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60" autoAdjust="0"/>
    <p:restoredTop sz="94660" autoAdjust="0"/>
  </p:normalViewPr>
  <p:slideViewPr>
    <p:cSldViewPr>
      <p:cViewPr>
        <p:scale>
          <a:sx n="70" d="100"/>
          <a:sy n="70" d="100"/>
        </p:scale>
        <p:origin x="-1164" y="-6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92" d="100"/>
        <a:sy n="92"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1137842-9092-46E1-983A-CD24840FB3FB}" type="datetimeFigureOut">
              <a:rPr lang="en-GB"/>
              <a:pPr>
                <a:defRPr/>
              </a:pPr>
              <a:t>17/03/2015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E08184B-BB1F-4A26-A330-184F77915F73}"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0382F81-B3EA-4AB6-9134-7F24CBA80831}" type="datetimeFigureOut">
              <a:rPr lang="en-GB"/>
              <a:pPr>
                <a:defRPr/>
              </a:pPr>
              <a:t>17/03/2015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0DC7BBF-B67F-4C60-B904-0AB8CD3B51FA}"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9A6EF00-4918-44D5-A91E-498B1407CCB7}" type="datetimeFigureOut">
              <a:rPr lang="en-GB"/>
              <a:pPr>
                <a:defRPr/>
              </a:pPr>
              <a:t>17/03/2015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BC83639-B47C-41DE-B3BB-E99924FDBEF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9416179-B1E6-44F2-8055-AB08F7B83A2D}" type="datetimeFigureOut">
              <a:rPr lang="en-GB"/>
              <a:pPr>
                <a:defRPr/>
              </a:pPr>
              <a:t>17/03/2015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2B56989-0777-44EA-AA74-4232ADD1931A}"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AEB21E0-0710-4389-AEB6-A8E700438A5A}" type="datetimeFigureOut">
              <a:rPr lang="en-GB"/>
              <a:pPr>
                <a:defRPr/>
              </a:pPr>
              <a:t>17/03/2015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3FFABA8-BA98-4DC5-AED6-3DD494B6D4D4}"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FFE341F9-8346-4CF3-89DB-473E7BC8030A}" type="datetimeFigureOut">
              <a:rPr lang="en-GB"/>
              <a:pPr>
                <a:defRPr/>
              </a:pPr>
              <a:t>17/03/2015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9343F7B-D9D0-4A9F-9549-00C6A815D71B}"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4A17432A-7A5F-46A9-A2B1-7142B01D0954}" type="datetimeFigureOut">
              <a:rPr lang="en-GB"/>
              <a:pPr>
                <a:defRPr/>
              </a:pPr>
              <a:t>17/03/2015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AB7CB406-3C7B-407C-AF90-0FBBD6D1906A}"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B675FE6-8322-4084-809E-650F91767399}" type="datetimeFigureOut">
              <a:rPr lang="en-GB"/>
              <a:pPr>
                <a:defRPr/>
              </a:pPr>
              <a:t>17/03/2015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BB6D075-7CB9-4BE9-94B7-5D9B38FE9F31}"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F1584A6-126E-4D11-82F4-1E88A836C784}" type="datetimeFigureOut">
              <a:rPr lang="en-GB"/>
              <a:pPr>
                <a:defRPr/>
              </a:pPr>
              <a:t>17/03/2015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7A62CF2-E4E3-4CD7-987F-3C46C005A705}"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CCA6DD-49E3-4692-A162-1D7E6D59C44E}" type="datetimeFigureOut">
              <a:rPr lang="en-GB"/>
              <a:pPr>
                <a:defRPr/>
              </a:pPr>
              <a:t>17/03/2015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CF35D59-D1A4-452C-838D-1560920F73CD}"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AD6E448-E859-4AD1-AA36-BDF06BBDD458}" type="datetimeFigureOut">
              <a:rPr lang="en-GB"/>
              <a:pPr>
                <a:defRPr/>
              </a:pPr>
              <a:t>17/03/2015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5CD193C-181F-41BF-B020-3450B4AB095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EDF9AA7-0638-4A0C-AC8C-981D16E6CB98}" type="datetimeFigureOut">
              <a:rPr lang="en-GB"/>
              <a:pPr>
                <a:defRPr/>
              </a:pPr>
              <a:t>17/03/2015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1E04744-00D8-4901-B0DC-AF2507C4907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Box 23"/>
          <p:cNvSpPr txBox="1">
            <a:spLocks noChangeArrowheads="1"/>
          </p:cNvSpPr>
          <p:nvPr/>
        </p:nvSpPr>
        <p:spPr bwMode="auto">
          <a:xfrm>
            <a:off x="468313" y="2636838"/>
            <a:ext cx="8269287" cy="2032000"/>
          </a:xfrm>
          <a:prstGeom prst="rect">
            <a:avLst/>
          </a:prstGeom>
          <a:noFill/>
          <a:ln w="9525">
            <a:solidFill>
              <a:schemeClr val="accent1"/>
            </a:solidFill>
            <a:miter lim="800000"/>
            <a:headEnd/>
            <a:tailEnd/>
          </a:ln>
        </p:spPr>
        <p:txBody>
          <a:bodyPr/>
          <a:lstStyle/>
          <a:p>
            <a:r>
              <a:rPr lang="en-GB" b="1">
                <a:solidFill>
                  <a:srgbClr val="FF0000"/>
                </a:solidFill>
                <a:latin typeface="Calibri" pitchFamily="34" charset="0"/>
              </a:rPr>
              <a:t>What did you do?</a:t>
            </a:r>
          </a:p>
          <a:p>
            <a:endParaRPr lang="en-GB" b="1">
              <a:solidFill>
                <a:srgbClr val="FF0000"/>
              </a:solidFill>
              <a:latin typeface="Calibri" pitchFamily="34" charset="0"/>
            </a:endParaRPr>
          </a:p>
          <a:p>
            <a:endParaRPr lang="en-GB" b="1">
              <a:solidFill>
                <a:srgbClr val="FF0000"/>
              </a:solidFill>
              <a:latin typeface="Calibri" pitchFamily="34" charset="0"/>
            </a:endParaRPr>
          </a:p>
          <a:p>
            <a:endParaRPr lang="en-GB" b="1">
              <a:solidFill>
                <a:srgbClr val="FF0000"/>
              </a:solidFill>
              <a:latin typeface="Calibri" pitchFamily="34" charset="0"/>
            </a:endParaRPr>
          </a:p>
          <a:p>
            <a:endParaRPr lang="en-GB" b="1">
              <a:solidFill>
                <a:srgbClr val="FF0000"/>
              </a:solidFill>
              <a:latin typeface="Calibri" pitchFamily="34" charset="0"/>
            </a:endParaRPr>
          </a:p>
          <a:p>
            <a:endParaRPr lang="en-GB" b="1">
              <a:solidFill>
                <a:srgbClr val="FF0000"/>
              </a:solidFill>
              <a:latin typeface="Calibri" pitchFamily="34" charset="0"/>
            </a:endParaRPr>
          </a:p>
          <a:p>
            <a:endParaRPr lang="en-GB" b="1">
              <a:solidFill>
                <a:srgbClr val="FF0000"/>
              </a:solidFill>
              <a:latin typeface="Calibri" pitchFamily="34" charset="0"/>
            </a:endParaRPr>
          </a:p>
        </p:txBody>
      </p:sp>
      <p:sp>
        <p:nvSpPr>
          <p:cNvPr id="11" name="TextBox 10"/>
          <p:cNvSpPr txBox="1">
            <a:spLocks noChangeArrowheads="1"/>
          </p:cNvSpPr>
          <p:nvPr/>
        </p:nvSpPr>
        <p:spPr bwMode="auto">
          <a:xfrm>
            <a:off x="4608513" y="276225"/>
            <a:ext cx="4175125" cy="2216150"/>
          </a:xfrm>
          <a:prstGeom prst="rect">
            <a:avLst/>
          </a:prstGeom>
          <a:noFill/>
          <a:ln w="9525">
            <a:solidFill>
              <a:schemeClr val="accent1"/>
            </a:solidFill>
            <a:miter lim="800000"/>
            <a:headEnd/>
            <a:tailEnd/>
          </a:ln>
        </p:spPr>
        <p:txBody>
          <a:bodyPr/>
          <a:lstStyle/>
          <a:p>
            <a:r>
              <a:rPr lang="en-GB" b="1">
                <a:solidFill>
                  <a:srgbClr val="FF0000"/>
                </a:solidFill>
                <a:latin typeface="Calibri" pitchFamily="34" charset="0"/>
              </a:rPr>
              <a:t>Lay summary</a:t>
            </a:r>
          </a:p>
          <a:p>
            <a:endParaRPr lang="en-GB" sz="1200">
              <a:latin typeface="Calibri" pitchFamily="34" charset="0"/>
            </a:endParaRPr>
          </a:p>
          <a:p>
            <a:r>
              <a:rPr lang="en-GB" sz="1600">
                <a:latin typeface="Calibri" pitchFamily="34" charset="0"/>
              </a:rPr>
              <a:t>Pulse oximetry may augment clinical dysphagia assessment, but minimal research has been conducted which included adults with learning disabilities. This study was designed to determine if a larger scale study was feasible.  A number of barriers were met in the process of setting up and conducting this low risk study</a:t>
            </a:r>
            <a:endParaRPr lang="en-GB" sz="1600" b="1" i="1">
              <a:latin typeface="Calibri" pitchFamily="34" charset="0"/>
            </a:endParaRPr>
          </a:p>
          <a:p>
            <a:endParaRPr lang="en-GB" sz="1400" b="1" i="1">
              <a:latin typeface="Calibri" pitchFamily="34" charset="0"/>
            </a:endParaRPr>
          </a:p>
          <a:p>
            <a:endParaRPr lang="en-GB" sz="1400" b="1" i="1">
              <a:latin typeface="Calibri" pitchFamily="34" charset="0"/>
            </a:endParaRPr>
          </a:p>
          <a:p>
            <a:endParaRPr lang="en-GB" sz="1400" b="1" i="1">
              <a:latin typeface="Calibri" pitchFamily="34" charset="0"/>
            </a:endParaRPr>
          </a:p>
          <a:p>
            <a:endParaRPr lang="en-GB" i="1">
              <a:latin typeface="Calibri" pitchFamily="34" charset="0"/>
            </a:endParaRPr>
          </a:p>
        </p:txBody>
      </p:sp>
      <p:sp>
        <p:nvSpPr>
          <p:cNvPr id="13315" name="TextBox 17"/>
          <p:cNvSpPr txBox="1">
            <a:spLocks noChangeArrowheads="1"/>
          </p:cNvSpPr>
          <p:nvPr/>
        </p:nvSpPr>
        <p:spPr bwMode="auto">
          <a:xfrm>
            <a:off x="1619250" y="304800"/>
            <a:ext cx="2844800" cy="646113"/>
          </a:xfrm>
          <a:prstGeom prst="rect">
            <a:avLst/>
          </a:prstGeom>
          <a:noFill/>
          <a:ln w="9525">
            <a:solidFill>
              <a:schemeClr val="accent1"/>
            </a:solidFill>
            <a:miter lim="800000"/>
            <a:headEnd/>
            <a:tailEnd/>
          </a:ln>
        </p:spPr>
        <p:txBody>
          <a:bodyPr/>
          <a:lstStyle/>
          <a:p>
            <a:r>
              <a:rPr lang="en-GB" sz="1600" b="1">
                <a:solidFill>
                  <a:srgbClr val="FF0000"/>
                </a:solidFill>
                <a:latin typeface="Calibri" pitchFamily="34" charset="0"/>
              </a:rPr>
              <a:t>Alison Mullen </a:t>
            </a:r>
          </a:p>
          <a:p>
            <a:r>
              <a:rPr lang="en-GB" sz="1600" b="1">
                <a:solidFill>
                  <a:srgbClr val="FF0000"/>
                </a:solidFill>
                <a:latin typeface="Calibri" pitchFamily="34" charset="0"/>
              </a:rPr>
              <a:t>Newcastle University</a:t>
            </a:r>
            <a:r>
              <a:rPr lang="en-GB" sz="1400" b="1">
                <a:solidFill>
                  <a:srgbClr val="FF0000"/>
                </a:solidFill>
                <a:latin typeface="Calibri" pitchFamily="34" charset="0"/>
              </a:rPr>
              <a:t> </a:t>
            </a:r>
          </a:p>
        </p:txBody>
      </p:sp>
      <p:sp>
        <p:nvSpPr>
          <p:cNvPr id="19" name="TextBox 18"/>
          <p:cNvSpPr txBox="1">
            <a:spLocks noChangeArrowheads="1"/>
          </p:cNvSpPr>
          <p:nvPr/>
        </p:nvSpPr>
        <p:spPr bwMode="auto">
          <a:xfrm>
            <a:off x="503238" y="5734050"/>
            <a:ext cx="3960812" cy="790575"/>
          </a:xfrm>
          <a:prstGeom prst="rect">
            <a:avLst/>
          </a:prstGeom>
          <a:noFill/>
          <a:ln w="9525">
            <a:solidFill>
              <a:schemeClr val="accent1"/>
            </a:solidFill>
            <a:miter lim="800000"/>
            <a:headEnd/>
            <a:tailEnd/>
          </a:ln>
        </p:spPr>
        <p:txBody>
          <a:bodyPr/>
          <a:lstStyle/>
          <a:p>
            <a:r>
              <a:rPr lang="en-GB" sz="1400" b="1">
                <a:solidFill>
                  <a:srgbClr val="FF0000"/>
                </a:solidFill>
                <a:latin typeface="Calibri" pitchFamily="34" charset="0"/>
              </a:rPr>
              <a:t>Next steps</a:t>
            </a:r>
            <a:r>
              <a:rPr lang="en-GB" sz="1200">
                <a:solidFill>
                  <a:srgbClr val="FF0000"/>
                </a:solidFill>
                <a:latin typeface="Calibri" pitchFamily="34" charset="0"/>
              </a:rPr>
              <a:t>: </a:t>
            </a:r>
            <a:endParaRPr lang="en-GB" sz="1400">
              <a:latin typeface="Calibri" pitchFamily="34" charset="0"/>
            </a:endParaRPr>
          </a:p>
          <a:p>
            <a:pPr>
              <a:buFontTx/>
              <a:buChar char="•"/>
            </a:pPr>
            <a:r>
              <a:rPr lang="en-GB" sz="1400">
                <a:latin typeface="Calibri" pitchFamily="34" charset="0"/>
              </a:rPr>
              <a:t> Development of guidelines for accessible research  documentation </a:t>
            </a:r>
          </a:p>
          <a:p>
            <a:pPr>
              <a:buFontTx/>
              <a:buChar char="•"/>
            </a:pPr>
            <a:r>
              <a:rPr lang="en-GB" sz="1400">
                <a:latin typeface="Calibri" pitchFamily="34" charset="0"/>
              </a:rPr>
              <a:t> Raising profile of LD research locally</a:t>
            </a:r>
          </a:p>
        </p:txBody>
      </p:sp>
      <p:pic>
        <p:nvPicPr>
          <p:cNvPr id="13317" name="Picture 19" descr="RCSLT-LOGO-4x4"/>
          <p:cNvPicPr>
            <a:picLocks noChangeAspect="1" noChangeArrowheads="1"/>
          </p:cNvPicPr>
          <p:nvPr/>
        </p:nvPicPr>
        <p:blipFill>
          <a:blip r:embed="rId2"/>
          <a:srcRect/>
          <a:stretch>
            <a:fillRect/>
          </a:stretch>
        </p:blipFill>
        <p:spPr bwMode="auto">
          <a:xfrm>
            <a:off x="95250" y="146050"/>
            <a:ext cx="962025" cy="962025"/>
          </a:xfrm>
          <a:prstGeom prst="rect">
            <a:avLst/>
          </a:prstGeom>
          <a:noFill/>
          <a:ln w="9525">
            <a:noFill/>
            <a:miter lim="800000"/>
            <a:headEnd/>
            <a:tailEnd/>
          </a:ln>
        </p:spPr>
      </p:pic>
      <p:sp>
        <p:nvSpPr>
          <p:cNvPr id="13318" name="TextBox 20"/>
          <p:cNvSpPr txBox="1">
            <a:spLocks noChangeArrowheads="1"/>
          </p:cNvSpPr>
          <p:nvPr/>
        </p:nvSpPr>
        <p:spPr bwMode="auto">
          <a:xfrm>
            <a:off x="492125" y="4797425"/>
            <a:ext cx="8291513" cy="922338"/>
          </a:xfrm>
          <a:prstGeom prst="rect">
            <a:avLst/>
          </a:prstGeom>
          <a:noFill/>
          <a:ln w="9525">
            <a:solidFill>
              <a:schemeClr val="accent1"/>
            </a:solidFill>
            <a:miter lim="800000"/>
            <a:headEnd/>
            <a:tailEnd/>
          </a:ln>
        </p:spPr>
        <p:txBody>
          <a:bodyPr/>
          <a:lstStyle/>
          <a:p>
            <a:r>
              <a:rPr lang="en-GB" b="1">
                <a:solidFill>
                  <a:srgbClr val="FF0000"/>
                </a:solidFill>
                <a:latin typeface="Calibri" pitchFamily="34" charset="0"/>
              </a:rPr>
              <a:t>What did you find out? </a:t>
            </a:r>
            <a:r>
              <a:rPr lang="en-GB" sz="1600">
                <a:latin typeface="Calibri" pitchFamily="34" charset="0"/>
              </a:rPr>
              <a:t>A larger scale study is not feasible. There are major barriers to research participation for adults with learning disabilities. This included difficulties designing accessible research documents, gaining ethical approval, recruitment and gaining consent.</a:t>
            </a:r>
          </a:p>
          <a:p>
            <a:endParaRPr lang="en-GB">
              <a:latin typeface="Calibri" pitchFamily="34" charset="0"/>
            </a:endParaRPr>
          </a:p>
          <a:p>
            <a:endParaRPr lang="en-GB">
              <a:latin typeface="Calibri" pitchFamily="34" charset="0"/>
            </a:endParaRPr>
          </a:p>
        </p:txBody>
      </p:sp>
      <p:sp>
        <p:nvSpPr>
          <p:cNvPr id="13319" name="TextBox 24"/>
          <p:cNvSpPr txBox="1">
            <a:spLocks noChangeArrowheads="1"/>
          </p:cNvSpPr>
          <p:nvPr/>
        </p:nvSpPr>
        <p:spPr bwMode="auto">
          <a:xfrm>
            <a:off x="395288" y="2997200"/>
            <a:ext cx="2736850" cy="581025"/>
          </a:xfrm>
          <a:prstGeom prst="rect">
            <a:avLst/>
          </a:prstGeom>
          <a:noFill/>
          <a:ln w="9525">
            <a:noFill/>
            <a:miter lim="800000"/>
            <a:headEnd/>
            <a:tailEnd/>
          </a:ln>
        </p:spPr>
        <p:txBody>
          <a:bodyPr>
            <a:spAutoFit/>
          </a:bodyPr>
          <a:lstStyle/>
          <a:p>
            <a:r>
              <a:rPr lang="en-GB" sz="1600">
                <a:latin typeface="Calibri" pitchFamily="34" charset="0"/>
              </a:rPr>
              <a:t>Screened people for dysphagia using questionnaire</a:t>
            </a:r>
          </a:p>
        </p:txBody>
      </p:sp>
      <p:sp>
        <p:nvSpPr>
          <p:cNvPr id="13320" name="TextBox 25"/>
          <p:cNvSpPr txBox="1">
            <a:spLocks noChangeArrowheads="1"/>
          </p:cNvSpPr>
          <p:nvPr/>
        </p:nvSpPr>
        <p:spPr bwMode="auto">
          <a:xfrm>
            <a:off x="3276600" y="2708275"/>
            <a:ext cx="2447925" cy="1069975"/>
          </a:xfrm>
          <a:prstGeom prst="rect">
            <a:avLst/>
          </a:prstGeom>
          <a:noFill/>
          <a:ln w="9525">
            <a:noFill/>
            <a:miter lim="800000"/>
            <a:headEnd/>
            <a:tailEnd/>
          </a:ln>
        </p:spPr>
        <p:txBody>
          <a:bodyPr>
            <a:spAutoFit/>
          </a:bodyPr>
          <a:lstStyle/>
          <a:p>
            <a:r>
              <a:rPr lang="en-GB" sz="1600">
                <a:latin typeface="Calibri" pitchFamily="34" charset="0"/>
              </a:rPr>
              <a:t>Conducted mealtime assessment with pulse oximeter attached</a:t>
            </a:r>
          </a:p>
          <a:p>
            <a:endParaRPr lang="en-GB" sz="1600">
              <a:latin typeface="Calibri" pitchFamily="34" charset="0"/>
            </a:endParaRPr>
          </a:p>
        </p:txBody>
      </p:sp>
      <p:sp>
        <p:nvSpPr>
          <p:cNvPr id="13321" name="TextBox 26"/>
          <p:cNvSpPr txBox="1">
            <a:spLocks noChangeArrowheads="1"/>
          </p:cNvSpPr>
          <p:nvPr/>
        </p:nvSpPr>
        <p:spPr bwMode="auto">
          <a:xfrm>
            <a:off x="5940425" y="2781300"/>
            <a:ext cx="2736850" cy="611188"/>
          </a:xfrm>
          <a:prstGeom prst="rect">
            <a:avLst/>
          </a:prstGeom>
          <a:noFill/>
          <a:ln w="9525">
            <a:noFill/>
            <a:miter lim="800000"/>
            <a:headEnd/>
            <a:tailEnd/>
          </a:ln>
        </p:spPr>
        <p:txBody>
          <a:bodyPr>
            <a:spAutoFit/>
          </a:bodyPr>
          <a:lstStyle/>
          <a:p>
            <a:r>
              <a:rPr lang="en-GB" sz="1600">
                <a:latin typeface="Calibri" pitchFamily="34" charset="0"/>
              </a:rPr>
              <a:t>Asked people to rate acceptability of pulse oximeter</a:t>
            </a:r>
            <a:r>
              <a:rPr lang="en-GB">
                <a:latin typeface="Calibri" pitchFamily="34" charset="0"/>
              </a:rPr>
              <a:t> </a:t>
            </a:r>
          </a:p>
        </p:txBody>
      </p:sp>
      <p:sp>
        <p:nvSpPr>
          <p:cNvPr id="32" name="Right Arrow 31"/>
          <p:cNvSpPr/>
          <p:nvPr/>
        </p:nvSpPr>
        <p:spPr>
          <a:xfrm>
            <a:off x="2689225" y="3829050"/>
            <a:ext cx="558800" cy="341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3" name="Right Arrow 32"/>
          <p:cNvSpPr/>
          <p:nvPr/>
        </p:nvSpPr>
        <p:spPr>
          <a:xfrm>
            <a:off x="5438775" y="3829050"/>
            <a:ext cx="630238" cy="341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p:nvSpPr>
        <p:spPr>
          <a:xfrm>
            <a:off x="755650" y="3573463"/>
            <a:ext cx="1666875" cy="941387"/>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cs typeface="Arial" charset="0"/>
            </a:endParaRPr>
          </a:p>
        </p:txBody>
      </p:sp>
      <p:sp>
        <p:nvSpPr>
          <p:cNvPr id="37" name="Rectangle 36"/>
          <p:cNvSpPr/>
          <p:nvPr/>
        </p:nvSpPr>
        <p:spPr>
          <a:xfrm>
            <a:off x="6324600" y="3573463"/>
            <a:ext cx="1666875" cy="941387"/>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Picture 3</a:t>
            </a:r>
          </a:p>
        </p:txBody>
      </p:sp>
      <p:sp>
        <p:nvSpPr>
          <p:cNvPr id="38" name="Rectangle 37"/>
          <p:cNvSpPr/>
          <p:nvPr/>
        </p:nvSpPr>
        <p:spPr>
          <a:xfrm>
            <a:off x="3384550" y="3573463"/>
            <a:ext cx="1666875" cy="941387"/>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Picture 2</a:t>
            </a:r>
          </a:p>
        </p:txBody>
      </p:sp>
      <p:sp>
        <p:nvSpPr>
          <p:cNvPr id="28" name="TextBox 27"/>
          <p:cNvSpPr txBox="1">
            <a:spLocks noChangeArrowheads="1"/>
          </p:cNvSpPr>
          <p:nvPr/>
        </p:nvSpPr>
        <p:spPr bwMode="auto">
          <a:xfrm>
            <a:off x="4643438" y="5734050"/>
            <a:ext cx="4135437" cy="790575"/>
          </a:xfrm>
          <a:prstGeom prst="rect">
            <a:avLst/>
          </a:prstGeom>
          <a:noFill/>
          <a:ln w="9525">
            <a:solidFill>
              <a:schemeClr val="accent1"/>
            </a:solidFill>
            <a:miter lim="800000"/>
            <a:headEnd/>
            <a:tailEnd/>
          </a:ln>
        </p:spPr>
        <p:txBody>
          <a:bodyPr/>
          <a:lstStyle/>
          <a:p>
            <a:r>
              <a:rPr lang="en-GB" sz="1400" b="1">
                <a:solidFill>
                  <a:srgbClr val="FF0000"/>
                </a:solidFill>
                <a:latin typeface="Calibri" pitchFamily="34" charset="0"/>
              </a:rPr>
              <a:t>Implications</a:t>
            </a:r>
            <a:r>
              <a:rPr lang="en-GB" sz="1400">
                <a:solidFill>
                  <a:srgbClr val="FF0000"/>
                </a:solidFill>
                <a:latin typeface="Calibri" pitchFamily="34" charset="0"/>
              </a:rPr>
              <a:t>: </a:t>
            </a:r>
            <a:r>
              <a:rPr lang="en-GB" sz="1400">
                <a:latin typeface="Calibri" pitchFamily="34" charset="0"/>
              </a:rPr>
              <a:t>Findings from research with other client groups may not be generalisable to adults with LD.</a:t>
            </a:r>
          </a:p>
          <a:p>
            <a:r>
              <a:rPr lang="en-GB" sz="1400">
                <a:latin typeface="Calibri" pitchFamily="34" charset="0"/>
              </a:rPr>
              <a:t>It is unethical to exclude</a:t>
            </a:r>
            <a:r>
              <a:rPr lang="en-GB" sz="1400">
                <a:solidFill>
                  <a:srgbClr val="FF0000"/>
                </a:solidFill>
                <a:latin typeface="Calibri" pitchFamily="34" charset="0"/>
              </a:rPr>
              <a:t> </a:t>
            </a:r>
            <a:r>
              <a:rPr lang="en-GB" sz="1400">
                <a:latin typeface="Calibri" pitchFamily="34" charset="0"/>
              </a:rPr>
              <a:t>adults with LD from clinical research that could benefit them. </a:t>
            </a:r>
          </a:p>
        </p:txBody>
      </p:sp>
      <p:sp>
        <p:nvSpPr>
          <p:cNvPr id="29" name="TextBox 28"/>
          <p:cNvSpPr txBox="1">
            <a:spLocks noChangeArrowheads="1"/>
          </p:cNvSpPr>
          <p:nvPr/>
        </p:nvSpPr>
        <p:spPr bwMode="auto">
          <a:xfrm>
            <a:off x="492125" y="1127125"/>
            <a:ext cx="3971925" cy="1365250"/>
          </a:xfrm>
          <a:prstGeom prst="rect">
            <a:avLst/>
          </a:prstGeom>
          <a:noFill/>
          <a:ln w="9525">
            <a:solidFill>
              <a:schemeClr val="accent1"/>
            </a:solidFill>
            <a:miter lim="800000"/>
            <a:headEnd/>
            <a:tailEnd/>
          </a:ln>
        </p:spPr>
        <p:txBody>
          <a:bodyPr/>
          <a:lstStyle/>
          <a:p>
            <a:pPr algn="ctr"/>
            <a:r>
              <a:rPr lang="en-GB" b="1">
                <a:solidFill>
                  <a:srgbClr val="FF0000"/>
                </a:solidFill>
                <a:latin typeface="Calibri" pitchFamily="34" charset="0"/>
              </a:rPr>
              <a:t>Question/Rationale</a:t>
            </a:r>
            <a:endParaRPr lang="en-GB" sz="1400" b="1">
              <a:solidFill>
                <a:srgbClr val="FF0000"/>
              </a:solidFill>
              <a:latin typeface="Calibri" pitchFamily="34" charset="0"/>
            </a:endParaRPr>
          </a:p>
          <a:p>
            <a:endParaRPr lang="en-GB" sz="1200" i="1">
              <a:latin typeface="Calibri" pitchFamily="34" charset="0"/>
            </a:endParaRPr>
          </a:p>
          <a:p>
            <a:r>
              <a:rPr lang="en-GB" sz="1600">
                <a:latin typeface="Calibri" pitchFamily="34" charset="0"/>
              </a:rPr>
              <a:t>Exploring the use of pulse oximetry in dysphagia assessment for adults with learning disability (LD): A feasibility study</a:t>
            </a:r>
          </a:p>
        </p:txBody>
      </p:sp>
      <p:pic>
        <p:nvPicPr>
          <p:cNvPr id="30" name="Picture 6"/>
          <p:cNvPicPr>
            <a:picLocks noChangeAspect="1" noChangeArrowheads="1"/>
          </p:cNvPicPr>
          <p:nvPr/>
        </p:nvPicPr>
        <p:blipFill>
          <a:blip r:embed="rId3"/>
          <a:srcRect/>
          <a:stretch>
            <a:fillRect/>
          </a:stretch>
        </p:blipFill>
        <p:spPr bwMode="auto">
          <a:xfrm>
            <a:off x="34925" y="1122363"/>
            <a:ext cx="688975" cy="508000"/>
          </a:xfrm>
          <a:prstGeom prst="rect">
            <a:avLst/>
          </a:prstGeom>
          <a:noFill/>
          <a:ln w="9525">
            <a:noFill/>
            <a:miter lim="800000"/>
            <a:headEnd/>
            <a:tailEnd/>
          </a:ln>
        </p:spPr>
      </p:pic>
      <p:pic>
        <p:nvPicPr>
          <p:cNvPr id="13346" name="Picture 34"/>
          <p:cNvPicPr>
            <a:picLocks noChangeAspect="1" noChangeArrowheads="1"/>
          </p:cNvPicPr>
          <p:nvPr/>
        </p:nvPicPr>
        <p:blipFill>
          <a:blip r:embed="rId4"/>
          <a:srcRect/>
          <a:stretch>
            <a:fillRect/>
          </a:stretch>
        </p:blipFill>
        <p:spPr bwMode="auto">
          <a:xfrm>
            <a:off x="3635375" y="3573463"/>
            <a:ext cx="1223963" cy="903287"/>
          </a:xfrm>
          <a:prstGeom prst="rect">
            <a:avLst/>
          </a:prstGeom>
          <a:noFill/>
          <a:ln w="9525">
            <a:noFill/>
            <a:miter lim="800000"/>
            <a:headEnd/>
            <a:tailEnd/>
          </a:ln>
        </p:spPr>
      </p:pic>
      <p:pic>
        <p:nvPicPr>
          <p:cNvPr id="13347" name="Picture 36"/>
          <p:cNvPicPr>
            <a:picLocks noChangeAspect="1" noChangeArrowheads="1"/>
          </p:cNvPicPr>
          <p:nvPr/>
        </p:nvPicPr>
        <p:blipFill>
          <a:blip r:embed="rId5"/>
          <a:srcRect/>
          <a:stretch>
            <a:fillRect/>
          </a:stretch>
        </p:blipFill>
        <p:spPr bwMode="auto">
          <a:xfrm>
            <a:off x="6659563" y="3357563"/>
            <a:ext cx="1004887" cy="1366837"/>
          </a:xfrm>
          <a:prstGeom prst="rect">
            <a:avLst/>
          </a:prstGeom>
          <a:noFill/>
          <a:ln w="9525">
            <a:noFill/>
            <a:miter lim="800000"/>
            <a:headEnd/>
            <a:tailEnd/>
          </a:ln>
        </p:spPr>
      </p:pic>
      <p:pic>
        <p:nvPicPr>
          <p:cNvPr id="13348" name="Picture 19"/>
          <p:cNvPicPr>
            <a:picLocks noChangeAspect="1" noChangeArrowheads="1"/>
          </p:cNvPicPr>
          <p:nvPr/>
        </p:nvPicPr>
        <p:blipFill>
          <a:blip r:embed="rId6"/>
          <a:srcRect/>
          <a:stretch>
            <a:fillRect/>
          </a:stretch>
        </p:blipFill>
        <p:spPr bwMode="auto">
          <a:xfrm>
            <a:off x="900113" y="3573463"/>
            <a:ext cx="1366837" cy="908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2500"/>
                            </p:stCondLst>
                            <p:childTnLst>
                              <p:par>
                                <p:cTn id="9" presetID="10" presetClass="entr" presetSubtype="0" fill="hold" grpId="0" nodeType="afterEffect">
                                  <p:stCondLst>
                                    <p:cond delay="200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5000"/>
                            </p:stCondLst>
                            <p:childTnLst>
                              <p:par>
                                <p:cTn id="13" presetID="10" presetClass="entr" presetSubtype="0" fill="hold" grpId="0" nodeType="afterEffect">
                                  <p:stCondLst>
                                    <p:cond delay="200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7500"/>
                            </p:stCondLst>
                            <p:childTnLst>
                              <p:par>
                                <p:cTn id="17" presetID="10" presetClass="entr" presetSubtype="0" fill="hold" grpId="0" nodeType="afterEffect">
                                  <p:stCondLst>
                                    <p:cond delay="20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10000"/>
                            </p:stCondLst>
                            <p:childTnLst>
                              <p:par>
                                <p:cTn id="21" presetID="10" presetClass="entr" presetSubtype="0" fill="hold" nodeType="afterEffect">
                                  <p:stCondLst>
                                    <p:cond delay="200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8"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TotalTime>
  <Words>206</Words>
  <Application>Microsoft Office PowerPoint</Application>
  <PresentationFormat>On-screen Show (4:3)</PresentationFormat>
  <Paragraphs>26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dc:creator>
  <cp:lastModifiedBy>XX</cp:lastModifiedBy>
  <cp:revision>56</cp:revision>
  <dcterms:created xsi:type="dcterms:W3CDTF">2014-10-21T14:49:45Z</dcterms:created>
  <dcterms:modified xsi:type="dcterms:W3CDTF">2015-03-17T12:11:31Z</dcterms:modified>
</cp:coreProperties>
</file>