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663" autoAdjust="0"/>
  </p:normalViewPr>
  <p:slideViewPr>
    <p:cSldViewPr>
      <p:cViewPr>
        <p:scale>
          <a:sx n="120" d="100"/>
          <a:sy n="120" d="100"/>
        </p:scale>
        <p:origin x="112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FCF1-112C-4CE4-9F66-FA2619EEFB69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B83B-5CBC-4576-A3A5-119656A414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745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FCF1-112C-4CE4-9F66-FA2619EEFB69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B83B-5CBC-4576-A3A5-119656A414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876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FCF1-112C-4CE4-9F66-FA2619EEFB69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B83B-5CBC-4576-A3A5-119656A414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878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FCF1-112C-4CE4-9F66-FA2619EEFB69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B83B-5CBC-4576-A3A5-119656A414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259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FCF1-112C-4CE4-9F66-FA2619EEFB69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B83B-5CBC-4576-A3A5-119656A414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00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FCF1-112C-4CE4-9F66-FA2619EEFB69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B83B-5CBC-4576-A3A5-119656A414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369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FCF1-112C-4CE4-9F66-FA2619EEFB69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B83B-5CBC-4576-A3A5-119656A414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599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FCF1-112C-4CE4-9F66-FA2619EEFB69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B83B-5CBC-4576-A3A5-119656A414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842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FCF1-112C-4CE4-9F66-FA2619EEFB69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B83B-5CBC-4576-A3A5-119656A414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965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FCF1-112C-4CE4-9F66-FA2619EEFB69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B83B-5CBC-4576-A3A5-119656A414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544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FCF1-112C-4CE4-9F66-FA2619EEFB69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B83B-5CBC-4576-A3A5-119656A414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179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AFCF1-112C-4CE4-9F66-FA2619EEFB69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1B83B-5CBC-4576-A3A5-119656A414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082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3345" y="2636390"/>
            <a:ext cx="8269963" cy="2031325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txBody>
          <a:bodyPr wrap="square" numCol="1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What did you do?</a:t>
            </a:r>
          </a:p>
          <a:p>
            <a:endParaRPr lang="en-GB" b="1" dirty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>
              <a:solidFill>
                <a:srgbClr val="FF0000"/>
              </a:solidFill>
            </a:endParaRPr>
          </a:p>
          <a:p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08193" y="276905"/>
            <a:ext cx="4068263" cy="187743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Lay summary</a:t>
            </a:r>
          </a:p>
          <a:p>
            <a:r>
              <a:rPr lang="en-GB" sz="1400" dirty="0" smtClean="0"/>
              <a:t>To </a:t>
            </a:r>
            <a:r>
              <a:rPr lang="en-GB" sz="1400" dirty="0"/>
              <a:t>assess whether children, between the ages of 3 years and 6 years, identified as having delayed or </a:t>
            </a:r>
            <a:r>
              <a:rPr lang="en-GB" sz="1400" dirty="0" smtClean="0"/>
              <a:t>typically </a:t>
            </a:r>
            <a:r>
              <a:rPr lang="en-GB" sz="1400" dirty="0"/>
              <a:t>developing  language skills on a standardised assessment  </a:t>
            </a:r>
            <a:r>
              <a:rPr lang="en-GB" sz="1400" dirty="0" smtClean="0"/>
              <a:t>RDLS III, </a:t>
            </a:r>
            <a:r>
              <a:rPr lang="en-GB" sz="1400" dirty="0"/>
              <a:t>are identified as having significant speech and language needs or no difficulties respectively on the </a:t>
            </a:r>
            <a:r>
              <a:rPr lang="en-GB" sz="1400" dirty="0" err="1"/>
              <a:t>WellComm</a:t>
            </a:r>
            <a:r>
              <a:rPr lang="en-GB" sz="1400" dirty="0"/>
              <a:t> Screening Tool. </a:t>
            </a:r>
            <a:endParaRPr lang="en-GB" sz="1400" b="1" i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580665" y="304353"/>
            <a:ext cx="284418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Name</a:t>
            </a:r>
            <a:r>
              <a:rPr lang="en-GB" b="1" dirty="0"/>
              <a:t> </a:t>
            </a:r>
            <a:r>
              <a:rPr lang="en-GB" b="1" dirty="0" smtClean="0"/>
              <a:t>Bryony Aitken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Affiliation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Sandwell NHS </a:t>
            </a:r>
            <a:endParaRPr lang="en-GB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03039" y="5817458"/>
            <a:ext cx="4135288" cy="86177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r>
              <a:rPr lang="en-GB" sz="1400" b="1" dirty="0" smtClean="0">
                <a:solidFill>
                  <a:srgbClr val="FF0000"/>
                </a:solidFill>
              </a:rPr>
              <a:t>Next steps</a:t>
            </a:r>
            <a:r>
              <a:rPr lang="en-GB" sz="1200" dirty="0" smtClean="0">
                <a:solidFill>
                  <a:srgbClr val="FF0000"/>
                </a:solidFill>
              </a:rPr>
              <a:t>:</a:t>
            </a:r>
            <a:endParaRPr lang="en-GB" sz="1200" dirty="0">
              <a:solidFill>
                <a:srgbClr val="FF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A </a:t>
            </a:r>
            <a:r>
              <a:rPr lang="en-GB" sz="1100" dirty="0"/>
              <a:t>study looking at the use of </a:t>
            </a:r>
            <a:r>
              <a:rPr lang="en-GB" sz="1100" dirty="0" err="1"/>
              <a:t>WellComm</a:t>
            </a:r>
            <a:r>
              <a:rPr lang="en-GB" sz="1100" dirty="0"/>
              <a:t> with non English speaking children using translated </a:t>
            </a:r>
            <a:r>
              <a:rPr lang="en-GB" sz="1100" dirty="0" smtClean="0"/>
              <a:t>materials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A further reliability study looking at inter-tester reliability</a:t>
            </a:r>
            <a:r>
              <a:rPr lang="en-GB" sz="1100" dirty="0" smtClean="0"/>
              <a:t>.</a:t>
            </a:r>
            <a:endParaRPr lang="en-GB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</p:txBody>
      </p:sp>
      <p:pic>
        <p:nvPicPr>
          <p:cNvPr id="6" name="Picture 5" descr="RCSLT-LOGO-4x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05" y="146505"/>
            <a:ext cx="962025" cy="9620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492696" y="4797152"/>
            <a:ext cx="8291263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What did you find out?</a:t>
            </a:r>
            <a:endParaRPr lang="en-GB" b="1" dirty="0">
              <a:solidFill>
                <a:srgbClr val="FF0000"/>
              </a:solidFill>
            </a:endParaRPr>
          </a:p>
          <a:p>
            <a:r>
              <a:rPr lang="en-GB" sz="1400" dirty="0"/>
              <a:t>There is a strong positive correlation between the scores obtained from the RDLS III and the </a:t>
            </a:r>
            <a:r>
              <a:rPr lang="en-GB" sz="1400" dirty="0" err="1"/>
              <a:t>WellComm</a:t>
            </a:r>
            <a:r>
              <a:rPr lang="en-GB" sz="1400" dirty="0"/>
              <a:t> Screening tool</a:t>
            </a:r>
            <a:r>
              <a:rPr lang="en-GB" sz="1400" dirty="0" smtClean="0"/>
              <a:t>. </a:t>
            </a:r>
            <a:endParaRPr lang="en-GB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92696" y="1159004"/>
            <a:ext cx="3970784" cy="1333892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Question/Rationale</a:t>
            </a:r>
          </a:p>
          <a:p>
            <a:r>
              <a:rPr lang="en-GB" sz="1600" dirty="0" smtClean="0"/>
              <a:t>   </a:t>
            </a:r>
            <a:r>
              <a:rPr lang="en-GB" sz="1400" dirty="0" smtClean="0"/>
              <a:t>To </a:t>
            </a:r>
            <a:r>
              <a:rPr lang="en-GB" sz="1400" dirty="0"/>
              <a:t>assess the validity of the </a:t>
            </a:r>
            <a:r>
              <a:rPr lang="en-GB" sz="1400" dirty="0" err="1"/>
              <a:t>WellComm</a:t>
            </a:r>
            <a:r>
              <a:rPr lang="en-GB" sz="1400" dirty="0"/>
              <a:t> screening tool when compared against the </a:t>
            </a:r>
            <a:r>
              <a:rPr lang="en-GB" sz="1400" dirty="0" err="1"/>
              <a:t>Reynell</a:t>
            </a:r>
            <a:r>
              <a:rPr lang="en-GB" sz="1400" dirty="0"/>
              <a:t> Developmental Language Scales </a:t>
            </a:r>
            <a:r>
              <a:rPr lang="en-GB" sz="1400" dirty="0" smtClean="0"/>
              <a:t>III (RDLS). </a:t>
            </a:r>
            <a:endParaRPr lang="en-GB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4788024" y="5817458"/>
            <a:ext cx="3978281" cy="86177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r>
              <a:rPr lang="en-GB" sz="1400" b="1" dirty="0" smtClean="0">
                <a:solidFill>
                  <a:srgbClr val="FF0000"/>
                </a:solidFill>
              </a:rPr>
              <a:t>Implications</a:t>
            </a:r>
            <a:r>
              <a:rPr lang="en-GB" sz="1200" dirty="0" smtClean="0">
                <a:solidFill>
                  <a:srgbClr val="FF0000"/>
                </a:solidFill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The </a:t>
            </a:r>
            <a:r>
              <a:rPr lang="en-GB" sz="1100" dirty="0" err="1" smtClean="0"/>
              <a:t>WellComm</a:t>
            </a:r>
            <a:r>
              <a:rPr lang="en-GB" sz="1100" dirty="0" smtClean="0"/>
              <a:t> screening tool has now been published by GL assessment. </a:t>
            </a:r>
            <a:endParaRPr lang="en-GB" sz="1100" dirty="0"/>
          </a:p>
        </p:txBody>
      </p:sp>
      <p:sp>
        <p:nvSpPr>
          <p:cNvPr id="19" name="TextBox 18"/>
          <p:cNvSpPr txBox="1"/>
          <p:nvPr/>
        </p:nvSpPr>
        <p:spPr>
          <a:xfrm>
            <a:off x="539552" y="3068960"/>
            <a:ext cx="2376264" cy="73866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GB" sz="1400" dirty="0" smtClean="0"/>
              <a:t>87 children were assessed using both the RDLS III and the </a:t>
            </a:r>
            <a:r>
              <a:rPr lang="en-GB" sz="1400" dirty="0" err="1" smtClean="0"/>
              <a:t>WellComm</a:t>
            </a:r>
            <a:r>
              <a:rPr lang="en-GB" sz="1400" dirty="0" smtClean="0"/>
              <a:t> tool.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200711" y="3175519"/>
            <a:ext cx="24482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The scores on both assessments were compared to see if they correlated. </a:t>
            </a:r>
            <a:endParaRPr lang="en-GB" sz="1400" dirty="0"/>
          </a:p>
          <a:p>
            <a:endParaRPr lang="en-GB" sz="1400" dirty="0"/>
          </a:p>
        </p:txBody>
      </p:sp>
      <p:pic>
        <p:nvPicPr>
          <p:cNvPr id="22" name="Picture 2" descr="http://hillcrestnews.yolasite.com/resources/children_clip_ar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71071">
            <a:off x="776449" y="3934389"/>
            <a:ext cx="632599" cy="432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http://hillcrestnews.yolasite.com/resources/children_clip_ar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3360" flipH="1">
            <a:off x="1744549" y="3933965"/>
            <a:ext cx="683737" cy="467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http://images.clipartpanda.com/therapist-clipart-speech-path-clip-art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366" y="3867357"/>
            <a:ext cx="797220" cy="700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ight Arrow 25"/>
          <p:cNvSpPr/>
          <p:nvPr/>
        </p:nvSpPr>
        <p:spPr>
          <a:xfrm>
            <a:off x="2671066" y="3557765"/>
            <a:ext cx="558408" cy="3417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ight Arrow 26"/>
          <p:cNvSpPr/>
          <p:nvPr/>
        </p:nvSpPr>
        <p:spPr>
          <a:xfrm>
            <a:off x="5484076" y="3569959"/>
            <a:ext cx="630416" cy="3417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8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121711"/>
            <a:ext cx="688073" cy="509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438292"/>
            <a:ext cx="1638300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4492" y="2834206"/>
            <a:ext cx="245110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4308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181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Yvonne</dc:creator>
  <cp:lastModifiedBy>XX</cp:lastModifiedBy>
  <cp:revision>54</cp:revision>
  <dcterms:created xsi:type="dcterms:W3CDTF">2014-10-21T14:49:45Z</dcterms:created>
  <dcterms:modified xsi:type="dcterms:W3CDTF">2015-03-17T12:21:08Z</dcterms:modified>
</cp:coreProperties>
</file>