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p:scale>
          <a:sx n="72" d="100"/>
          <a:sy n="72" d="100"/>
        </p:scale>
        <p:origin x="-1776" y="-3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AEAFCF1-112C-4CE4-9F66-FA2619EEFB69}"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A1B83B-5CBC-4576-A3A5-119656A4147B}" type="slidenum">
              <a:rPr lang="en-GB" smtClean="0"/>
              <a:t>‹#›</a:t>
            </a:fld>
            <a:endParaRPr lang="en-GB"/>
          </a:p>
        </p:txBody>
      </p:sp>
    </p:spTree>
    <p:extLst>
      <p:ext uri="{BB962C8B-B14F-4D97-AF65-F5344CB8AC3E}">
        <p14:creationId xmlns:p14="http://schemas.microsoft.com/office/powerpoint/2010/main" val="852745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EAFCF1-112C-4CE4-9F66-FA2619EEFB69}"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A1B83B-5CBC-4576-A3A5-119656A4147B}" type="slidenum">
              <a:rPr lang="en-GB" smtClean="0"/>
              <a:t>‹#›</a:t>
            </a:fld>
            <a:endParaRPr lang="en-GB"/>
          </a:p>
        </p:txBody>
      </p:sp>
    </p:spTree>
    <p:extLst>
      <p:ext uri="{BB962C8B-B14F-4D97-AF65-F5344CB8AC3E}">
        <p14:creationId xmlns:p14="http://schemas.microsoft.com/office/powerpoint/2010/main" val="3316876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EAFCF1-112C-4CE4-9F66-FA2619EEFB69}"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A1B83B-5CBC-4576-A3A5-119656A4147B}" type="slidenum">
              <a:rPr lang="en-GB" smtClean="0"/>
              <a:t>‹#›</a:t>
            </a:fld>
            <a:endParaRPr lang="en-GB"/>
          </a:p>
        </p:txBody>
      </p:sp>
    </p:spTree>
    <p:extLst>
      <p:ext uri="{BB962C8B-B14F-4D97-AF65-F5344CB8AC3E}">
        <p14:creationId xmlns:p14="http://schemas.microsoft.com/office/powerpoint/2010/main" val="3256878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EAFCF1-112C-4CE4-9F66-FA2619EEFB69}"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A1B83B-5CBC-4576-A3A5-119656A4147B}" type="slidenum">
              <a:rPr lang="en-GB" smtClean="0"/>
              <a:t>‹#›</a:t>
            </a:fld>
            <a:endParaRPr lang="en-GB"/>
          </a:p>
        </p:txBody>
      </p:sp>
    </p:spTree>
    <p:extLst>
      <p:ext uri="{BB962C8B-B14F-4D97-AF65-F5344CB8AC3E}">
        <p14:creationId xmlns:p14="http://schemas.microsoft.com/office/powerpoint/2010/main" val="2269259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EAFCF1-112C-4CE4-9F66-FA2619EEFB69}"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A1B83B-5CBC-4576-A3A5-119656A4147B}" type="slidenum">
              <a:rPr lang="en-GB" smtClean="0"/>
              <a:t>‹#›</a:t>
            </a:fld>
            <a:endParaRPr lang="en-GB"/>
          </a:p>
        </p:txBody>
      </p:sp>
    </p:spTree>
    <p:extLst>
      <p:ext uri="{BB962C8B-B14F-4D97-AF65-F5344CB8AC3E}">
        <p14:creationId xmlns:p14="http://schemas.microsoft.com/office/powerpoint/2010/main" val="1797004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AEAFCF1-112C-4CE4-9F66-FA2619EEFB69}" type="datetimeFigureOut">
              <a:rPr lang="en-GB" smtClean="0"/>
              <a:t>03/03/2015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A1B83B-5CBC-4576-A3A5-119656A4147B}" type="slidenum">
              <a:rPr lang="en-GB" smtClean="0"/>
              <a:t>‹#›</a:t>
            </a:fld>
            <a:endParaRPr lang="en-GB"/>
          </a:p>
        </p:txBody>
      </p:sp>
    </p:spTree>
    <p:extLst>
      <p:ext uri="{BB962C8B-B14F-4D97-AF65-F5344CB8AC3E}">
        <p14:creationId xmlns:p14="http://schemas.microsoft.com/office/powerpoint/2010/main" val="1228369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AEAFCF1-112C-4CE4-9F66-FA2619EEFB69}" type="datetimeFigureOut">
              <a:rPr lang="en-GB" smtClean="0"/>
              <a:t>03/03/2015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A1B83B-5CBC-4576-A3A5-119656A4147B}" type="slidenum">
              <a:rPr lang="en-GB" smtClean="0"/>
              <a:t>‹#›</a:t>
            </a:fld>
            <a:endParaRPr lang="en-GB"/>
          </a:p>
        </p:txBody>
      </p:sp>
    </p:spTree>
    <p:extLst>
      <p:ext uri="{BB962C8B-B14F-4D97-AF65-F5344CB8AC3E}">
        <p14:creationId xmlns:p14="http://schemas.microsoft.com/office/powerpoint/2010/main" val="2940599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AEAFCF1-112C-4CE4-9F66-FA2619EEFB69}" type="datetimeFigureOut">
              <a:rPr lang="en-GB" smtClean="0"/>
              <a:t>03/03/2015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A1B83B-5CBC-4576-A3A5-119656A4147B}" type="slidenum">
              <a:rPr lang="en-GB" smtClean="0"/>
              <a:t>‹#›</a:t>
            </a:fld>
            <a:endParaRPr lang="en-GB"/>
          </a:p>
        </p:txBody>
      </p:sp>
    </p:spTree>
    <p:extLst>
      <p:ext uri="{BB962C8B-B14F-4D97-AF65-F5344CB8AC3E}">
        <p14:creationId xmlns:p14="http://schemas.microsoft.com/office/powerpoint/2010/main" val="2722842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AFCF1-112C-4CE4-9F66-FA2619EEFB69}" type="datetimeFigureOut">
              <a:rPr lang="en-GB" smtClean="0"/>
              <a:t>03/03/2015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A1B83B-5CBC-4576-A3A5-119656A4147B}" type="slidenum">
              <a:rPr lang="en-GB" smtClean="0"/>
              <a:t>‹#›</a:t>
            </a:fld>
            <a:endParaRPr lang="en-GB"/>
          </a:p>
        </p:txBody>
      </p:sp>
    </p:spTree>
    <p:extLst>
      <p:ext uri="{BB962C8B-B14F-4D97-AF65-F5344CB8AC3E}">
        <p14:creationId xmlns:p14="http://schemas.microsoft.com/office/powerpoint/2010/main" val="2820965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EAFCF1-112C-4CE4-9F66-FA2619EEFB69}" type="datetimeFigureOut">
              <a:rPr lang="en-GB" smtClean="0"/>
              <a:t>03/03/2015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A1B83B-5CBC-4576-A3A5-119656A4147B}" type="slidenum">
              <a:rPr lang="en-GB" smtClean="0"/>
              <a:t>‹#›</a:t>
            </a:fld>
            <a:endParaRPr lang="en-GB"/>
          </a:p>
        </p:txBody>
      </p:sp>
    </p:spTree>
    <p:extLst>
      <p:ext uri="{BB962C8B-B14F-4D97-AF65-F5344CB8AC3E}">
        <p14:creationId xmlns:p14="http://schemas.microsoft.com/office/powerpoint/2010/main" val="2489544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EAFCF1-112C-4CE4-9F66-FA2619EEFB69}" type="datetimeFigureOut">
              <a:rPr lang="en-GB" smtClean="0"/>
              <a:t>03/03/2015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A1B83B-5CBC-4576-A3A5-119656A4147B}" type="slidenum">
              <a:rPr lang="en-GB" smtClean="0"/>
              <a:t>‹#›</a:t>
            </a:fld>
            <a:endParaRPr lang="en-GB"/>
          </a:p>
        </p:txBody>
      </p:sp>
    </p:spTree>
    <p:extLst>
      <p:ext uri="{BB962C8B-B14F-4D97-AF65-F5344CB8AC3E}">
        <p14:creationId xmlns:p14="http://schemas.microsoft.com/office/powerpoint/2010/main" val="3558179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EAFCF1-112C-4CE4-9F66-FA2619EEFB69}" type="datetimeFigureOut">
              <a:rPr lang="en-GB" smtClean="0"/>
              <a:t>03/03/2015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A1B83B-5CBC-4576-A3A5-119656A4147B}" type="slidenum">
              <a:rPr lang="en-GB" smtClean="0"/>
              <a:t>‹#›</a:t>
            </a:fld>
            <a:endParaRPr lang="en-GB"/>
          </a:p>
        </p:txBody>
      </p:sp>
    </p:spTree>
    <p:extLst>
      <p:ext uri="{BB962C8B-B14F-4D97-AF65-F5344CB8AC3E}">
        <p14:creationId xmlns:p14="http://schemas.microsoft.com/office/powerpoint/2010/main" val="710082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496341" y="2636912"/>
            <a:ext cx="8269963" cy="2031325"/>
          </a:xfrm>
          <a:prstGeom prst="rect">
            <a:avLst/>
          </a:prstGeom>
          <a:noFill/>
          <a:ln w="9525">
            <a:solidFill>
              <a:schemeClr val="accent1"/>
            </a:solidFill>
          </a:ln>
        </p:spPr>
        <p:txBody>
          <a:bodyPr wrap="square" numCol="1" rtlCol="0">
            <a:noAutofit/>
          </a:bodyPr>
          <a:lstStyle/>
          <a:p>
            <a:r>
              <a:rPr lang="en-GB" b="1" dirty="0" smtClean="0">
                <a:solidFill>
                  <a:srgbClr val="FF0000"/>
                </a:solidFill>
              </a:rPr>
              <a:t>What did you do?</a:t>
            </a:r>
          </a:p>
          <a:p>
            <a:endParaRPr lang="en-GB" b="1" dirty="0">
              <a:solidFill>
                <a:srgbClr val="FF0000"/>
              </a:solidFill>
            </a:endParaRPr>
          </a:p>
          <a:p>
            <a:endParaRPr lang="en-GB" b="1" dirty="0" smtClean="0">
              <a:solidFill>
                <a:srgbClr val="FF0000"/>
              </a:solidFill>
            </a:endParaRPr>
          </a:p>
          <a:p>
            <a:endParaRPr lang="en-GB" b="1" dirty="0">
              <a:solidFill>
                <a:srgbClr val="FF0000"/>
              </a:solidFill>
            </a:endParaRPr>
          </a:p>
          <a:p>
            <a:endParaRPr lang="en-GB" b="1" dirty="0" smtClean="0">
              <a:solidFill>
                <a:srgbClr val="FF0000"/>
              </a:solidFill>
            </a:endParaRPr>
          </a:p>
          <a:p>
            <a:endParaRPr lang="en-GB" b="1" dirty="0">
              <a:solidFill>
                <a:srgbClr val="FF0000"/>
              </a:solidFill>
            </a:endParaRPr>
          </a:p>
          <a:p>
            <a:endParaRPr lang="en-GB" b="1" dirty="0">
              <a:solidFill>
                <a:srgbClr val="FF0000"/>
              </a:solidFill>
            </a:endParaRPr>
          </a:p>
        </p:txBody>
      </p:sp>
      <p:sp>
        <p:nvSpPr>
          <p:cNvPr id="11" name="TextBox 10"/>
          <p:cNvSpPr txBox="1"/>
          <p:nvPr/>
        </p:nvSpPr>
        <p:spPr>
          <a:xfrm>
            <a:off x="4608193" y="276905"/>
            <a:ext cx="4175767" cy="2215991"/>
          </a:xfrm>
          <a:prstGeom prst="rect">
            <a:avLst/>
          </a:prstGeom>
          <a:noFill/>
          <a:ln>
            <a:solidFill>
              <a:schemeClr val="accent1"/>
            </a:solidFill>
          </a:ln>
        </p:spPr>
        <p:txBody>
          <a:bodyPr wrap="square" rtlCol="0">
            <a:noAutofit/>
          </a:bodyPr>
          <a:lstStyle/>
          <a:p>
            <a:r>
              <a:rPr lang="en-GB" b="1" dirty="0" smtClean="0">
                <a:solidFill>
                  <a:srgbClr val="FF0000"/>
                </a:solidFill>
              </a:rPr>
              <a:t>Lay summary</a:t>
            </a:r>
          </a:p>
          <a:p>
            <a:endParaRPr lang="en-GB" sz="1400" b="1" i="1" dirty="0"/>
          </a:p>
          <a:p>
            <a:r>
              <a:rPr lang="en-GB" sz="1400" b="1" dirty="0" smtClean="0"/>
              <a:t>We checked that the speech and language therapy (SLT) we offer to adult hospital patients with communication difficulties is based on evidence about what is most effective.  We made some guidelines for Speech and Language Therapists to use to help them work more effectively with these patients.  </a:t>
            </a:r>
          </a:p>
          <a:p>
            <a:endParaRPr lang="en-GB" sz="1400" b="1" i="1" dirty="0"/>
          </a:p>
          <a:p>
            <a:endParaRPr lang="en-GB" sz="1400" b="1" i="1" dirty="0" smtClean="0"/>
          </a:p>
          <a:p>
            <a:endParaRPr lang="en-GB" sz="1400" b="1" i="1" dirty="0" smtClean="0"/>
          </a:p>
          <a:p>
            <a:endParaRPr lang="en-GB" sz="1400" b="1" i="1" dirty="0"/>
          </a:p>
          <a:p>
            <a:endParaRPr lang="en-GB" i="1" dirty="0"/>
          </a:p>
        </p:txBody>
      </p:sp>
      <p:sp>
        <p:nvSpPr>
          <p:cNvPr id="18" name="TextBox 17"/>
          <p:cNvSpPr txBox="1"/>
          <p:nvPr/>
        </p:nvSpPr>
        <p:spPr>
          <a:xfrm>
            <a:off x="1187624" y="304353"/>
            <a:ext cx="3275856" cy="817358"/>
          </a:xfrm>
          <a:prstGeom prst="rect">
            <a:avLst/>
          </a:prstGeom>
          <a:noFill/>
          <a:ln>
            <a:solidFill>
              <a:schemeClr val="accent1"/>
            </a:solidFill>
          </a:ln>
        </p:spPr>
        <p:txBody>
          <a:bodyPr wrap="square" rtlCol="0">
            <a:noAutofit/>
          </a:bodyPr>
          <a:lstStyle/>
          <a:p>
            <a:r>
              <a:rPr lang="en-GB" b="1" dirty="0" smtClean="0">
                <a:solidFill>
                  <a:srgbClr val="FF0000"/>
                </a:solidFill>
              </a:rPr>
              <a:t>Name  </a:t>
            </a:r>
            <a:r>
              <a:rPr lang="en-GB" b="1" dirty="0" smtClean="0"/>
              <a:t>Mark Jayes</a:t>
            </a:r>
          </a:p>
          <a:p>
            <a:r>
              <a:rPr lang="en-GB" b="1" dirty="0" smtClean="0">
                <a:solidFill>
                  <a:srgbClr val="FF0000"/>
                </a:solidFill>
              </a:rPr>
              <a:t>Affiliation  </a:t>
            </a:r>
            <a:r>
              <a:rPr lang="en-GB" sz="1600" b="1" dirty="0" smtClean="0"/>
              <a:t>Sheffield Teaching Hospitals NHS Foundation Trust</a:t>
            </a:r>
            <a:endParaRPr lang="en-GB" sz="1600" b="1" dirty="0"/>
          </a:p>
        </p:txBody>
      </p:sp>
      <p:sp>
        <p:nvSpPr>
          <p:cNvPr id="19" name="TextBox 18"/>
          <p:cNvSpPr txBox="1"/>
          <p:nvPr/>
        </p:nvSpPr>
        <p:spPr>
          <a:xfrm>
            <a:off x="503039" y="5817458"/>
            <a:ext cx="3960441" cy="851902"/>
          </a:xfrm>
          <a:prstGeom prst="rect">
            <a:avLst/>
          </a:prstGeom>
          <a:noFill/>
          <a:ln>
            <a:solidFill>
              <a:schemeClr val="accent1"/>
            </a:solidFill>
          </a:ln>
        </p:spPr>
        <p:txBody>
          <a:bodyPr wrap="square" rtlCol="0">
            <a:noAutofit/>
          </a:bodyPr>
          <a:lstStyle/>
          <a:p>
            <a:r>
              <a:rPr lang="en-GB" sz="1400" b="1" dirty="0" smtClean="0">
                <a:solidFill>
                  <a:srgbClr val="FF0000"/>
                </a:solidFill>
              </a:rPr>
              <a:t>Next steps</a:t>
            </a:r>
            <a:r>
              <a:rPr lang="en-GB" sz="1200" dirty="0" smtClean="0">
                <a:solidFill>
                  <a:srgbClr val="FF0000"/>
                </a:solidFill>
              </a:rPr>
              <a:t>:</a:t>
            </a:r>
          </a:p>
          <a:p>
            <a:pPr marL="171450" indent="-171450">
              <a:buFont typeface="Arial" panose="020B0604020202020204" pitchFamily="34" charset="0"/>
              <a:buChar char="•"/>
            </a:pPr>
            <a:r>
              <a:rPr lang="en-GB" sz="1400" dirty="0" smtClean="0"/>
              <a:t>Change practice that is not evidence-based.</a:t>
            </a:r>
          </a:p>
          <a:p>
            <a:pPr marL="171450" indent="-171450">
              <a:buFont typeface="Arial" panose="020B0604020202020204" pitchFamily="34" charset="0"/>
              <a:buChar char="•"/>
            </a:pPr>
            <a:r>
              <a:rPr lang="en-GB" sz="1400" dirty="0" smtClean="0"/>
              <a:t>Audit practice annually against standards based on the algorithms.</a:t>
            </a:r>
            <a:endParaRPr lang="en-GB" sz="1400" dirty="0"/>
          </a:p>
        </p:txBody>
      </p:sp>
      <p:pic>
        <p:nvPicPr>
          <p:cNvPr id="20" name="Picture 19" descr="RCSLT-LOGO-4x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605" y="146505"/>
            <a:ext cx="962025" cy="962025"/>
          </a:xfrm>
          <a:prstGeom prst="rect">
            <a:avLst/>
          </a:prstGeom>
          <a:noFill/>
          <a:ln>
            <a:noFill/>
          </a:ln>
        </p:spPr>
      </p:pic>
      <p:sp>
        <p:nvSpPr>
          <p:cNvPr id="21" name="TextBox 20"/>
          <p:cNvSpPr txBox="1"/>
          <p:nvPr/>
        </p:nvSpPr>
        <p:spPr>
          <a:xfrm>
            <a:off x="492696" y="4797152"/>
            <a:ext cx="8291263" cy="936104"/>
          </a:xfrm>
          <a:prstGeom prst="rect">
            <a:avLst/>
          </a:prstGeom>
          <a:noFill/>
          <a:ln>
            <a:solidFill>
              <a:schemeClr val="accent1"/>
            </a:solidFill>
          </a:ln>
        </p:spPr>
        <p:txBody>
          <a:bodyPr wrap="square" rtlCol="0">
            <a:noAutofit/>
          </a:bodyPr>
          <a:lstStyle/>
          <a:p>
            <a:r>
              <a:rPr lang="en-GB" b="1" dirty="0" smtClean="0">
                <a:solidFill>
                  <a:srgbClr val="FF0000"/>
                </a:solidFill>
              </a:rPr>
              <a:t>What did you find out?</a:t>
            </a:r>
            <a:endParaRPr lang="en-GB" b="1" dirty="0">
              <a:solidFill>
                <a:srgbClr val="FF0000"/>
              </a:solidFill>
            </a:endParaRPr>
          </a:p>
          <a:p>
            <a:pPr marL="285750" indent="-285750">
              <a:buFont typeface="Arial" panose="020B0604020202020204" pitchFamily="34" charset="0"/>
              <a:buChar char="•"/>
            </a:pPr>
            <a:r>
              <a:rPr lang="en-GB" sz="1400" dirty="0" smtClean="0"/>
              <a:t>We found little evidence </a:t>
            </a:r>
            <a:r>
              <a:rPr lang="en-GB" sz="1400" dirty="0"/>
              <a:t>relating to </a:t>
            </a:r>
            <a:r>
              <a:rPr lang="en-GB" sz="1400" dirty="0" smtClean="0"/>
              <a:t>SLT for </a:t>
            </a:r>
            <a:r>
              <a:rPr lang="en-GB" sz="1400" dirty="0"/>
              <a:t>patients with communication disorders in the </a:t>
            </a:r>
            <a:r>
              <a:rPr lang="en-GB" sz="1400" dirty="0" smtClean="0"/>
              <a:t>acute setting.</a:t>
            </a:r>
          </a:p>
          <a:p>
            <a:pPr marL="285750" indent="-285750">
              <a:buFont typeface="Arial" panose="020B0604020202020204" pitchFamily="34" charset="0"/>
              <a:buChar char="•"/>
            </a:pPr>
            <a:r>
              <a:rPr lang="en-GB" sz="1400" dirty="0" smtClean="0"/>
              <a:t>Our current service delivery appears to be generally consistent with the available evidence.</a:t>
            </a:r>
          </a:p>
          <a:p>
            <a:pPr marL="285750" indent="-285750">
              <a:buFont typeface="Arial" panose="020B0604020202020204" pitchFamily="34" charset="0"/>
              <a:buChar char="•"/>
            </a:pPr>
            <a:r>
              <a:rPr lang="en-GB" sz="1400" dirty="0" smtClean="0"/>
              <a:t>We created a set of clinical algorithms for working with patients with specific </a:t>
            </a:r>
            <a:r>
              <a:rPr lang="en-GB" sz="1400" smtClean="0"/>
              <a:t>communication disorders.</a:t>
            </a:r>
            <a:endParaRPr lang="en-GB" sz="1400" dirty="0" smtClean="0"/>
          </a:p>
          <a:p>
            <a:endParaRPr lang="en-GB" sz="1400" dirty="0"/>
          </a:p>
        </p:txBody>
      </p:sp>
      <p:sp>
        <p:nvSpPr>
          <p:cNvPr id="25" name="TextBox 24"/>
          <p:cNvSpPr txBox="1"/>
          <p:nvPr/>
        </p:nvSpPr>
        <p:spPr>
          <a:xfrm>
            <a:off x="503040" y="3108679"/>
            <a:ext cx="2376264" cy="369332"/>
          </a:xfrm>
          <a:prstGeom prst="rect">
            <a:avLst/>
          </a:prstGeom>
          <a:noFill/>
        </p:spPr>
        <p:txBody>
          <a:bodyPr wrap="square" numCol="1" rtlCol="0">
            <a:spAutoFit/>
          </a:bodyPr>
          <a:lstStyle/>
          <a:p>
            <a:r>
              <a:rPr lang="en-GB" dirty="0" smtClean="0"/>
              <a:t>Method step 1 here…</a:t>
            </a:r>
          </a:p>
        </p:txBody>
      </p:sp>
      <p:sp>
        <p:nvSpPr>
          <p:cNvPr id="26" name="TextBox 25"/>
          <p:cNvSpPr txBox="1"/>
          <p:nvPr/>
        </p:nvSpPr>
        <p:spPr>
          <a:xfrm>
            <a:off x="3133193" y="3108679"/>
            <a:ext cx="2448272" cy="615553"/>
          </a:xfrm>
          <a:prstGeom prst="rect">
            <a:avLst/>
          </a:prstGeom>
          <a:noFill/>
        </p:spPr>
        <p:txBody>
          <a:bodyPr wrap="square" rtlCol="0">
            <a:spAutoFit/>
          </a:bodyPr>
          <a:lstStyle/>
          <a:p>
            <a:r>
              <a:rPr lang="en-GB" dirty="0" smtClean="0"/>
              <a:t>Method step 2 here…</a:t>
            </a:r>
            <a:endParaRPr lang="en-GB" dirty="0"/>
          </a:p>
          <a:p>
            <a:endParaRPr lang="en-GB" sz="1600" dirty="0"/>
          </a:p>
        </p:txBody>
      </p:sp>
      <p:sp>
        <p:nvSpPr>
          <p:cNvPr id="27" name="TextBox 26"/>
          <p:cNvSpPr txBox="1"/>
          <p:nvPr/>
        </p:nvSpPr>
        <p:spPr>
          <a:xfrm>
            <a:off x="5985594" y="3116747"/>
            <a:ext cx="2736304" cy="369332"/>
          </a:xfrm>
          <a:prstGeom prst="rect">
            <a:avLst/>
          </a:prstGeom>
          <a:noFill/>
        </p:spPr>
        <p:txBody>
          <a:bodyPr wrap="square" rtlCol="0">
            <a:spAutoFit/>
          </a:bodyPr>
          <a:lstStyle/>
          <a:p>
            <a:r>
              <a:rPr lang="en-GB" dirty="0" smtClean="0"/>
              <a:t>Method step 3 here…</a:t>
            </a:r>
            <a:endParaRPr lang="en-GB" dirty="0"/>
          </a:p>
        </p:txBody>
      </p:sp>
      <p:sp>
        <p:nvSpPr>
          <p:cNvPr id="32" name="Right Arrow 31"/>
          <p:cNvSpPr/>
          <p:nvPr/>
        </p:nvSpPr>
        <p:spPr>
          <a:xfrm>
            <a:off x="2689680" y="3828722"/>
            <a:ext cx="558408" cy="3417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ight Arrow 32"/>
          <p:cNvSpPr/>
          <p:nvPr/>
        </p:nvSpPr>
        <p:spPr>
          <a:xfrm>
            <a:off x="5438980" y="3828722"/>
            <a:ext cx="630416" cy="3417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47593" y="3573016"/>
            <a:ext cx="1666528" cy="941891"/>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Reviewed and synthesised evidence</a:t>
            </a:r>
            <a:endParaRPr lang="en-GB" sz="1600" dirty="0">
              <a:solidFill>
                <a:schemeClr val="tx1"/>
              </a:solidFill>
            </a:endParaRPr>
          </a:p>
        </p:txBody>
      </p:sp>
      <p:sp>
        <p:nvSpPr>
          <p:cNvPr id="37" name="Rectangle 36"/>
          <p:cNvSpPr/>
          <p:nvPr/>
        </p:nvSpPr>
        <p:spPr>
          <a:xfrm>
            <a:off x="6325344" y="3573209"/>
            <a:ext cx="1666528" cy="941891"/>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Created clinical algorithms to guide future service provision</a:t>
            </a:r>
            <a:endParaRPr lang="en-GB" sz="1600" dirty="0">
              <a:solidFill>
                <a:schemeClr val="tx1"/>
              </a:solidFill>
            </a:endParaRPr>
          </a:p>
        </p:txBody>
      </p:sp>
      <p:sp>
        <p:nvSpPr>
          <p:cNvPr id="38" name="Rectangle 37"/>
          <p:cNvSpPr/>
          <p:nvPr/>
        </p:nvSpPr>
        <p:spPr>
          <a:xfrm>
            <a:off x="3384445" y="3573016"/>
            <a:ext cx="1666528" cy="941891"/>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Reviewed current service provision against evidence</a:t>
            </a:r>
            <a:endParaRPr lang="en-GB" sz="1600" dirty="0">
              <a:solidFill>
                <a:schemeClr val="tx1"/>
              </a:solidFill>
            </a:endParaRPr>
          </a:p>
        </p:txBody>
      </p:sp>
      <p:sp>
        <p:nvSpPr>
          <p:cNvPr id="28" name="TextBox 27"/>
          <p:cNvSpPr txBox="1"/>
          <p:nvPr/>
        </p:nvSpPr>
        <p:spPr>
          <a:xfrm>
            <a:off x="4631322" y="5817458"/>
            <a:ext cx="4134983" cy="707886"/>
          </a:xfrm>
          <a:prstGeom prst="rect">
            <a:avLst/>
          </a:prstGeom>
          <a:noFill/>
          <a:ln>
            <a:solidFill>
              <a:schemeClr val="accent1"/>
            </a:solidFill>
          </a:ln>
        </p:spPr>
        <p:txBody>
          <a:bodyPr wrap="square" rtlCol="0">
            <a:noAutofit/>
          </a:bodyPr>
          <a:lstStyle/>
          <a:p>
            <a:r>
              <a:rPr lang="en-GB" sz="1400" b="1" dirty="0" smtClean="0">
                <a:solidFill>
                  <a:srgbClr val="FF0000"/>
                </a:solidFill>
              </a:rPr>
              <a:t>Implications</a:t>
            </a:r>
            <a:r>
              <a:rPr lang="en-GB" sz="1200" dirty="0" smtClean="0">
                <a:solidFill>
                  <a:srgbClr val="FF0000"/>
                </a:solidFill>
              </a:rPr>
              <a:t>:</a:t>
            </a:r>
          </a:p>
          <a:p>
            <a:r>
              <a:rPr lang="en-GB" sz="1200" dirty="0" smtClean="0"/>
              <a:t>The algorithms should ensure that our input to acute patients with communication disorders is effective and consistent.</a:t>
            </a:r>
            <a:endParaRPr lang="en-GB" sz="1200" dirty="0"/>
          </a:p>
        </p:txBody>
      </p:sp>
      <p:sp>
        <p:nvSpPr>
          <p:cNvPr id="29" name="TextBox 28"/>
          <p:cNvSpPr txBox="1"/>
          <p:nvPr/>
        </p:nvSpPr>
        <p:spPr>
          <a:xfrm>
            <a:off x="492696" y="1268760"/>
            <a:ext cx="3970784" cy="1224136"/>
          </a:xfrm>
          <a:prstGeom prst="rect">
            <a:avLst/>
          </a:prstGeom>
          <a:noFill/>
          <a:ln w="9525">
            <a:solidFill>
              <a:schemeClr val="accent1"/>
            </a:solidFill>
          </a:ln>
        </p:spPr>
        <p:txBody>
          <a:bodyPr wrap="square" rtlCol="0">
            <a:noAutofit/>
          </a:bodyPr>
          <a:lstStyle/>
          <a:p>
            <a:pPr algn="ctr"/>
            <a:r>
              <a:rPr lang="en-GB" b="1" dirty="0" smtClean="0">
                <a:solidFill>
                  <a:srgbClr val="FF0000"/>
                </a:solidFill>
              </a:rPr>
              <a:t>Question/Rationale</a:t>
            </a:r>
          </a:p>
          <a:p>
            <a:pPr algn="ctr"/>
            <a:r>
              <a:rPr lang="en-GB" sz="1400" b="1" dirty="0"/>
              <a:t>We wanted to ensure that </a:t>
            </a:r>
            <a:r>
              <a:rPr lang="en-GB" sz="1400" b="1" dirty="0" smtClean="0"/>
              <a:t>adult acute hospital patients </a:t>
            </a:r>
            <a:r>
              <a:rPr lang="en-GB" sz="1400" b="1" dirty="0"/>
              <a:t>with communication </a:t>
            </a:r>
            <a:r>
              <a:rPr lang="en-GB" sz="1400" b="1" dirty="0" smtClean="0"/>
              <a:t>disorders receive </a:t>
            </a:r>
            <a:r>
              <a:rPr lang="en-GB" sz="1400" b="1" dirty="0"/>
              <a:t>appropriate, evidence-based </a:t>
            </a:r>
            <a:r>
              <a:rPr lang="en-GB" sz="1400" b="1" dirty="0" smtClean="0"/>
              <a:t>SLT input </a:t>
            </a:r>
            <a:r>
              <a:rPr lang="en-GB" sz="1400" b="1" dirty="0"/>
              <a:t>and that </a:t>
            </a:r>
            <a:r>
              <a:rPr lang="en-GB" sz="1400" b="1" dirty="0" smtClean="0"/>
              <a:t>SLT resources </a:t>
            </a:r>
            <a:r>
              <a:rPr lang="en-GB" sz="1400" b="1" dirty="0"/>
              <a:t>are used </a:t>
            </a:r>
            <a:r>
              <a:rPr lang="en-GB" sz="1400" b="1" dirty="0" smtClean="0"/>
              <a:t>optimally.</a:t>
            </a:r>
          </a:p>
          <a:p>
            <a:endParaRPr lang="en-GB" sz="1200" i="1" dirty="0" smtClean="0"/>
          </a:p>
          <a:p>
            <a:endParaRPr lang="en-GB" sz="1200" i="1" dirty="0" smtClean="0"/>
          </a:p>
        </p:txBody>
      </p:sp>
      <p:pic>
        <p:nvPicPr>
          <p:cNvPr id="3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96" y="1121711"/>
            <a:ext cx="688073" cy="5094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075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2500"/>
                            </p:stCondLst>
                            <p:childTnLst>
                              <p:par>
                                <p:cTn id="9" presetID="10" presetClass="entr" presetSubtype="0" fill="hold" grpId="0" nodeType="afterEffect">
                                  <p:stCondLst>
                                    <p:cond delay="200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childTnLst>
                                </p:cTn>
                              </p:par>
                            </p:childTnLst>
                          </p:cTn>
                        </p:par>
                        <p:par>
                          <p:cTn id="12" fill="hold">
                            <p:stCondLst>
                              <p:cond delay="5000"/>
                            </p:stCondLst>
                            <p:childTnLst>
                              <p:par>
                                <p:cTn id="13" presetID="10" presetClass="entr" presetSubtype="0" fill="hold" grpId="0" nodeType="afterEffect">
                                  <p:stCondLst>
                                    <p:cond delay="200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childTnLst>
                          </p:cTn>
                        </p:par>
                        <p:par>
                          <p:cTn id="16" fill="hold">
                            <p:stCondLst>
                              <p:cond delay="7500"/>
                            </p:stCondLst>
                            <p:childTnLst>
                              <p:par>
                                <p:cTn id="17" presetID="10" presetClass="entr" presetSubtype="0" fill="hold" grpId="0" nodeType="afterEffect">
                                  <p:stCondLst>
                                    <p:cond delay="200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childTnLst>
                          </p:cTn>
                        </p:par>
                        <p:par>
                          <p:cTn id="20" fill="hold">
                            <p:stCondLst>
                              <p:cond delay="10000"/>
                            </p:stCondLst>
                            <p:childTnLst>
                              <p:par>
                                <p:cTn id="21" presetID="10" presetClass="entr" presetSubtype="0" fill="hold" nodeType="afterEffect">
                                  <p:stCondLst>
                                    <p:cond delay="200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animBg="1"/>
      <p:bldP spid="28" grpId="0" animBg="1"/>
      <p:bldP spid="2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221</Words>
  <Application>Microsoft Office PowerPoint</Application>
  <PresentationFormat>On-screen Show (4:3)</PresentationFormat>
  <Paragraphs>30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Yvonne</dc:creator>
  <cp:lastModifiedBy>administrator</cp:lastModifiedBy>
  <cp:revision>54</cp:revision>
  <dcterms:created xsi:type="dcterms:W3CDTF">2014-10-21T14:49:45Z</dcterms:created>
  <dcterms:modified xsi:type="dcterms:W3CDTF">2015-03-03T11:08:37Z</dcterms:modified>
</cp:coreProperties>
</file>