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4" r:id="rId2"/>
    <p:sldId id="303" r:id="rId3"/>
    <p:sldId id="278" r:id="rId4"/>
    <p:sldId id="298" r:id="rId5"/>
    <p:sldId id="284" r:id="rId6"/>
    <p:sldId id="285" r:id="rId7"/>
    <p:sldId id="304" r:id="rId8"/>
    <p:sldId id="287" r:id="rId9"/>
    <p:sldId id="297" r:id="rId10"/>
    <p:sldId id="282" r:id="rId11"/>
    <p:sldId id="286" r:id="rId12"/>
    <p:sldId id="299" r:id="rId13"/>
    <p:sldId id="305" r:id="rId14"/>
    <p:sldId id="306" r:id="rId15"/>
    <p:sldId id="290" r:id="rId16"/>
    <p:sldId id="300" r:id="rId17"/>
    <p:sldId id="310" r:id="rId18"/>
    <p:sldId id="275" r:id="rId19"/>
    <p:sldId id="291" r:id="rId20"/>
    <p:sldId id="280" r:id="rId21"/>
    <p:sldId id="292" r:id="rId22"/>
    <p:sldId id="260" r:id="rId23"/>
    <p:sldId id="307" r:id="rId24"/>
    <p:sldId id="301" r:id="rId25"/>
    <p:sldId id="272" r:id="rId26"/>
    <p:sldId id="293" r:id="rId27"/>
    <p:sldId id="308" r:id="rId28"/>
    <p:sldId id="294" r:id="rId29"/>
    <p:sldId id="309" r:id="rId30"/>
    <p:sldId id="261" r:id="rId31"/>
    <p:sldId id="271" r:id="rId32"/>
    <p:sldId id="276" r:id="rId33"/>
    <p:sldId id="268" r:id="rId34"/>
    <p:sldId id="270" r:id="rId35"/>
    <p:sldId id="269"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na Baxter" initials="LB" lastIdx="5" clrIdx="0"/>
  <p:cmAuthor id="1" name="Lauren Longhurst" initials="LL"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036F1-0C10-42FB-BF65-04454B6F1042}" type="datetimeFigureOut">
              <a:rPr lang="en-GB" smtClean="0"/>
              <a:t>12/07/2019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99945-F0F0-4CEB-812A-038CDF739CB6}" type="slidenum">
              <a:rPr lang="en-GB" smtClean="0"/>
              <a:t>‹#›</a:t>
            </a:fld>
            <a:endParaRPr lang="en-GB"/>
          </a:p>
        </p:txBody>
      </p:sp>
    </p:spTree>
    <p:extLst>
      <p:ext uri="{BB962C8B-B14F-4D97-AF65-F5344CB8AC3E}">
        <p14:creationId xmlns:p14="http://schemas.microsoft.com/office/powerpoint/2010/main" val="406757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999945-F0F0-4CEB-812A-038CDF739CB6}" type="slidenum">
              <a:rPr lang="en-GB" smtClean="0"/>
              <a:t>31</a:t>
            </a:fld>
            <a:endParaRPr lang="en-GB"/>
          </a:p>
        </p:txBody>
      </p:sp>
    </p:spTree>
    <p:extLst>
      <p:ext uri="{BB962C8B-B14F-4D97-AF65-F5344CB8AC3E}">
        <p14:creationId xmlns:p14="http://schemas.microsoft.com/office/powerpoint/2010/main" val="278327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FFA6A1-EE92-4DB9-AD82-A38AA76B6D3E}" type="datetimeFigureOut">
              <a:rPr lang="en-GB" smtClean="0"/>
              <a:t>12/07/2019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29781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FFA6A1-EE92-4DB9-AD82-A38AA76B6D3E}" type="datetimeFigureOut">
              <a:rPr lang="en-GB" smtClean="0"/>
              <a:t>12/07/2019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27920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FFA6A1-EE92-4DB9-AD82-A38AA76B6D3E}" type="datetimeFigureOut">
              <a:rPr lang="en-GB" smtClean="0"/>
              <a:t>12/07/2019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13122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FFA6A1-EE92-4DB9-AD82-A38AA76B6D3E}" type="datetimeFigureOut">
              <a:rPr lang="en-GB" smtClean="0"/>
              <a:t>12/07/2019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305037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FA6A1-EE92-4DB9-AD82-A38AA76B6D3E}" type="datetimeFigureOut">
              <a:rPr lang="en-GB" smtClean="0"/>
              <a:t>12/07/2019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224973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FFA6A1-EE92-4DB9-AD82-A38AA76B6D3E}" type="datetimeFigureOut">
              <a:rPr lang="en-GB" smtClean="0"/>
              <a:t>12/07/2019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7165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FFA6A1-EE92-4DB9-AD82-A38AA76B6D3E}" type="datetimeFigureOut">
              <a:rPr lang="en-GB" smtClean="0"/>
              <a:t>12/07/2019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412949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FFA6A1-EE92-4DB9-AD82-A38AA76B6D3E}" type="datetimeFigureOut">
              <a:rPr lang="en-GB" smtClean="0"/>
              <a:t>12/07/2019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97650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FA6A1-EE92-4DB9-AD82-A38AA76B6D3E}" type="datetimeFigureOut">
              <a:rPr lang="en-GB" smtClean="0"/>
              <a:t>12/07/2019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264003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FA6A1-EE92-4DB9-AD82-A38AA76B6D3E}" type="datetimeFigureOut">
              <a:rPr lang="en-GB" smtClean="0"/>
              <a:t>12/07/2019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132933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FA6A1-EE92-4DB9-AD82-A38AA76B6D3E}" type="datetimeFigureOut">
              <a:rPr lang="en-GB" smtClean="0"/>
              <a:t>12/07/2019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BEB124-2C78-4CFE-AD4E-E8D54B1F4BE9}" type="slidenum">
              <a:rPr lang="en-GB" smtClean="0"/>
              <a:t>‹#›</a:t>
            </a:fld>
            <a:endParaRPr lang="en-GB"/>
          </a:p>
        </p:txBody>
      </p:sp>
    </p:spTree>
    <p:extLst>
      <p:ext uri="{BB962C8B-B14F-4D97-AF65-F5344CB8AC3E}">
        <p14:creationId xmlns:p14="http://schemas.microsoft.com/office/powerpoint/2010/main" val="44400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FA6A1-EE92-4DB9-AD82-A38AA76B6D3E}" type="datetimeFigureOut">
              <a:rPr lang="en-GB" smtClean="0"/>
              <a:t>12/07/2019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EB124-2C78-4CFE-AD4E-E8D54B1F4BE9}" type="slidenum">
              <a:rPr lang="en-GB" smtClean="0"/>
              <a:t>‹#›</a:t>
            </a:fld>
            <a:endParaRPr lang="en-GB"/>
          </a:p>
        </p:txBody>
      </p:sp>
      <p:grpSp>
        <p:nvGrpSpPr>
          <p:cNvPr id="7" name="Group 4"/>
          <p:cNvGrpSpPr>
            <a:grpSpLocks/>
          </p:cNvGrpSpPr>
          <p:nvPr/>
        </p:nvGrpSpPr>
        <p:grpSpPr bwMode="auto">
          <a:xfrm>
            <a:off x="0" y="0"/>
            <a:ext cx="9144000" cy="546100"/>
            <a:chOff x="0" y="0"/>
            <a:chExt cx="5760" cy="344"/>
          </a:xfrm>
        </p:grpSpPr>
        <p:sp>
          <p:nvSpPr>
            <p:cNvPr id="8" name="Rectangle 5"/>
            <p:cNvSpPr>
              <a:spLocks noChangeArrowheads="1"/>
            </p:cNvSpPr>
            <p:nvPr/>
          </p:nvSpPr>
          <p:spPr bwMode="auto">
            <a:xfrm>
              <a:off x="0" y="0"/>
              <a:ext cx="180" cy="336"/>
            </a:xfrm>
            <a:prstGeom prst="rect">
              <a:avLst/>
            </a:prstGeom>
            <a:gradFill rotWithShape="0">
              <a:gsLst>
                <a:gs pos="0">
                  <a:srgbClr val="CCCCE6"/>
                </a:gs>
                <a:gs pos="100000">
                  <a:srgbClr val="FFFFFF"/>
                </a:gs>
              </a:gsLst>
              <a:lin ang="0" scaled="1"/>
            </a:gradFill>
            <a:ln w="9525">
              <a:noFill/>
              <a:miter lim="800000"/>
              <a:headEnd/>
              <a:tailEnd/>
            </a:ln>
          </p:spPr>
          <p:txBody>
            <a:bodyPr wrap="none" anchor="ctr"/>
            <a:lstStyle/>
            <a:p>
              <a:pPr marL="0" marR="0" lvl="0" indent="0" defTabSz="914353" eaLnBrk="1" fontAlgn="base" latinLnBrk="0" hangingPunct="1">
                <a:lnSpc>
                  <a:spcPct val="135000"/>
                </a:lnSpc>
                <a:spcBef>
                  <a:spcPct val="20000"/>
                </a:spcBef>
                <a:spcAft>
                  <a:spcPct val="0"/>
                </a:spcAft>
                <a:buClr>
                  <a:srgbClr val="00007D"/>
                </a:buClr>
                <a:buSzPct val="75000"/>
                <a:buFont typeface="Wingdings" pitchFamily="2" charset="2"/>
                <a:buChar char="n"/>
                <a:tabLst/>
                <a:defRPr/>
              </a:pPr>
              <a:endParaRPr kumimoji="0" lang="en-US" sz="2400" b="0" i="0" u="none" strike="noStrike" kern="0" cap="none" spc="0" normalizeH="0" baseline="0" noProof="0" dirty="0">
                <a:ln>
                  <a:noFill/>
                </a:ln>
                <a:solidFill>
                  <a:srgbClr val="000000"/>
                </a:solidFill>
                <a:effectLst/>
                <a:uLnTx/>
                <a:uFillTx/>
                <a:latin typeface="Arial"/>
                <a:cs typeface="Arial"/>
              </a:endParaRPr>
            </a:p>
          </p:txBody>
        </p:sp>
        <p:sp>
          <p:nvSpPr>
            <p:cNvPr id="9" name="Rectangle 6"/>
            <p:cNvSpPr>
              <a:spLocks noChangeArrowheads="1"/>
            </p:cNvSpPr>
            <p:nvPr/>
          </p:nvSpPr>
          <p:spPr bwMode="auto">
            <a:xfrm>
              <a:off x="260" y="85"/>
              <a:ext cx="5500" cy="173"/>
            </a:xfrm>
            <a:prstGeom prst="rect">
              <a:avLst/>
            </a:prstGeom>
            <a:gradFill rotWithShape="0">
              <a:gsLst>
                <a:gs pos="0">
                  <a:srgbClr val="00007D"/>
                </a:gs>
                <a:gs pos="100000">
                  <a:srgbClr val="FFFFFF"/>
                </a:gs>
              </a:gsLst>
              <a:lin ang="0" scaled="1"/>
            </a:gradFill>
            <a:ln w="9525">
              <a:noFill/>
              <a:miter lim="800000"/>
              <a:headEnd/>
              <a:tailEnd/>
            </a:ln>
          </p:spPr>
          <p:txBody>
            <a:bodyPr/>
            <a:lstStyle/>
            <a:p>
              <a:pPr marL="0" marR="0" lvl="0" indent="0" defTabSz="914353" eaLnBrk="1" fontAlgn="base" latinLnBrk="0" hangingPunct="1">
                <a:lnSpc>
                  <a:spcPct val="135000"/>
                </a:lnSpc>
                <a:spcBef>
                  <a:spcPct val="20000"/>
                </a:spcBef>
                <a:spcAft>
                  <a:spcPct val="0"/>
                </a:spcAft>
                <a:buClr>
                  <a:srgbClr val="00007D"/>
                </a:buClr>
                <a:buSzPct val="75000"/>
                <a:buFont typeface="Wingdings" pitchFamily="2" charset="2"/>
                <a:buChar char="n"/>
                <a:tabLst/>
                <a:defRPr/>
              </a:pPr>
              <a:endParaRPr kumimoji="0" lang="en-US" sz="2400" b="0" i="0" u="none" strike="noStrike" kern="0" cap="none" spc="0" normalizeH="0" baseline="0" noProof="0" dirty="0">
                <a:ln>
                  <a:noFill/>
                </a:ln>
                <a:solidFill>
                  <a:srgbClr val="000000"/>
                </a:solidFill>
                <a:effectLst/>
                <a:uLnTx/>
                <a:uFillTx/>
                <a:latin typeface="Arial"/>
                <a:cs typeface="Arial"/>
              </a:endParaRPr>
            </a:p>
          </p:txBody>
        </p:sp>
        <p:sp>
          <p:nvSpPr>
            <p:cNvPr id="10" name="Rectangle 7"/>
            <p:cNvSpPr>
              <a:spLocks noChangeArrowheads="1"/>
            </p:cNvSpPr>
            <p:nvPr/>
          </p:nvSpPr>
          <p:spPr bwMode="auto">
            <a:xfrm>
              <a:off x="258" y="85"/>
              <a:ext cx="87" cy="89"/>
            </a:xfrm>
            <a:prstGeom prst="rect">
              <a:avLst/>
            </a:prstGeom>
            <a:solidFill>
              <a:srgbClr val="CCCCE6"/>
            </a:solidFill>
            <a:ln w="9525">
              <a:noFill/>
              <a:miter lim="800000"/>
              <a:headEnd/>
              <a:tailEnd/>
            </a:ln>
          </p:spPr>
          <p:txBody>
            <a:bodyPr/>
            <a:lstStyle/>
            <a:p>
              <a:pPr marL="0" marR="0" lvl="0" indent="0" defTabSz="91435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a:cs typeface="Arial"/>
              </a:endParaRPr>
            </a:p>
          </p:txBody>
        </p:sp>
        <p:sp>
          <p:nvSpPr>
            <p:cNvPr id="11" name="Rectangle 8"/>
            <p:cNvSpPr>
              <a:spLocks noChangeArrowheads="1"/>
            </p:cNvSpPr>
            <p:nvPr/>
          </p:nvSpPr>
          <p:spPr bwMode="auto">
            <a:xfrm>
              <a:off x="345" y="0"/>
              <a:ext cx="88" cy="87"/>
            </a:xfrm>
            <a:prstGeom prst="rect">
              <a:avLst/>
            </a:prstGeom>
            <a:solidFill>
              <a:srgbClr val="CCCCE6"/>
            </a:solidFill>
            <a:ln w="9525">
              <a:noFill/>
              <a:miter lim="800000"/>
              <a:headEnd/>
              <a:tailEnd/>
            </a:ln>
          </p:spPr>
          <p:txBody>
            <a:bodyPr/>
            <a:lstStyle/>
            <a:p>
              <a:pPr marL="0" marR="0" lvl="0" indent="0" defTabSz="91435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a:cs typeface="Arial"/>
              </a:endParaRPr>
            </a:p>
          </p:txBody>
        </p:sp>
        <p:sp>
          <p:nvSpPr>
            <p:cNvPr id="12" name="Rectangle 9"/>
            <p:cNvSpPr>
              <a:spLocks noChangeArrowheads="1"/>
            </p:cNvSpPr>
            <p:nvPr/>
          </p:nvSpPr>
          <p:spPr bwMode="auto">
            <a:xfrm>
              <a:off x="345" y="85"/>
              <a:ext cx="88" cy="89"/>
            </a:xfrm>
            <a:prstGeom prst="rect">
              <a:avLst/>
            </a:prstGeom>
            <a:solidFill>
              <a:srgbClr val="9999CC"/>
            </a:solidFill>
            <a:ln w="9525">
              <a:noFill/>
              <a:miter lim="800000"/>
              <a:headEnd/>
              <a:tailEnd/>
            </a:ln>
          </p:spPr>
          <p:txBody>
            <a:bodyPr/>
            <a:lstStyle/>
            <a:p>
              <a:pPr marL="0" marR="0" lvl="0" indent="0" defTabSz="91435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999CC"/>
                </a:solidFill>
                <a:effectLst/>
                <a:uLnTx/>
                <a:uFillTx/>
                <a:latin typeface="Arial"/>
                <a:cs typeface="Arial"/>
              </a:endParaRPr>
            </a:p>
          </p:txBody>
        </p:sp>
        <p:sp>
          <p:nvSpPr>
            <p:cNvPr id="13" name="Rectangle 10"/>
            <p:cNvSpPr>
              <a:spLocks noChangeArrowheads="1"/>
            </p:cNvSpPr>
            <p:nvPr/>
          </p:nvSpPr>
          <p:spPr bwMode="auto">
            <a:xfrm>
              <a:off x="173" y="173"/>
              <a:ext cx="86" cy="87"/>
            </a:xfrm>
            <a:prstGeom prst="rect">
              <a:avLst/>
            </a:prstGeom>
            <a:solidFill>
              <a:srgbClr val="CCCCE6"/>
            </a:solidFill>
            <a:ln w="9525">
              <a:noFill/>
              <a:miter lim="800000"/>
              <a:headEnd/>
              <a:tailEnd/>
            </a:ln>
          </p:spPr>
          <p:txBody>
            <a:bodyPr/>
            <a:lstStyle/>
            <a:p>
              <a:pPr marL="0" marR="0" lvl="0" indent="0" defTabSz="91435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a:cs typeface="Arial"/>
              </a:endParaRPr>
            </a:p>
          </p:txBody>
        </p:sp>
        <p:sp>
          <p:nvSpPr>
            <p:cNvPr id="14" name="Rectangle 11"/>
            <p:cNvSpPr>
              <a:spLocks noChangeArrowheads="1"/>
            </p:cNvSpPr>
            <p:nvPr/>
          </p:nvSpPr>
          <p:spPr bwMode="auto">
            <a:xfrm>
              <a:off x="83" y="86"/>
              <a:ext cx="89" cy="87"/>
            </a:xfrm>
            <a:prstGeom prst="rect">
              <a:avLst/>
            </a:prstGeom>
            <a:solidFill>
              <a:srgbClr val="00007D"/>
            </a:solidFill>
            <a:ln w="9525">
              <a:noFill/>
              <a:miter lim="800000"/>
              <a:headEnd/>
              <a:tailEnd/>
            </a:ln>
          </p:spPr>
          <p:txBody>
            <a:bodyPr/>
            <a:lstStyle/>
            <a:p>
              <a:pPr marL="0" marR="0" lvl="0" indent="0" defTabSz="914353" eaLnBrk="1" fontAlgn="base" latinLnBrk="0" hangingPunct="1">
                <a:lnSpc>
                  <a:spcPct val="135000"/>
                </a:lnSpc>
                <a:spcBef>
                  <a:spcPct val="20000"/>
                </a:spcBef>
                <a:spcAft>
                  <a:spcPct val="0"/>
                </a:spcAft>
                <a:buClr>
                  <a:srgbClr val="00007D"/>
                </a:buClr>
                <a:buSzPct val="75000"/>
                <a:buFont typeface="Wingdings" pitchFamily="2" charset="2"/>
                <a:buChar char="n"/>
                <a:tabLst/>
                <a:defRPr/>
              </a:pPr>
              <a:endParaRPr kumimoji="0" lang="en-US" sz="2400" b="0" i="0" u="none" strike="noStrike" kern="0" cap="none" spc="0" normalizeH="0" baseline="0" noProof="0" dirty="0">
                <a:ln>
                  <a:noFill/>
                </a:ln>
                <a:solidFill>
                  <a:srgbClr val="000000"/>
                </a:solidFill>
                <a:effectLst/>
                <a:uLnTx/>
                <a:uFillTx/>
                <a:latin typeface="Arial"/>
                <a:cs typeface="Arial"/>
              </a:endParaRPr>
            </a:p>
          </p:txBody>
        </p:sp>
        <p:sp>
          <p:nvSpPr>
            <p:cNvPr id="15" name="Rectangle 12"/>
            <p:cNvSpPr>
              <a:spLocks noChangeArrowheads="1"/>
            </p:cNvSpPr>
            <p:nvPr/>
          </p:nvSpPr>
          <p:spPr bwMode="auto">
            <a:xfrm>
              <a:off x="258" y="171"/>
              <a:ext cx="87" cy="87"/>
            </a:xfrm>
            <a:prstGeom prst="rect">
              <a:avLst/>
            </a:prstGeom>
            <a:solidFill>
              <a:srgbClr val="9999CC"/>
            </a:solidFill>
            <a:ln w="9525">
              <a:noFill/>
              <a:miter lim="800000"/>
              <a:headEnd/>
              <a:tailEnd/>
            </a:ln>
          </p:spPr>
          <p:txBody>
            <a:bodyPr/>
            <a:lstStyle/>
            <a:p>
              <a:pPr marL="0" marR="0" lvl="0" indent="0" defTabSz="91435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999CC"/>
                </a:solidFill>
                <a:effectLst/>
                <a:uLnTx/>
                <a:uFillTx/>
                <a:latin typeface="Arial"/>
                <a:cs typeface="Arial"/>
              </a:endParaRPr>
            </a:p>
          </p:txBody>
        </p:sp>
        <p:sp>
          <p:nvSpPr>
            <p:cNvPr id="16" name="Rectangle 13"/>
            <p:cNvSpPr>
              <a:spLocks noChangeArrowheads="1"/>
            </p:cNvSpPr>
            <p:nvPr/>
          </p:nvSpPr>
          <p:spPr bwMode="auto">
            <a:xfrm>
              <a:off x="173" y="258"/>
              <a:ext cx="86" cy="86"/>
            </a:xfrm>
            <a:prstGeom prst="rect">
              <a:avLst/>
            </a:prstGeom>
            <a:solidFill>
              <a:srgbClr val="9999CC"/>
            </a:solidFill>
            <a:ln w="9525">
              <a:noFill/>
              <a:miter lim="800000"/>
              <a:headEnd/>
              <a:tailEnd/>
            </a:ln>
          </p:spPr>
          <p:txBody>
            <a:bodyPr/>
            <a:lstStyle/>
            <a:p>
              <a:pPr marL="0" marR="0" lvl="0" indent="0" defTabSz="91435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999CC"/>
                </a:solidFill>
                <a:effectLst/>
                <a:uLnTx/>
                <a:uFillTx/>
                <a:latin typeface="Arial"/>
                <a:cs typeface="Arial"/>
              </a:endParaRPr>
            </a:p>
          </p:txBody>
        </p:sp>
      </p:gr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58878" y="412751"/>
            <a:ext cx="972097" cy="889985"/>
          </a:xfrm>
          <a:prstGeom prst="rect">
            <a:avLst/>
          </a:prstGeom>
        </p:spPr>
      </p:pic>
    </p:spTree>
    <p:extLst>
      <p:ext uri="{BB962C8B-B14F-4D97-AF65-F5344CB8AC3E}">
        <p14:creationId xmlns:p14="http://schemas.microsoft.com/office/powerpoint/2010/main" val="245397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rcslt.org/members/clinical-guidance/developmental-language-disord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iaslt.ie/attachments/DLD%20Position%20Paper%20FINAL%2023MAY2017.pdf" TargetMode="External"/><Relationship Id="rId2" Type="http://schemas.openxmlformats.org/officeDocument/2006/relationships/hyperlink" Target="https://www.rcslt.org/clinical_resources/language_disorder/overview" TargetMode="External"/><Relationship Id="rId1" Type="http://schemas.openxmlformats.org/officeDocument/2006/relationships/slideLayout" Target="../slideLayouts/slideLayout2.xml"/><Relationship Id="rId5" Type="http://schemas.openxmlformats.org/officeDocument/2006/relationships/hyperlink" Target="https://www.rcslt.org/members/research_centre/research_priorities/RCSLT" TargetMode="External"/><Relationship Id="rId4" Type="http://schemas.openxmlformats.org/officeDocument/2006/relationships/hyperlink" Target="https://www.rcslt.org/clinical_resources/language_disorder/dld_briefing_pap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noAutofit/>
          </a:bodyPr>
          <a:lstStyle/>
          <a:p>
            <a:r>
              <a:rPr lang="en-GB" sz="4000" b="1" dirty="0" smtClean="0">
                <a:solidFill>
                  <a:schemeClr val="tx2"/>
                </a:solidFill>
              </a:rPr>
              <a:t>An Introduction to Developmental </a:t>
            </a:r>
            <a:r>
              <a:rPr lang="en-GB" sz="4000" b="1" dirty="0">
                <a:solidFill>
                  <a:schemeClr val="tx2"/>
                </a:solidFill>
              </a:rPr>
              <a:t>Language </a:t>
            </a:r>
            <a:r>
              <a:rPr lang="en-GB" sz="4000" b="1" dirty="0" smtClean="0">
                <a:solidFill>
                  <a:schemeClr val="tx2"/>
                </a:solidFill>
              </a:rPr>
              <a:t>Disorder</a:t>
            </a:r>
            <a:endParaRPr lang="en-GB" sz="4000" b="1" dirty="0">
              <a:solidFill>
                <a:schemeClr val="tx2"/>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412" y="3808936"/>
            <a:ext cx="3108796" cy="27201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73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3754" y="563487"/>
            <a:ext cx="4236492" cy="529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35896" y="5807660"/>
            <a:ext cx="2376264" cy="369332"/>
          </a:xfrm>
          <a:prstGeom prst="rect">
            <a:avLst/>
          </a:prstGeom>
          <a:noFill/>
        </p:spPr>
        <p:txBody>
          <a:bodyPr wrap="square" rtlCol="0">
            <a:spAutoFit/>
          </a:bodyPr>
          <a:lstStyle/>
          <a:p>
            <a:r>
              <a:rPr lang="en-GB" dirty="0" smtClean="0"/>
              <a:t>Bishop et al. (2016) </a:t>
            </a:r>
            <a:endParaRPr lang="en-GB" dirty="0"/>
          </a:p>
        </p:txBody>
      </p:sp>
      <p:sp>
        <p:nvSpPr>
          <p:cNvPr id="6" name="Rectangle 5"/>
          <p:cNvSpPr/>
          <p:nvPr/>
        </p:nvSpPr>
        <p:spPr>
          <a:xfrm>
            <a:off x="7092280" y="1827312"/>
            <a:ext cx="2024484" cy="1584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p>
          <a:p>
            <a:pPr algn="ctr"/>
            <a:endParaRPr lang="en-GB" dirty="0"/>
          </a:p>
          <a:p>
            <a:pPr algn="ctr"/>
            <a:endParaRPr lang="en-GB" dirty="0" smtClean="0"/>
          </a:p>
          <a:p>
            <a:r>
              <a:rPr lang="en-GB" sz="1400" b="1" dirty="0" smtClean="0"/>
              <a:t>Risk factors: </a:t>
            </a:r>
          </a:p>
          <a:p>
            <a:pPr marL="285750" indent="-285750">
              <a:buFont typeface="Arial" panose="020B0604020202020204" pitchFamily="34" charset="0"/>
              <a:buChar char="•"/>
            </a:pPr>
            <a:r>
              <a:rPr lang="en-GB" sz="1400" dirty="0" smtClean="0"/>
              <a:t>Family history</a:t>
            </a:r>
          </a:p>
          <a:p>
            <a:pPr marL="285750" indent="-285750">
              <a:buFont typeface="Arial" panose="020B0604020202020204" pitchFamily="34" charset="0"/>
              <a:buChar char="•"/>
            </a:pPr>
            <a:r>
              <a:rPr lang="en-GB" sz="1400" dirty="0" smtClean="0"/>
              <a:t>Poverty</a:t>
            </a:r>
          </a:p>
          <a:p>
            <a:pPr marL="285750" indent="-285750">
              <a:buFont typeface="Arial" panose="020B0604020202020204" pitchFamily="34" charset="0"/>
              <a:buChar char="•"/>
            </a:pPr>
            <a:r>
              <a:rPr lang="en-GB" sz="1400" dirty="0" smtClean="0"/>
              <a:t>Low level of parental education</a:t>
            </a:r>
          </a:p>
          <a:p>
            <a:pPr marL="285750" indent="-285750">
              <a:buFont typeface="Arial" panose="020B0604020202020204" pitchFamily="34" charset="0"/>
              <a:buChar char="•"/>
            </a:pPr>
            <a:r>
              <a:rPr lang="en-GB" sz="1400" dirty="0" smtClean="0"/>
              <a:t>Neglect/ abuse</a:t>
            </a:r>
          </a:p>
          <a:p>
            <a:pPr marL="285750" indent="-285750">
              <a:buFont typeface="Arial" panose="020B0604020202020204" pitchFamily="34" charset="0"/>
              <a:buChar char="•"/>
            </a:pPr>
            <a:r>
              <a:rPr lang="en-GB" sz="1400" dirty="0" smtClean="0"/>
              <a:t>Prenatal/perinatal problems</a:t>
            </a:r>
          </a:p>
          <a:p>
            <a:pPr marL="285750" indent="-285750">
              <a:buFont typeface="Arial" panose="020B0604020202020204" pitchFamily="34" charset="0"/>
              <a:buChar char="•"/>
            </a:pPr>
            <a:r>
              <a:rPr lang="en-GB" sz="1400" dirty="0" smtClean="0"/>
              <a:t>Gender (male)</a:t>
            </a:r>
            <a:endParaRPr lang="en-GB" dirty="0"/>
          </a:p>
          <a:p>
            <a:pPr algn="ctr"/>
            <a:endParaRPr lang="en-GB" dirty="0" smtClean="0"/>
          </a:p>
          <a:p>
            <a:pPr algn="ctr"/>
            <a:endParaRPr lang="en-GB" dirty="0"/>
          </a:p>
          <a:p>
            <a:pPr algn="ctr"/>
            <a:endParaRPr lang="en-GB" dirty="0" smtClean="0"/>
          </a:p>
        </p:txBody>
      </p:sp>
      <p:sp>
        <p:nvSpPr>
          <p:cNvPr id="2" name="TextBox 1"/>
          <p:cNvSpPr txBox="1"/>
          <p:nvPr/>
        </p:nvSpPr>
        <p:spPr>
          <a:xfrm>
            <a:off x="179512" y="3429000"/>
            <a:ext cx="2160240" cy="1815882"/>
          </a:xfrm>
          <a:prstGeom prst="rect">
            <a:avLst/>
          </a:prstGeom>
          <a:noFill/>
        </p:spPr>
        <p:txBody>
          <a:bodyPr wrap="square" rtlCol="0">
            <a:spAutoFit/>
          </a:bodyPr>
          <a:lstStyle/>
          <a:p>
            <a:r>
              <a:rPr lang="en-GB" sz="1400" b="1" dirty="0" smtClean="0"/>
              <a:t>Co-occurring disorders:</a:t>
            </a:r>
          </a:p>
          <a:p>
            <a:pPr marL="285750" indent="-285750">
              <a:buFont typeface="Arial" panose="020B0604020202020204" pitchFamily="34" charset="0"/>
              <a:buChar char="•"/>
            </a:pPr>
            <a:r>
              <a:rPr lang="en-GB" sz="1400" dirty="0" smtClean="0"/>
              <a:t>ADHD</a:t>
            </a:r>
          </a:p>
          <a:p>
            <a:pPr marL="285750" indent="-285750">
              <a:buFont typeface="Arial" panose="020B0604020202020204" pitchFamily="34" charset="0"/>
              <a:buChar char="•"/>
            </a:pPr>
            <a:r>
              <a:rPr lang="en-GB" sz="1400" dirty="0" smtClean="0"/>
              <a:t>Motor skills</a:t>
            </a:r>
          </a:p>
          <a:p>
            <a:pPr marL="285750" indent="-285750">
              <a:buFont typeface="Arial" panose="020B0604020202020204" pitchFamily="34" charset="0"/>
              <a:buChar char="•"/>
            </a:pPr>
            <a:r>
              <a:rPr lang="en-GB" sz="1400" dirty="0" smtClean="0"/>
              <a:t>Literacy</a:t>
            </a:r>
          </a:p>
          <a:p>
            <a:pPr marL="285750" indent="-285750">
              <a:buFont typeface="Arial" panose="020B0604020202020204" pitchFamily="34" charset="0"/>
              <a:buChar char="•"/>
            </a:pPr>
            <a:r>
              <a:rPr lang="en-GB" sz="1400" dirty="0" smtClean="0"/>
              <a:t>Speech</a:t>
            </a:r>
          </a:p>
          <a:p>
            <a:pPr marL="285750" indent="-285750">
              <a:buFont typeface="Arial" panose="020B0604020202020204" pitchFamily="34" charset="0"/>
              <a:buChar char="•"/>
            </a:pPr>
            <a:r>
              <a:rPr lang="en-GB" sz="1400" dirty="0" smtClean="0"/>
              <a:t>Exec. Function</a:t>
            </a:r>
          </a:p>
          <a:p>
            <a:pPr marL="285750" indent="-285750">
              <a:buFont typeface="Arial" panose="020B0604020202020204" pitchFamily="34" charset="0"/>
              <a:buChar char="•"/>
            </a:pPr>
            <a:r>
              <a:rPr lang="en-GB" sz="1400" dirty="0" smtClean="0"/>
              <a:t>Behaviour</a:t>
            </a:r>
          </a:p>
          <a:p>
            <a:pPr marL="285750" indent="-285750">
              <a:buFont typeface="Arial" panose="020B0604020202020204" pitchFamily="34" charset="0"/>
              <a:buChar char="•"/>
            </a:pPr>
            <a:r>
              <a:rPr lang="en-GB" sz="1400" dirty="0" smtClean="0"/>
              <a:t>Adaptive behaviour</a:t>
            </a:r>
          </a:p>
        </p:txBody>
      </p:sp>
    </p:spTree>
    <p:extLst>
      <p:ext uri="{BB962C8B-B14F-4D97-AF65-F5344CB8AC3E}">
        <p14:creationId xmlns:p14="http://schemas.microsoft.com/office/powerpoint/2010/main" val="296967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smtClean="0">
                <a:solidFill>
                  <a:schemeClr val="tx2"/>
                </a:solidFill>
              </a:rPr>
              <a:t>Diagnostic criteria</a:t>
            </a:r>
            <a:endParaRPr lang="en-GB" sz="4000" b="1" dirty="0">
              <a:solidFill>
                <a:schemeClr val="tx2"/>
              </a:solidFill>
            </a:endParaRPr>
          </a:p>
        </p:txBody>
      </p:sp>
      <p:sp>
        <p:nvSpPr>
          <p:cNvPr id="3" name="Content Placeholder 2"/>
          <p:cNvSpPr>
            <a:spLocks noGrp="1"/>
          </p:cNvSpPr>
          <p:nvPr>
            <p:ph idx="1"/>
          </p:nvPr>
        </p:nvSpPr>
        <p:spPr/>
        <p:txBody>
          <a:bodyPr>
            <a:normAutofit/>
          </a:bodyPr>
          <a:lstStyle/>
          <a:p>
            <a:pPr marL="0" indent="0">
              <a:buNone/>
            </a:pPr>
            <a:endParaRPr lang="en-GB" dirty="0"/>
          </a:p>
          <a:p>
            <a:r>
              <a:rPr lang="en-GB" dirty="0"/>
              <a:t>Difficulties lead to functional problems with communication or learning in everyday settings </a:t>
            </a:r>
          </a:p>
          <a:p>
            <a:r>
              <a:rPr lang="en-GB" dirty="0" smtClean="0"/>
              <a:t>Indicators of poor prognosis – difficulties </a:t>
            </a:r>
            <a:r>
              <a:rPr lang="en-GB" dirty="0"/>
              <a:t>persist beyond 5 years </a:t>
            </a:r>
          </a:p>
          <a:p>
            <a:pPr marL="0" indent="0">
              <a:buNone/>
            </a:pPr>
            <a:endParaRPr lang="en-GB" dirty="0"/>
          </a:p>
        </p:txBody>
      </p:sp>
      <p:sp>
        <p:nvSpPr>
          <p:cNvPr id="4" name="Rounded Rectangle 3"/>
          <p:cNvSpPr/>
          <p:nvPr/>
        </p:nvSpPr>
        <p:spPr>
          <a:xfrm>
            <a:off x="2771800" y="5445224"/>
            <a:ext cx="331236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Language Disorder</a:t>
            </a:r>
            <a:endParaRPr lang="en-GB" dirty="0"/>
          </a:p>
        </p:txBody>
      </p:sp>
    </p:spTree>
    <p:extLst>
      <p:ext uri="{BB962C8B-B14F-4D97-AF65-F5344CB8AC3E}">
        <p14:creationId xmlns:p14="http://schemas.microsoft.com/office/powerpoint/2010/main" val="109433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a:solidFill>
                  <a:schemeClr val="tx2"/>
                </a:solidFill>
              </a:rPr>
              <a:t>Diagnostic criteria</a:t>
            </a:r>
          </a:p>
        </p:txBody>
      </p:sp>
      <p:sp>
        <p:nvSpPr>
          <p:cNvPr id="3" name="Content Placeholder 2"/>
          <p:cNvSpPr>
            <a:spLocks noGrp="1"/>
          </p:cNvSpPr>
          <p:nvPr>
            <p:ph idx="1"/>
          </p:nvPr>
        </p:nvSpPr>
        <p:spPr/>
        <p:txBody>
          <a:bodyPr/>
          <a:lstStyle/>
          <a:p>
            <a:r>
              <a:rPr lang="en-GB" dirty="0" smtClean="0"/>
              <a:t>Difficulties </a:t>
            </a:r>
            <a:r>
              <a:rPr lang="en-GB" dirty="0"/>
              <a:t>lead to functional problems with communication or learning in everyday settings </a:t>
            </a:r>
          </a:p>
          <a:p>
            <a:r>
              <a:rPr lang="en-GB" dirty="0" smtClean="0"/>
              <a:t>With indicators of poor prognosis</a:t>
            </a:r>
          </a:p>
          <a:p>
            <a:r>
              <a:rPr lang="en-GB" dirty="0" smtClean="0"/>
              <a:t>In association with a biomedical condition (ASD, intellectual disability, genetic syndrome, sensorineural hearing loss) </a:t>
            </a:r>
            <a:endParaRPr lang="en-GB" dirty="0"/>
          </a:p>
        </p:txBody>
      </p:sp>
      <p:sp>
        <p:nvSpPr>
          <p:cNvPr id="4" name="Rounded Rectangle 3"/>
          <p:cNvSpPr/>
          <p:nvPr/>
        </p:nvSpPr>
        <p:spPr>
          <a:xfrm>
            <a:off x="827584" y="5589240"/>
            <a:ext cx="72728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Language Disorder associated with X</a:t>
            </a:r>
            <a:endParaRPr lang="en-GB" dirty="0"/>
          </a:p>
        </p:txBody>
      </p:sp>
    </p:spTree>
    <p:extLst>
      <p:ext uri="{BB962C8B-B14F-4D97-AF65-F5344CB8AC3E}">
        <p14:creationId xmlns:p14="http://schemas.microsoft.com/office/powerpoint/2010/main" val="112104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7344722" cy="553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18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3536"/>
            <a:ext cx="7103015" cy="535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08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04664"/>
            <a:ext cx="8323212" cy="998984"/>
          </a:xfrm>
        </p:spPr>
        <p:txBody>
          <a:bodyPr>
            <a:normAutofit fontScale="90000"/>
          </a:bodyPr>
          <a:lstStyle/>
          <a:p>
            <a:r>
              <a:rPr lang="en-GB" b="1" dirty="0">
                <a:solidFill>
                  <a:schemeClr val="tx2"/>
                </a:solidFill>
              </a:rPr>
              <a:t>Assessment and differential diagnosis</a:t>
            </a:r>
          </a:p>
        </p:txBody>
      </p:sp>
      <p:sp>
        <p:nvSpPr>
          <p:cNvPr id="3" name="Content Placeholder 2"/>
          <p:cNvSpPr>
            <a:spLocks noGrp="1"/>
          </p:cNvSpPr>
          <p:nvPr>
            <p:ph idx="1"/>
          </p:nvPr>
        </p:nvSpPr>
        <p:spPr>
          <a:xfrm>
            <a:off x="395536" y="1651100"/>
            <a:ext cx="8229600" cy="5184576"/>
          </a:xfrm>
        </p:spPr>
        <p:txBody>
          <a:bodyPr>
            <a:normAutofit fontScale="70000" lnSpcReduction="20000"/>
          </a:bodyPr>
          <a:lstStyle/>
          <a:p>
            <a:r>
              <a:rPr lang="en-GB" sz="2800" dirty="0" smtClean="0"/>
              <a:t>Accuracy </a:t>
            </a:r>
            <a:r>
              <a:rPr lang="en-GB" sz="2800" dirty="0"/>
              <a:t>of prognosis increases with age and it is often possible to identify children with persistent difficulties by the age of 5. Persistent difficulties are an indicator of Developmental Language </a:t>
            </a:r>
            <a:r>
              <a:rPr lang="en-GB" sz="2800" dirty="0" smtClean="0"/>
              <a:t>Disorder</a:t>
            </a:r>
          </a:p>
          <a:p>
            <a:pPr marL="0" indent="0">
              <a:buNone/>
            </a:pPr>
            <a:endParaRPr lang="en-GB" sz="2800" dirty="0" smtClean="0"/>
          </a:p>
          <a:p>
            <a:r>
              <a:rPr lang="en-GB" sz="2800" dirty="0" smtClean="0"/>
              <a:t>For children at high risk of persisting difficulties DLD can be diagnosed earlier than 5 years </a:t>
            </a:r>
          </a:p>
          <a:p>
            <a:pPr marL="0" indent="0">
              <a:buNone/>
            </a:pPr>
            <a:endParaRPr lang="en-GB" sz="2800" dirty="0" smtClean="0"/>
          </a:p>
          <a:p>
            <a:r>
              <a:rPr lang="en-GB" sz="2800" dirty="0" smtClean="0"/>
              <a:t>For those at low risk, it is recommended that a diagnosis is not given before 5 years </a:t>
            </a:r>
          </a:p>
          <a:p>
            <a:pPr marL="0" indent="0">
              <a:buNone/>
            </a:pPr>
            <a:endParaRPr lang="en-GB" sz="2800" dirty="0" smtClean="0"/>
          </a:p>
          <a:p>
            <a:r>
              <a:rPr lang="en-GB" sz="2800" dirty="0" smtClean="0"/>
              <a:t>A range </a:t>
            </a:r>
            <a:r>
              <a:rPr lang="en-GB" sz="2800" dirty="0"/>
              <a:t>of language domains should be </a:t>
            </a:r>
            <a:r>
              <a:rPr lang="en-GB" sz="2800" dirty="0" smtClean="0"/>
              <a:t>assessed</a:t>
            </a:r>
          </a:p>
          <a:p>
            <a:pPr marL="0" indent="0">
              <a:buNone/>
            </a:pPr>
            <a:endParaRPr lang="en-GB" sz="2800" dirty="0"/>
          </a:p>
          <a:p>
            <a:r>
              <a:rPr lang="en-GB" sz="2800" dirty="0"/>
              <a:t>Functional communication skills should be considered in more than one environment if possible </a:t>
            </a:r>
            <a:endParaRPr lang="en-GB" sz="2800" dirty="0" smtClean="0"/>
          </a:p>
          <a:p>
            <a:pPr marL="0" indent="0">
              <a:buNone/>
            </a:pPr>
            <a:endParaRPr lang="en-GB" sz="2800" dirty="0"/>
          </a:p>
          <a:p>
            <a:r>
              <a:rPr lang="en-GB" sz="2800" dirty="0"/>
              <a:t>Diagnosis is not given purely based upon a ‘cut off’ score </a:t>
            </a:r>
            <a:endParaRPr lang="en-GB" sz="2800" dirty="0" smtClean="0"/>
          </a:p>
          <a:p>
            <a:pPr marL="0" indent="0">
              <a:buNone/>
            </a:pPr>
            <a:r>
              <a:rPr lang="en-GB" sz="2800" dirty="0"/>
              <a:t>	</a:t>
            </a:r>
            <a:r>
              <a:rPr lang="en-GB" sz="2800" dirty="0" smtClean="0"/>
              <a:t>						(RCSLT, 2017)</a:t>
            </a:r>
            <a:endParaRPr lang="en-GB" sz="2800" dirty="0"/>
          </a:p>
        </p:txBody>
      </p:sp>
    </p:spTree>
    <p:extLst>
      <p:ext uri="{BB962C8B-B14F-4D97-AF65-F5344CB8AC3E}">
        <p14:creationId xmlns:p14="http://schemas.microsoft.com/office/powerpoint/2010/main" val="139155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578100"/>
            <a:ext cx="8229600" cy="4680520"/>
          </a:xfrm>
        </p:spPr>
        <p:txBody>
          <a:bodyPr>
            <a:noAutofit/>
          </a:bodyPr>
          <a:lstStyle/>
          <a:p>
            <a:r>
              <a:rPr lang="en-GB" sz="1600" dirty="0" smtClean="0"/>
              <a:t>Disorder is defined in terms of functional impairment and indicators of poor prognosis</a:t>
            </a:r>
          </a:p>
          <a:p>
            <a:pPr marL="0" indent="0">
              <a:buNone/>
            </a:pPr>
            <a:endParaRPr lang="en-GB" sz="1600" dirty="0" smtClean="0"/>
          </a:p>
          <a:p>
            <a:r>
              <a:rPr lang="en-GB" sz="1600" dirty="0" smtClean="0"/>
              <a:t>Socio-economic status not used as an exclusionary factor </a:t>
            </a:r>
          </a:p>
          <a:p>
            <a:pPr marL="0" indent="0">
              <a:buNone/>
            </a:pPr>
            <a:endParaRPr lang="en-GB" sz="1600" dirty="0" smtClean="0"/>
          </a:p>
          <a:p>
            <a:r>
              <a:rPr lang="en-GB" sz="1600" dirty="0"/>
              <a:t>Assessment of non-verbal IQ by an educational psychologist is not </a:t>
            </a:r>
            <a:r>
              <a:rPr lang="en-GB" sz="1600" dirty="0" smtClean="0"/>
              <a:t>required</a:t>
            </a:r>
          </a:p>
          <a:p>
            <a:pPr marL="0" indent="0">
              <a:buNone/>
            </a:pPr>
            <a:endParaRPr lang="en-GB" sz="1600" dirty="0" smtClean="0"/>
          </a:p>
          <a:p>
            <a:r>
              <a:rPr lang="en-GB" sz="1600" dirty="0" smtClean="0"/>
              <a:t>Non-verbal IQ not used as criteria as no evidence to suggest those with low average non-verbal IQ won’t respond to intervention </a:t>
            </a:r>
          </a:p>
          <a:p>
            <a:pPr marL="0" indent="0">
              <a:buNone/>
            </a:pPr>
            <a:endParaRPr lang="en-GB" sz="1600" dirty="0" smtClean="0"/>
          </a:p>
          <a:p>
            <a:r>
              <a:rPr lang="en-GB" sz="1600" dirty="0" smtClean="0"/>
              <a:t>DLD should not be characterised by a </a:t>
            </a:r>
            <a:r>
              <a:rPr lang="en-GB" sz="1600" dirty="0"/>
              <a:t>s</a:t>
            </a:r>
            <a:r>
              <a:rPr lang="en-GB" sz="1600" dirty="0" smtClean="0"/>
              <a:t>piky profile and the term ‘delay’ is not recommended to describe a flatter profile </a:t>
            </a:r>
          </a:p>
          <a:p>
            <a:pPr marL="0" indent="0">
              <a:buNone/>
            </a:pPr>
            <a:endParaRPr lang="en-GB" sz="1600" dirty="0" smtClean="0"/>
          </a:p>
          <a:p>
            <a:r>
              <a:rPr lang="en-GB" sz="1600" dirty="0" smtClean="0"/>
              <a:t>For children at risk of DLD, but where a diagnosis is not yet certain, the term ‘language difficulties’ is recommended </a:t>
            </a:r>
          </a:p>
          <a:p>
            <a:pPr marL="0" indent="0">
              <a:buNone/>
            </a:pPr>
            <a:endParaRPr lang="en-GB" sz="1600" dirty="0" smtClean="0"/>
          </a:p>
          <a:p>
            <a:r>
              <a:rPr lang="en-GB" sz="1600" dirty="0"/>
              <a:t>Ongoing assessment and monitoring should take place to reflect changing needs, demands and priorities over time  </a:t>
            </a:r>
            <a:endParaRPr lang="en-GB" sz="1600" dirty="0" smtClean="0"/>
          </a:p>
        </p:txBody>
      </p:sp>
      <p:sp>
        <p:nvSpPr>
          <p:cNvPr id="6" name="Title 1"/>
          <p:cNvSpPr txBox="1">
            <a:spLocks/>
          </p:cNvSpPr>
          <p:nvPr/>
        </p:nvSpPr>
        <p:spPr>
          <a:xfrm>
            <a:off x="179512" y="592808"/>
            <a:ext cx="8496944" cy="9989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smtClean="0">
                <a:solidFill>
                  <a:schemeClr val="tx2"/>
                </a:solidFill>
              </a:rPr>
              <a:t>Assessment and differential diagnosis</a:t>
            </a:r>
          </a:p>
          <a:p>
            <a:pPr algn="l"/>
            <a:r>
              <a:rPr lang="en-GB" sz="1400" dirty="0" smtClean="0"/>
              <a:t>Continued…</a:t>
            </a:r>
            <a:endParaRPr lang="en-GB" sz="1400" dirty="0"/>
          </a:p>
        </p:txBody>
      </p:sp>
    </p:spTree>
    <p:extLst>
      <p:ext uri="{BB962C8B-B14F-4D97-AF65-F5344CB8AC3E}">
        <p14:creationId xmlns:p14="http://schemas.microsoft.com/office/powerpoint/2010/main" val="282140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03774"/>
            <a:ext cx="8229600" cy="411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4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endParaRPr lang="en-GB" dirty="0" smtClean="0">
              <a:solidFill>
                <a:schemeClr val="tx2"/>
              </a:solidFill>
            </a:endParaRPr>
          </a:p>
          <a:p>
            <a:pPr marL="0" indent="0">
              <a:buNone/>
            </a:pPr>
            <a:r>
              <a:rPr lang="en-GB" b="1" dirty="0" smtClean="0">
                <a:solidFill>
                  <a:schemeClr val="tx2"/>
                </a:solidFill>
              </a:rPr>
              <a:t>If a child has a ‘language disorder associated with X’ does this mean all their language difficulties are attributed to the biomedical condition? </a:t>
            </a:r>
          </a:p>
          <a:p>
            <a:pPr marL="0" indent="0">
              <a:buNone/>
            </a:pPr>
            <a:endParaRPr lang="en-GB" dirty="0"/>
          </a:p>
          <a:p>
            <a:r>
              <a:rPr lang="en-GB" dirty="0" smtClean="0"/>
              <a:t>‘Associated with’ does not equate to ‘caused by’</a:t>
            </a:r>
          </a:p>
          <a:p>
            <a:r>
              <a:rPr lang="en-GB" dirty="0" smtClean="0"/>
              <a:t>Support should be determined by the profile of needs of the individual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5733256"/>
            <a:ext cx="8858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37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1143000"/>
          </a:xfrm>
        </p:spPr>
        <p:txBody>
          <a:bodyPr>
            <a:normAutofit fontScale="90000"/>
          </a:bodyPr>
          <a:lstStyle/>
          <a:p>
            <a:r>
              <a:rPr lang="en-GB" b="1" dirty="0">
                <a:solidFill>
                  <a:schemeClr val="tx2"/>
                </a:solidFill>
              </a:rPr>
              <a:t>What does not meet criteria for </a:t>
            </a:r>
            <a:r>
              <a:rPr lang="en-GB" b="1" dirty="0" smtClean="0">
                <a:solidFill>
                  <a:schemeClr val="tx2"/>
                </a:solidFill>
              </a:rPr>
              <a:t>developmental language </a:t>
            </a:r>
            <a:r>
              <a:rPr lang="en-GB" b="1" dirty="0">
                <a:solidFill>
                  <a:schemeClr val="tx2"/>
                </a:solidFill>
              </a:rPr>
              <a:t>disorder? </a:t>
            </a:r>
          </a:p>
        </p:txBody>
      </p:sp>
      <p:sp>
        <p:nvSpPr>
          <p:cNvPr id="3" name="Content Placeholder 2"/>
          <p:cNvSpPr>
            <a:spLocks noGrp="1"/>
          </p:cNvSpPr>
          <p:nvPr>
            <p:ph idx="1"/>
          </p:nvPr>
        </p:nvSpPr>
        <p:spPr>
          <a:xfrm>
            <a:off x="323528" y="2132856"/>
            <a:ext cx="8229600" cy="4453955"/>
          </a:xfrm>
        </p:spPr>
        <p:txBody>
          <a:bodyPr/>
          <a:lstStyle/>
          <a:p>
            <a:r>
              <a:rPr lang="en-GB" dirty="0"/>
              <a:t>Late talkers with few indicators of poor prognosis </a:t>
            </a:r>
          </a:p>
          <a:p>
            <a:r>
              <a:rPr lang="en-GB" dirty="0"/>
              <a:t>Poor phonological awareness as a stand alone difficulty </a:t>
            </a:r>
          </a:p>
          <a:p>
            <a:r>
              <a:rPr lang="en-GB" dirty="0"/>
              <a:t>Children learning more than one language, unless there is evidence of meeting DLD criteria in their home language </a:t>
            </a:r>
          </a:p>
          <a:p>
            <a:endParaRPr lang="en-GB" dirty="0"/>
          </a:p>
        </p:txBody>
      </p:sp>
    </p:spTree>
    <p:extLst>
      <p:ext uri="{BB962C8B-B14F-4D97-AF65-F5344CB8AC3E}">
        <p14:creationId xmlns:p14="http://schemas.microsoft.com/office/powerpoint/2010/main" val="89977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12974"/>
          </a:xfrm>
        </p:spPr>
        <p:txBody>
          <a:bodyPr>
            <a:normAutofit/>
          </a:bodyPr>
          <a:lstStyle/>
          <a:p>
            <a:r>
              <a:rPr lang="en-GB" sz="4000" b="1" dirty="0" smtClean="0">
                <a:solidFill>
                  <a:schemeClr val="tx2"/>
                </a:solidFill>
              </a:rPr>
              <a:t>This presentation will…</a:t>
            </a:r>
            <a:endParaRPr lang="en-GB" sz="4000" b="1" dirty="0">
              <a:solidFill>
                <a:schemeClr val="tx2"/>
              </a:solidFill>
            </a:endParaRPr>
          </a:p>
        </p:txBody>
      </p:sp>
      <p:sp>
        <p:nvSpPr>
          <p:cNvPr id="3" name="Content Placeholder 2"/>
          <p:cNvSpPr>
            <a:spLocks noGrp="1"/>
          </p:cNvSpPr>
          <p:nvPr>
            <p:ph idx="1"/>
          </p:nvPr>
        </p:nvSpPr>
        <p:spPr>
          <a:xfrm>
            <a:off x="457200" y="1916832"/>
            <a:ext cx="8229600" cy="4209331"/>
          </a:xfrm>
        </p:spPr>
        <p:txBody>
          <a:bodyPr>
            <a:normAutofit fontScale="92500"/>
          </a:bodyPr>
          <a:lstStyle/>
          <a:p>
            <a:r>
              <a:rPr lang="en-GB" dirty="0" smtClean="0"/>
              <a:t>Explain the </a:t>
            </a:r>
            <a:r>
              <a:rPr lang="en-GB" b="1" dirty="0" smtClean="0"/>
              <a:t>changes to terminology and diagnostic criteria </a:t>
            </a:r>
            <a:r>
              <a:rPr lang="en-GB" dirty="0" smtClean="0"/>
              <a:t>for developmental language disorders </a:t>
            </a:r>
          </a:p>
          <a:p>
            <a:endParaRPr lang="en-GB" dirty="0" smtClean="0"/>
          </a:p>
          <a:p>
            <a:r>
              <a:rPr lang="en-GB" dirty="0" smtClean="0"/>
              <a:t>Give an overview of how these changes may </a:t>
            </a:r>
            <a:r>
              <a:rPr lang="en-GB" b="1" dirty="0" smtClean="0"/>
              <a:t>impact on service delivery</a:t>
            </a:r>
          </a:p>
          <a:p>
            <a:endParaRPr lang="en-GB" dirty="0" smtClean="0"/>
          </a:p>
          <a:p>
            <a:r>
              <a:rPr lang="en-GB" dirty="0" smtClean="0"/>
              <a:t>Signpost to relevant </a:t>
            </a:r>
            <a:r>
              <a:rPr lang="en-GB" b="1" dirty="0" smtClean="0"/>
              <a:t>information and resources </a:t>
            </a:r>
          </a:p>
        </p:txBody>
      </p:sp>
    </p:spTree>
    <p:extLst>
      <p:ext uri="{BB962C8B-B14F-4D97-AF65-F5344CB8AC3E}">
        <p14:creationId xmlns:p14="http://schemas.microsoft.com/office/powerpoint/2010/main" val="1134453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1628" y="620688"/>
            <a:ext cx="7450732" cy="707886"/>
          </a:xfrm>
          <a:prstGeom prst="rect">
            <a:avLst/>
          </a:prstGeom>
          <a:noFill/>
        </p:spPr>
        <p:txBody>
          <a:bodyPr wrap="square" rtlCol="0">
            <a:spAutoFit/>
          </a:bodyPr>
          <a:lstStyle/>
          <a:p>
            <a:r>
              <a:rPr lang="en-GB" sz="4000" b="1" dirty="0" smtClean="0">
                <a:solidFill>
                  <a:schemeClr val="tx2"/>
                </a:solidFill>
              </a:rPr>
              <a:t>So how does this all fit together? </a:t>
            </a:r>
            <a:endParaRPr lang="en-GB" sz="4000" b="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522959"/>
            <a:ext cx="6311230" cy="477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34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352928" cy="4752528"/>
          </a:xfrm>
        </p:spPr>
        <p:txBody>
          <a:bodyPr>
            <a:normAutofit fontScale="92500" lnSpcReduction="10000"/>
          </a:bodyPr>
          <a:lstStyle/>
          <a:p>
            <a:pPr marL="0" indent="0">
              <a:buNone/>
            </a:pPr>
            <a:r>
              <a:rPr lang="en-GB" sz="4300" b="1" dirty="0" smtClean="0">
                <a:solidFill>
                  <a:schemeClr val="tx2"/>
                </a:solidFill>
              </a:rPr>
              <a:t>What </a:t>
            </a:r>
            <a:r>
              <a:rPr lang="en-GB" sz="4300" b="1" dirty="0">
                <a:solidFill>
                  <a:schemeClr val="tx2"/>
                </a:solidFill>
              </a:rPr>
              <a:t>about children with an existing diagnosis of SLI?</a:t>
            </a:r>
            <a:endParaRPr lang="en-GB" sz="4300" b="1" dirty="0" smtClean="0">
              <a:solidFill>
                <a:schemeClr val="tx2"/>
              </a:solidFill>
            </a:endParaRP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r>
              <a:rPr lang="en-GB" sz="2800" dirty="0" smtClean="0"/>
              <a:t>A change in diagnostic terminology should not result in withdrawal of services or SLT input </a:t>
            </a:r>
            <a:endParaRPr lang="en-GB"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916832"/>
            <a:ext cx="3242535" cy="242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5733256"/>
            <a:ext cx="8858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67544" y="391815"/>
            <a:ext cx="8229600" cy="10849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387717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229600" cy="4497364"/>
          </a:xfrm>
        </p:spPr>
        <p:txBody>
          <a:bodyPr>
            <a:normAutofit fontScale="85000" lnSpcReduction="10000"/>
          </a:bodyPr>
          <a:lstStyle/>
          <a:p>
            <a:pPr marL="0" indent="0">
              <a:buNone/>
            </a:pPr>
            <a:r>
              <a:rPr lang="en-GB" dirty="0" err="1" smtClean="0"/>
              <a:t>Norbury</a:t>
            </a:r>
            <a:r>
              <a:rPr lang="en-GB" dirty="0" smtClean="0"/>
              <a:t> </a:t>
            </a:r>
            <a:r>
              <a:rPr lang="en-GB" dirty="0"/>
              <a:t>et al. (2016) carried out the SCALES study to determine </a:t>
            </a:r>
            <a:r>
              <a:rPr lang="en-GB" dirty="0" smtClean="0"/>
              <a:t>prevalence </a:t>
            </a:r>
            <a:r>
              <a:rPr lang="en-GB" dirty="0"/>
              <a:t>of </a:t>
            </a:r>
            <a:r>
              <a:rPr lang="en-GB" dirty="0" smtClean="0"/>
              <a:t>language </a:t>
            </a:r>
            <a:r>
              <a:rPr lang="en-GB" dirty="0"/>
              <a:t>disorders. </a:t>
            </a:r>
          </a:p>
          <a:p>
            <a:pPr marL="0" indent="0">
              <a:buNone/>
            </a:pPr>
            <a:endParaRPr lang="en-GB" sz="2600" dirty="0"/>
          </a:p>
          <a:p>
            <a:pPr marL="0" indent="0">
              <a:buNone/>
            </a:pPr>
            <a:r>
              <a:rPr lang="en-GB" dirty="0"/>
              <a:t>Developmental Language Disorder (cause unknown</a:t>
            </a:r>
            <a:r>
              <a:rPr lang="en-GB" dirty="0" smtClean="0"/>
              <a:t>): </a:t>
            </a:r>
            <a:r>
              <a:rPr lang="en-GB" b="1" dirty="0"/>
              <a:t>7.58%</a:t>
            </a:r>
          </a:p>
          <a:p>
            <a:pPr marL="0" indent="0">
              <a:buNone/>
            </a:pPr>
            <a:endParaRPr lang="en-GB" sz="2600" dirty="0"/>
          </a:p>
          <a:p>
            <a:pPr marL="0" indent="0">
              <a:buNone/>
            </a:pPr>
            <a:r>
              <a:rPr lang="en-GB" dirty="0"/>
              <a:t>Language Disorder associated with another condition (e.g. ASD, cerebral palsy, intellectual disability): </a:t>
            </a:r>
            <a:r>
              <a:rPr lang="en-GB" b="1" dirty="0"/>
              <a:t>2.34% </a:t>
            </a:r>
          </a:p>
          <a:p>
            <a:pPr marL="0" indent="0">
              <a:buNone/>
            </a:pPr>
            <a:endParaRPr lang="en-GB" sz="2600" dirty="0"/>
          </a:p>
          <a:p>
            <a:pPr marL="0" indent="0">
              <a:buNone/>
            </a:pPr>
            <a:r>
              <a:rPr lang="en-GB" dirty="0"/>
              <a:t>Total prevalence of children with Language Disorder (any kind): </a:t>
            </a:r>
            <a:r>
              <a:rPr lang="en-GB" b="1" dirty="0"/>
              <a:t>9.92% </a:t>
            </a:r>
          </a:p>
          <a:p>
            <a:endParaRPr lang="en-GB" dirty="0" smtClean="0"/>
          </a:p>
          <a:p>
            <a:pPr marL="0" indent="0">
              <a:buNone/>
            </a:pP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748" y="5628880"/>
            <a:ext cx="2048644" cy="120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67544" y="391815"/>
            <a:ext cx="8229600" cy="10849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chemeClr val="tx2"/>
                </a:solidFill>
              </a:rPr>
              <a:t>Prevalence</a:t>
            </a:r>
            <a:endParaRPr lang="en-GB" sz="4000" b="1" dirty="0">
              <a:solidFill>
                <a:schemeClr val="tx2"/>
              </a:solidFill>
            </a:endParaRPr>
          </a:p>
        </p:txBody>
      </p:sp>
    </p:spTree>
    <p:extLst>
      <p:ext uri="{BB962C8B-B14F-4D97-AF65-F5344CB8AC3E}">
        <p14:creationId xmlns:p14="http://schemas.microsoft.com/office/powerpoint/2010/main" val="61199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74866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59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smtClean="0">
                <a:solidFill>
                  <a:schemeClr val="tx2"/>
                </a:solidFill>
              </a:rPr>
              <a:t>What does this mean?</a:t>
            </a:r>
            <a:endParaRPr lang="en-GB" sz="4000" b="1" dirty="0">
              <a:solidFill>
                <a:schemeClr val="tx2"/>
              </a:solidFill>
            </a:endParaRPr>
          </a:p>
        </p:txBody>
      </p:sp>
      <p:sp>
        <p:nvSpPr>
          <p:cNvPr id="3" name="Content Placeholder 2"/>
          <p:cNvSpPr>
            <a:spLocks noGrp="1"/>
          </p:cNvSpPr>
          <p:nvPr>
            <p:ph idx="1"/>
          </p:nvPr>
        </p:nvSpPr>
        <p:spPr>
          <a:xfrm>
            <a:off x="457200" y="1600200"/>
            <a:ext cx="8229600" cy="4853136"/>
          </a:xfrm>
        </p:spPr>
        <p:txBody>
          <a:bodyPr>
            <a:noAutofit/>
          </a:bodyPr>
          <a:lstStyle/>
          <a:p>
            <a:r>
              <a:rPr lang="en-GB" sz="2800" dirty="0" smtClean="0"/>
              <a:t>In terms of language difficulty severity, social and emotional difficulties and behavioural difficulties no difference was found between children with an average or low-average non-verbal IQ</a:t>
            </a:r>
          </a:p>
          <a:p>
            <a:r>
              <a:rPr lang="en-GB" sz="2800" dirty="0" smtClean="0"/>
              <a:t>A spiky profile was not indicative of response to therapy </a:t>
            </a:r>
          </a:p>
          <a:p>
            <a:r>
              <a:rPr lang="en-GB" sz="2800" dirty="0" smtClean="0"/>
              <a:t>Research suggests language stability increases as children become older and therefore whilst prevalence rates for adults are not currently available they can be predicted </a:t>
            </a:r>
          </a:p>
          <a:p>
            <a:pPr marL="0" indent="0">
              <a:buNone/>
            </a:pPr>
            <a:r>
              <a:rPr lang="en-GB" sz="2800" dirty="0">
                <a:solidFill>
                  <a:srgbClr val="FF0000"/>
                </a:solidFill>
              </a:rPr>
              <a:t>	</a:t>
            </a:r>
            <a:r>
              <a:rPr lang="en-GB" sz="2800" dirty="0" smtClean="0">
                <a:solidFill>
                  <a:srgbClr val="FF0000"/>
                </a:solidFill>
              </a:rPr>
              <a:t>					</a:t>
            </a:r>
            <a:r>
              <a:rPr lang="en-GB" sz="1800" dirty="0" smtClean="0"/>
              <a:t>(</a:t>
            </a:r>
            <a:r>
              <a:rPr lang="en-GB" sz="1800" dirty="0" err="1" smtClean="0"/>
              <a:t>Norbury</a:t>
            </a:r>
            <a:r>
              <a:rPr lang="en-GB" sz="1800" dirty="0" smtClean="0"/>
              <a:t>, 2016)</a:t>
            </a:r>
            <a:endParaRPr lang="en-GB" sz="1800" dirty="0"/>
          </a:p>
        </p:txBody>
      </p:sp>
    </p:spTree>
    <p:extLst>
      <p:ext uri="{BB962C8B-B14F-4D97-AF65-F5344CB8AC3E}">
        <p14:creationId xmlns:p14="http://schemas.microsoft.com/office/powerpoint/2010/main" val="427253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229600" cy="4853136"/>
          </a:xfrm>
        </p:spPr>
        <p:txBody>
          <a:bodyPr>
            <a:noAutofit/>
          </a:bodyPr>
          <a:lstStyle/>
          <a:p>
            <a:pPr marL="0" indent="0">
              <a:buNone/>
            </a:pPr>
            <a:r>
              <a:rPr lang="en-GB" b="1" dirty="0" smtClean="0">
                <a:solidFill>
                  <a:schemeClr val="tx2"/>
                </a:solidFill>
              </a:rPr>
              <a:t>Are services likely to be inundated with new referrals? </a:t>
            </a:r>
          </a:p>
          <a:p>
            <a:endParaRPr lang="en-GB" sz="1800" b="1" dirty="0" smtClean="0"/>
          </a:p>
          <a:p>
            <a:r>
              <a:rPr lang="en-GB" sz="3000" dirty="0" smtClean="0"/>
              <a:t>No differences found between those with average and low average NVIQ in terms of severity, social/emotional/behavioural difficulties or educational achievement</a:t>
            </a:r>
          </a:p>
          <a:p>
            <a:r>
              <a:rPr lang="en-GB" sz="3000" dirty="0" smtClean="0"/>
              <a:t>Needs-led services encouraged</a:t>
            </a:r>
          </a:p>
          <a:p>
            <a:r>
              <a:rPr lang="en-GB" sz="3000" dirty="0" smtClean="0"/>
              <a:t>Impact of difficulties will change over time </a:t>
            </a:r>
            <a:endParaRPr lang="en-GB" sz="3000" dirty="0"/>
          </a:p>
          <a:p>
            <a:r>
              <a:rPr lang="en-GB" sz="3000" dirty="0" smtClean="0"/>
              <a:t>Conversations with commissioners are important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387" y="5589240"/>
            <a:ext cx="8858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219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smtClean="0">
                <a:solidFill>
                  <a:schemeClr val="tx2"/>
                </a:solidFill>
              </a:rPr>
              <a:t>Intervention</a:t>
            </a:r>
            <a:endParaRPr lang="en-GB" sz="4000" b="1" dirty="0">
              <a:solidFill>
                <a:schemeClr val="tx2"/>
              </a:solidFill>
            </a:endParaRPr>
          </a:p>
        </p:txBody>
      </p:sp>
      <p:sp>
        <p:nvSpPr>
          <p:cNvPr id="3" name="Content Placeholder 2"/>
          <p:cNvSpPr>
            <a:spLocks noGrp="1"/>
          </p:cNvSpPr>
          <p:nvPr>
            <p:ph idx="1"/>
          </p:nvPr>
        </p:nvSpPr>
        <p:spPr>
          <a:xfrm>
            <a:off x="457200" y="1916832"/>
            <a:ext cx="8229600" cy="4209331"/>
          </a:xfrm>
        </p:spPr>
        <p:txBody>
          <a:bodyPr>
            <a:normAutofit fontScale="85000" lnSpcReduction="10000"/>
          </a:bodyPr>
          <a:lstStyle/>
          <a:p>
            <a:r>
              <a:rPr lang="en-GB" dirty="0"/>
              <a:t>All children with identified SLCN would benefit from speech and language support and early </a:t>
            </a:r>
            <a:r>
              <a:rPr lang="en-GB" dirty="0" smtClean="0"/>
              <a:t>intervention</a:t>
            </a:r>
          </a:p>
          <a:p>
            <a:r>
              <a:rPr lang="en-GB" dirty="0" smtClean="0"/>
              <a:t>Research comparing </a:t>
            </a:r>
            <a:r>
              <a:rPr lang="en-GB" dirty="0"/>
              <a:t>language interventions for DLD </a:t>
            </a:r>
            <a:r>
              <a:rPr lang="en-GB" dirty="0" smtClean="0"/>
              <a:t>is emerging </a:t>
            </a:r>
            <a:endParaRPr lang="en-GB" dirty="0"/>
          </a:p>
          <a:p>
            <a:r>
              <a:rPr lang="en-GB" dirty="0"/>
              <a:t>It is essential that SLTs </a:t>
            </a:r>
            <a:r>
              <a:rPr lang="en-GB" dirty="0" smtClean="0"/>
              <a:t>use outcome measures and evaluate </a:t>
            </a:r>
            <a:r>
              <a:rPr lang="en-GB" dirty="0"/>
              <a:t>the impact of interventions provided </a:t>
            </a:r>
            <a:endParaRPr lang="en-GB" dirty="0" smtClean="0"/>
          </a:p>
          <a:p>
            <a:r>
              <a:rPr lang="en-GB" dirty="0" smtClean="0"/>
              <a:t>Evidence-based interventions can be found on the ‘What Works?’ database (The Communication Trust, 2019)</a:t>
            </a:r>
            <a:endParaRPr lang="en-GB" dirty="0"/>
          </a:p>
          <a:p>
            <a:endParaRPr lang="en-GB" dirty="0"/>
          </a:p>
        </p:txBody>
      </p:sp>
    </p:spTree>
    <p:extLst>
      <p:ext uri="{BB962C8B-B14F-4D97-AF65-F5344CB8AC3E}">
        <p14:creationId xmlns:p14="http://schemas.microsoft.com/office/powerpoint/2010/main" val="96446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908720"/>
            <a:ext cx="7022803" cy="542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2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a:solidFill>
                  <a:schemeClr val="tx2"/>
                </a:solidFill>
              </a:rPr>
              <a:t>Impact and outcomes </a:t>
            </a:r>
          </a:p>
        </p:txBody>
      </p:sp>
      <p:sp>
        <p:nvSpPr>
          <p:cNvPr id="3" name="Content Placeholder 2"/>
          <p:cNvSpPr>
            <a:spLocks noGrp="1"/>
          </p:cNvSpPr>
          <p:nvPr>
            <p:ph idx="1"/>
          </p:nvPr>
        </p:nvSpPr>
        <p:spPr>
          <a:xfrm>
            <a:off x="457200" y="1600200"/>
            <a:ext cx="8229600" cy="4997152"/>
          </a:xfrm>
        </p:spPr>
        <p:txBody>
          <a:bodyPr>
            <a:noAutofit/>
          </a:bodyPr>
          <a:lstStyle/>
          <a:p>
            <a:r>
              <a:rPr lang="en-GB" sz="2600" dirty="0"/>
              <a:t>Many features of DLD persist into adulthood (</a:t>
            </a:r>
            <a:r>
              <a:rPr lang="en-GB" sz="2600" dirty="0" err="1"/>
              <a:t>Nippold</a:t>
            </a:r>
            <a:r>
              <a:rPr lang="en-GB" sz="2600" dirty="0"/>
              <a:t> et al. 2009)</a:t>
            </a:r>
          </a:p>
          <a:p>
            <a:r>
              <a:rPr lang="en-GB" sz="2600" dirty="0"/>
              <a:t>Individuals with DLD may have social communication </a:t>
            </a:r>
            <a:r>
              <a:rPr lang="en-GB" sz="2600" dirty="0" smtClean="0"/>
              <a:t>difficulties, </a:t>
            </a:r>
            <a:r>
              <a:rPr lang="en-GB" sz="2600" dirty="0"/>
              <a:t>however, research suggests pro-social skills are an area of relevant strength (e.g. </a:t>
            </a:r>
            <a:r>
              <a:rPr lang="en-GB" sz="2600" dirty="0" err="1"/>
              <a:t>Toseeb</a:t>
            </a:r>
            <a:r>
              <a:rPr lang="en-GB" sz="2600" dirty="0"/>
              <a:t> et al. 2017)</a:t>
            </a:r>
          </a:p>
          <a:p>
            <a:r>
              <a:rPr lang="en-GB" sz="2600" dirty="0"/>
              <a:t>Features of DLD can impact on academic success (e.g. information processing, reading, recalling information) </a:t>
            </a:r>
          </a:p>
          <a:p>
            <a:r>
              <a:rPr lang="en-GB" sz="2600" dirty="0"/>
              <a:t>Individuals with DLD may have difficulties with functional tasks (e.g. learning to drive) (Durkin et al. 2016) </a:t>
            </a:r>
          </a:p>
          <a:p>
            <a:r>
              <a:rPr lang="en-GB" sz="2600" dirty="0"/>
              <a:t>Individuals with DLD are at risk of economic disadvantage (e.g. Conti-Ramsden et al. 2016) </a:t>
            </a:r>
          </a:p>
        </p:txBody>
      </p:sp>
    </p:spTree>
    <p:extLst>
      <p:ext uri="{BB962C8B-B14F-4D97-AF65-F5344CB8AC3E}">
        <p14:creationId xmlns:p14="http://schemas.microsoft.com/office/powerpoint/2010/main" val="1191596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11803"/>
            <a:ext cx="8229600" cy="410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72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48" y="404664"/>
            <a:ext cx="8229600" cy="1012974"/>
          </a:xfrm>
        </p:spPr>
        <p:txBody>
          <a:bodyPr>
            <a:normAutofit/>
          </a:bodyPr>
          <a:lstStyle/>
          <a:p>
            <a:r>
              <a:rPr lang="en-GB" sz="4000" b="1" dirty="0" smtClean="0">
                <a:solidFill>
                  <a:schemeClr val="tx2"/>
                </a:solidFill>
              </a:rPr>
              <a:t>What has changed and why? </a:t>
            </a:r>
            <a:endParaRPr lang="en-GB" sz="4000" b="1" dirty="0">
              <a:solidFill>
                <a:schemeClr val="tx2"/>
              </a:solidFill>
            </a:endParaRPr>
          </a:p>
        </p:txBody>
      </p:sp>
      <p:sp>
        <p:nvSpPr>
          <p:cNvPr id="3" name="Content Placeholder 2"/>
          <p:cNvSpPr>
            <a:spLocks noGrp="1"/>
          </p:cNvSpPr>
          <p:nvPr>
            <p:ph idx="1"/>
          </p:nvPr>
        </p:nvSpPr>
        <p:spPr>
          <a:xfrm>
            <a:off x="457200" y="1484784"/>
            <a:ext cx="8229600" cy="4713387"/>
          </a:xfrm>
        </p:spPr>
        <p:txBody>
          <a:bodyPr>
            <a:normAutofit fontScale="77500" lnSpcReduction="20000"/>
          </a:bodyPr>
          <a:lstStyle/>
          <a:p>
            <a:pPr marL="0" indent="0">
              <a:buNone/>
            </a:pPr>
            <a:endParaRPr lang="en-GB" dirty="0"/>
          </a:p>
          <a:p>
            <a:pPr marL="0" indent="0">
              <a:buNone/>
            </a:pPr>
            <a:endParaRPr lang="en-GB" dirty="0" smtClean="0"/>
          </a:p>
          <a:p>
            <a:pPr marL="0" indent="0">
              <a:buNone/>
            </a:pPr>
            <a:endParaRPr lang="en-GB" dirty="0"/>
          </a:p>
          <a:p>
            <a:r>
              <a:rPr lang="en-GB" sz="2200" dirty="0" smtClean="0"/>
              <a:t>In </a:t>
            </a:r>
            <a:r>
              <a:rPr lang="en-GB" sz="2200" dirty="0"/>
              <a:t>the past, terminology has been variable and confusing  </a:t>
            </a:r>
            <a:endParaRPr lang="en-GB" sz="2200" dirty="0" smtClean="0"/>
          </a:p>
          <a:p>
            <a:endParaRPr lang="en-GB" sz="2200" dirty="0" smtClean="0"/>
          </a:p>
          <a:p>
            <a:r>
              <a:rPr lang="en-GB" sz="2200" dirty="0" smtClean="0"/>
              <a:t>There has been a lack of research funding for this area and terminology used in research is inconsistent (whilst specific language impairment was used, other terms were also in use e.g. developmental language impairment) (Bishop, 2010) </a:t>
            </a:r>
          </a:p>
          <a:p>
            <a:endParaRPr lang="en-GB" sz="2200" dirty="0"/>
          </a:p>
          <a:p>
            <a:r>
              <a:rPr lang="en-GB" sz="2200" dirty="0"/>
              <a:t>SLI </a:t>
            </a:r>
            <a:r>
              <a:rPr lang="en-GB" sz="2200" dirty="0" smtClean="0"/>
              <a:t>was </a:t>
            </a:r>
            <a:r>
              <a:rPr lang="en-GB" sz="2200" dirty="0"/>
              <a:t>often used in a way that does not align with clinical reality </a:t>
            </a:r>
            <a:r>
              <a:rPr lang="en-GB" sz="2200" dirty="0" smtClean="0"/>
              <a:t>(e.g. ‘pure’ cases with no co-</a:t>
            </a:r>
            <a:r>
              <a:rPr lang="en-GB" sz="2200" dirty="0" err="1" smtClean="0"/>
              <a:t>occuring</a:t>
            </a:r>
            <a:r>
              <a:rPr lang="en-GB" sz="2200" dirty="0" smtClean="0"/>
              <a:t> difficulties)</a:t>
            </a:r>
          </a:p>
          <a:p>
            <a:endParaRPr lang="en-GB" sz="2200" dirty="0"/>
          </a:p>
          <a:p>
            <a:r>
              <a:rPr lang="en-GB" sz="2200" dirty="0"/>
              <a:t>Strict discrepancy criteria has led to difficulties with equitable provision of </a:t>
            </a:r>
            <a:r>
              <a:rPr lang="en-GB" sz="2200" dirty="0" smtClean="0"/>
              <a:t>services. A non-verbal IQ score is no longer required for a diagnosis, meaning DLD includes a broader range of children than those that would have met criteria for a diagnosis of SLI </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a:p>
          <a:p>
            <a:endParaRPr lang="en-GB" dirty="0"/>
          </a:p>
        </p:txBody>
      </p:sp>
      <p:sp>
        <p:nvSpPr>
          <p:cNvPr id="4" name="Rounded Rectangle 3"/>
          <p:cNvSpPr/>
          <p:nvPr/>
        </p:nvSpPr>
        <p:spPr>
          <a:xfrm>
            <a:off x="331664" y="1340768"/>
            <a:ext cx="856895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t>Specific Language Impairment (SLI) </a:t>
            </a:r>
            <a:r>
              <a:rPr lang="en-GB" sz="2000" b="1" dirty="0" smtClean="0">
                <a:sym typeface="Wingdings" panose="05000000000000000000" pitchFamily="2" charset="2"/>
              </a:rPr>
              <a:t> Developmental Language Disorder (DLD)</a:t>
            </a:r>
            <a:endParaRPr lang="en-GB" sz="2000" b="1" dirty="0"/>
          </a:p>
        </p:txBody>
      </p:sp>
    </p:spTree>
    <p:extLst>
      <p:ext uri="{BB962C8B-B14F-4D97-AF65-F5344CB8AC3E}">
        <p14:creationId xmlns:p14="http://schemas.microsoft.com/office/powerpoint/2010/main" val="3543026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2" y="404664"/>
            <a:ext cx="8229600" cy="998984"/>
          </a:xfrm>
        </p:spPr>
        <p:txBody>
          <a:bodyPr>
            <a:normAutofit/>
          </a:bodyPr>
          <a:lstStyle/>
          <a:p>
            <a:r>
              <a:rPr lang="en-GB" sz="4000" b="1" dirty="0" smtClean="0">
                <a:solidFill>
                  <a:schemeClr val="tx2"/>
                </a:solidFill>
              </a:rPr>
              <a:t>Implications for service delivery</a:t>
            </a:r>
            <a:endParaRPr lang="en-GB" sz="4000" b="1" dirty="0">
              <a:solidFill>
                <a:schemeClr val="tx2"/>
              </a:solidFill>
            </a:endParaRPr>
          </a:p>
        </p:txBody>
      </p:sp>
      <p:sp>
        <p:nvSpPr>
          <p:cNvPr id="4" name="Content Placeholder 3"/>
          <p:cNvSpPr>
            <a:spLocks noGrp="1"/>
          </p:cNvSpPr>
          <p:nvPr>
            <p:ph idx="1"/>
          </p:nvPr>
        </p:nvSpPr>
        <p:spPr>
          <a:xfrm>
            <a:off x="457200" y="1600200"/>
            <a:ext cx="8507288" cy="4997152"/>
          </a:xfrm>
        </p:spPr>
        <p:txBody>
          <a:bodyPr>
            <a:noAutofit/>
          </a:bodyPr>
          <a:lstStyle/>
          <a:p>
            <a:r>
              <a:rPr lang="en-GB" sz="2600" dirty="0" smtClean="0"/>
              <a:t>Changes will take time to implement </a:t>
            </a:r>
          </a:p>
          <a:p>
            <a:r>
              <a:rPr lang="en-GB" sz="2600" dirty="0" smtClean="0"/>
              <a:t>The degree of change will depend on local circumstances </a:t>
            </a:r>
          </a:p>
          <a:p>
            <a:r>
              <a:rPr lang="en-GB" sz="2600" dirty="0" smtClean="0"/>
              <a:t>Access to services currently is variable </a:t>
            </a:r>
          </a:p>
          <a:p>
            <a:r>
              <a:rPr lang="en-GB" sz="2600" dirty="0" smtClean="0"/>
              <a:t>Terminology clarification can potentially help with planning services, data collection and outcome measurements</a:t>
            </a:r>
          </a:p>
          <a:p>
            <a:r>
              <a:rPr lang="en-GB" sz="2600" dirty="0" smtClean="0"/>
              <a:t>SLTs should continue to work in partnership with other professionals, ensuring that the children and families’ perspectives are central to decision-making and goal-setting</a:t>
            </a:r>
          </a:p>
          <a:p>
            <a:r>
              <a:rPr lang="en-GB" sz="2600" dirty="0" smtClean="0"/>
              <a:t>Services may need to adapt current resources/training materials to reflect terminology changes</a:t>
            </a:r>
          </a:p>
          <a:p>
            <a:pPr marL="0" indent="0">
              <a:buNone/>
            </a:pPr>
            <a:r>
              <a:rPr lang="en-GB" sz="2600" dirty="0"/>
              <a:t>	</a:t>
            </a:r>
            <a:r>
              <a:rPr lang="en-GB" sz="2600" dirty="0" smtClean="0"/>
              <a:t>						</a:t>
            </a:r>
            <a:r>
              <a:rPr lang="en-GB" sz="1800" dirty="0" smtClean="0"/>
              <a:t>(RCSLT, 2017)</a:t>
            </a:r>
            <a:endParaRPr lang="en-GB" sz="1800" dirty="0"/>
          </a:p>
        </p:txBody>
      </p:sp>
    </p:spTree>
    <p:extLst>
      <p:ext uri="{BB962C8B-B14F-4D97-AF65-F5344CB8AC3E}">
        <p14:creationId xmlns:p14="http://schemas.microsoft.com/office/powerpoint/2010/main" val="527991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GB" b="1" dirty="0" smtClean="0">
                <a:solidFill>
                  <a:schemeClr val="tx2"/>
                </a:solidFill>
              </a:rPr>
              <a:t>What about local language provisions? The criteria states a diagnosis of SLI/ needs information about non-verbal IQ</a:t>
            </a:r>
          </a:p>
          <a:p>
            <a:pPr marL="0" indent="0">
              <a:buNone/>
            </a:pPr>
            <a:endParaRPr lang="en-GB" dirty="0"/>
          </a:p>
          <a:p>
            <a:r>
              <a:rPr lang="en-GB" sz="2800" dirty="0" smtClean="0"/>
              <a:t>Will depend on local services </a:t>
            </a:r>
          </a:p>
          <a:p>
            <a:r>
              <a:rPr lang="en-GB" sz="2800" dirty="0" smtClean="0"/>
              <a:t>Have open discussions with other professionals and commissioners </a:t>
            </a:r>
          </a:p>
          <a:p>
            <a:r>
              <a:rPr lang="en-GB" sz="2800" dirty="0" smtClean="0"/>
              <a:t>Entry criteria may need to be reviewed over time </a:t>
            </a:r>
          </a:p>
          <a:p>
            <a:r>
              <a:rPr lang="en-GB" sz="2800" dirty="0" smtClean="0"/>
              <a:t>These provisions should be needs-led</a:t>
            </a:r>
            <a:endParaRPr lang="en-GB"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767" y="5857875"/>
            <a:ext cx="8858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266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smtClean="0">
                <a:solidFill>
                  <a:schemeClr val="tx2"/>
                </a:solidFill>
              </a:rPr>
              <a:t>Top tips</a:t>
            </a:r>
            <a:endParaRPr lang="en-GB" sz="4000" b="1" dirty="0">
              <a:solidFill>
                <a:schemeClr val="tx2"/>
              </a:solidFill>
            </a:endParaRPr>
          </a:p>
        </p:txBody>
      </p:sp>
      <p:sp>
        <p:nvSpPr>
          <p:cNvPr id="3" name="Content Placeholder 2"/>
          <p:cNvSpPr>
            <a:spLocks noGrp="1"/>
          </p:cNvSpPr>
          <p:nvPr>
            <p:ph idx="1"/>
          </p:nvPr>
        </p:nvSpPr>
        <p:spPr/>
        <p:txBody>
          <a:bodyPr>
            <a:noAutofit/>
          </a:bodyPr>
          <a:lstStyle/>
          <a:p>
            <a:pPr marL="514350" indent="-514350">
              <a:buAutoNum type="arabicPeriod"/>
            </a:pPr>
            <a:r>
              <a:rPr lang="en-GB" sz="1800" dirty="0" smtClean="0"/>
              <a:t>Build confidence and understanding around the changes within your SLT teams first </a:t>
            </a:r>
          </a:p>
          <a:p>
            <a:pPr marL="514350" indent="-514350">
              <a:buFont typeface="Arial" panose="020B0604020202020204" pitchFamily="34" charset="0"/>
              <a:buAutoNum type="arabicPeriod"/>
            </a:pPr>
            <a:r>
              <a:rPr lang="en-GB" sz="1800" dirty="0"/>
              <a:t>Communication is key. Liaise with parents, service users and external stakeholders face to face. Make it a discussion rather than/ in addition to providing training </a:t>
            </a:r>
          </a:p>
          <a:p>
            <a:pPr marL="514350" indent="-514350">
              <a:buAutoNum type="arabicPeriod"/>
            </a:pPr>
            <a:r>
              <a:rPr lang="en-GB" sz="1800" dirty="0" smtClean="0"/>
              <a:t>Highlight the positives of using a shared language and opportunities for a joined up approach</a:t>
            </a:r>
          </a:p>
          <a:p>
            <a:pPr marL="514350" indent="-514350">
              <a:buAutoNum type="arabicPeriod"/>
            </a:pPr>
            <a:r>
              <a:rPr lang="en-GB" sz="1800" dirty="0" smtClean="0"/>
              <a:t>Pool your resources via RCSLT and make use of handy resources others have produced to save time</a:t>
            </a:r>
          </a:p>
          <a:p>
            <a:pPr marL="514350" indent="-514350">
              <a:buAutoNum type="arabicPeriod"/>
            </a:pPr>
            <a:r>
              <a:rPr lang="en-GB" sz="1800" dirty="0" smtClean="0"/>
              <a:t>Create a network within your service of people with specialist skills or an interest in DLD </a:t>
            </a:r>
          </a:p>
          <a:p>
            <a:pPr marL="514350" indent="-514350">
              <a:buAutoNum type="arabicPeriod"/>
            </a:pPr>
            <a:r>
              <a:rPr lang="en-GB" sz="1800" dirty="0" smtClean="0"/>
              <a:t>Watch the DLD webinar to hear more focused information about service delivery using a case study in Hackney </a:t>
            </a:r>
          </a:p>
          <a:p>
            <a:pPr marL="514350" indent="-514350">
              <a:buAutoNum type="arabicPeriod"/>
            </a:pPr>
            <a:r>
              <a:rPr lang="en-GB" sz="1800" dirty="0" smtClean="0"/>
              <a:t>Have conversations with commissioners </a:t>
            </a:r>
          </a:p>
          <a:p>
            <a:pPr marL="514350" indent="-514350">
              <a:buAutoNum type="arabicPeriod"/>
            </a:pPr>
            <a:r>
              <a:rPr lang="en-GB" sz="1800" dirty="0" smtClean="0"/>
              <a:t>Join your local CEN or hub and start discussions with peers, engage in study days </a:t>
            </a:r>
            <a:endParaRPr lang="en-GB" sz="1800" dirty="0"/>
          </a:p>
        </p:txBody>
      </p:sp>
      <p:sp>
        <p:nvSpPr>
          <p:cNvPr id="4" name="TextBox 3"/>
          <p:cNvSpPr txBox="1"/>
          <p:nvPr/>
        </p:nvSpPr>
        <p:spPr>
          <a:xfrm>
            <a:off x="395536" y="6349970"/>
            <a:ext cx="8208912" cy="369332"/>
          </a:xfrm>
          <a:prstGeom prst="rect">
            <a:avLst/>
          </a:prstGeom>
          <a:noFill/>
        </p:spPr>
        <p:txBody>
          <a:bodyPr wrap="square" rtlCol="0">
            <a:spAutoFit/>
          </a:bodyPr>
          <a:lstStyle/>
          <a:p>
            <a:r>
              <a:rPr lang="en-GB" dirty="0" smtClean="0"/>
              <a:t>RCSLT webinar, 2018</a:t>
            </a:r>
            <a:endParaRPr lang="en-GB" dirty="0"/>
          </a:p>
        </p:txBody>
      </p:sp>
    </p:spTree>
    <p:extLst>
      <p:ext uri="{BB962C8B-B14F-4D97-AF65-F5344CB8AC3E}">
        <p14:creationId xmlns:p14="http://schemas.microsoft.com/office/powerpoint/2010/main" val="2693195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72816"/>
            <a:ext cx="8568952" cy="4824536"/>
          </a:xfrm>
        </p:spPr>
        <p:txBody>
          <a:bodyPr>
            <a:noAutofit/>
          </a:bodyPr>
          <a:lstStyle/>
          <a:p>
            <a:pPr marL="0" indent="0">
              <a:buNone/>
            </a:pPr>
            <a:r>
              <a:rPr lang="en-GB" sz="2400" dirty="0" smtClean="0"/>
              <a:t>Visit the RCSLT DLD web pages for links to resources such as:</a:t>
            </a:r>
          </a:p>
          <a:p>
            <a:pPr marL="0" indent="0">
              <a:spcBef>
                <a:spcPts val="0"/>
              </a:spcBef>
              <a:buNone/>
            </a:pPr>
            <a:endParaRPr lang="en-GB" sz="2400" dirty="0" smtClean="0"/>
          </a:p>
          <a:p>
            <a:pPr fontAlgn="base">
              <a:spcBef>
                <a:spcPts val="300"/>
              </a:spcBef>
            </a:pPr>
            <a:r>
              <a:rPr lang="en-GB" sz="2400" dirty="0"/>
              <a:t>Systematic reviews</a:t>
            </a:r>
          </a:p>
          <a:p>
            <a:pPr fontAlgn="base">
              <a:spcBef>
                <a:spcPts val="300"/>
              </a:spcBef>
            </a:pPr>
            <a:r>
              <a:rPr lang="en-GB" sz="2400" dirty="0"/>
              <a:t>Journal articles</a:t>
            </a:r>
          </a:p>
          <a:p>
            <a:pPr fontAlgn="base">
              <a:spcBef>
                <a:spcPts val="300"/>
              </a:spcBef>
            </a:pPr>
            <a:r>
              <a:rPr lang="en-GB" sz="2400" dirty="0"/>
              <a:t>Research impact case studies</a:t>
            </a:r>
          </a:p>
          <a:p>
            <a:pPr>
              <a:spcBef>
                <a:spcPts val="300"/>
              </a:spcBef>
            </a:pPr>
            <a:r>
              <a:rPr lang="en-GB" sz="2400" dirty="0" smtClean="0"/>
              <a:t>Briefing paper</a:t>
            </a:r>
          </a:p>
          <a:p>
            <a:pPr>
              <a:spcBef>
                <a:spcPts val="300"/>
              </a:spcBef>
            </a:pPr>
            <a:r>
              <a:rPr lang="en-GB" sz="2400" dirty="0" smtClean="0"/>
              <a:t>FAQ document </a:t>
            </a:r>
          </a:p>
          <a:p>
            <a:pPr>
              <a:spcBef>
                <a:spcPts val="300"/>
              </a:spcBef>
            </a:pPr>
            <a:r>
              <a:rPr lang="en-GB" sz="2400" dirty="0" smtClean="0"/>
              <a:t>Fact sheet</a:t>
            </a:r>
            <a:endParaRPr lang="en-GB" sz="2400" dirty="0"/>
          </a:p>
          <a:p>
            <a:pPr>
              <a:spcBef>
                <a:spcPts val="300"/>
              </a:spcBef>
            </a:pPr>
            <a:r>
              <a:rPr lang="en-GB" sz="2400" dirty="0" smtClean="0"/>
              <a:t>External presentations and posters</a:t>
            </a:r>
            <a:endParaRPr lang="en-GB" sz="2400" dirty="0"/>
          </a:p>
          <a:p>
            <a:pPr>
              <a:spcBef>
                <a:spcPts val="300"/>
              </a:spcBef>
            </a:pPr>
            <a:r>
              <a:rPr lang="en-GB" sz="2400" dirty="0" smtClean="0"/>
              <a:t>Webinar </a:t>
            </a:r>
          </a:p>
          <a:p>
            <a:pPr>
              <a:spcBef>
                <a:spcPts val="0"/>
              </a:spcBef>
            </a:pPr>
            <a:endParaRPr lang="en-GB" sz="2400" dirty="0"/>
          </a:p>
          <a:p>
            <a:pPr marL="0" indent="0">
              <a:lnSpc>
                <a:spcPct val="120000"/>
              </a:lnSpc>
              <a:buNone/>
            </a:pPr>
            <a:r>
              <a:rPr lang="en-GB" sz="1600" dirty="0">
                <a:hlinkClick r:id="rId2"/>
              </a:rPr>
              <a:t>https://</a:t>
            </a:r>
            <a:r>
              <a:rPr lang="en-GB" sz="1600" dirty="0" smtClean="0">
                <a:hlinkClick r:id="rId2"/>
              </a:rPr>
              <a:t>www.rcslt.org/members/clinical-guidance/developmental-language-disorder</a:t>
            </a:r>
            <a:r>
              <a:rPr lang="en-GB" sz="1600" dirty="0" smtClean="0"/>
              <a:t> </a:t>
            </a:r>
          </a:p>
        </p:txBody>
      </p:sp>
      <p:sp>
        <p:nvSpPr>
          <p:cNvPr id="4" name="Title 1"/>
          <p:cNvSpPr>
            <a:spLocks noGrp="1"/>
          </p:cNvSpPr>
          <p:nvPr>
            <p:ph type="title"/>
          </p:nvPr>
        </p:nvSpPr>
        <p:spPr>
          <a:xfrm>
            <a:off x="457200" y="404664"/>
            <a:ext cx="8229600" cy="1012974"/>
          </a:xfrm>
        </p:spPr>
        <p:txBody>
          <a:bodyPr>
            <a:normAutofit/>
          </a:bodyPr>
          <a:lstStyle/>
          <a:p>
            <a:r>
              <a:rPr lang="en-GB" sz="4000" b="1" dirty="0" smtClean="0">
                <a:solidFill>
                  <a:schemeClr val="tx2"/>
                </a:solidFill>
              </a:rPr>
              <a:t>Current RCSLT resources</a:t>
            </a:r>
            <a:endParaRPr lang="en-GB" sz="4000" b="1" dirty="0">
              <a:solidFill>
                <a:schemeClr val="tx2"/>
              </a:solidFill>
            </a:endParaRPr>
          </a:p>
        </p:txBody>
      </p:sp>
    </p:spTree>
    <p:extLst>
      <p:ext uri="{BB962C8B-B14F-4D97-AF65-F5344CB8AC3E}">
        <p14:creationId xmlns:p14="http://schemas.microsoft.com/office/powerpoint/2010/main" val="1245775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998984"/>
          </a:xfrm>
        </p:spPr>
        <p:txBody>
          <a:bodyPr>
            <a:normAutofit/>
          </a:bodyPr>
          <a:lstStyle/>
          <a:p>
            <a:r>
              <a:rPr lang="en-GB" sz="4000" b="1" dirty="0" smtClean="0">
                <a:solidFill>
                  <a:schemeClr val="tx2"/>
                </a:solidFill>
              </a:rPr>
              <a:t>Related and future RCSLT work </a:t>
            </a:r>
            <a:endParaRPr lang="en-GB" sz="4000" b="1" dirty="0">
              <a:solidFill>
                <a:schemeClr val="tx2"/>
              </a:solidFill>
            </a:endParaRPr>
          </a:p>
        </p:txBody>
      </p:sp>
      <p:sp>
        <p:nvSpPr>
          <p:cNvPr id="3" name="Content Placeholder 2"/>
          <p:cNvSpPr>
            <a:spLocks noGrp="1"/>
          </p:cNvSpPr>
          <p:nvPr>
            <p:ph idx="1"/>
          </p:nvPr>
        </p:nvSpPr>
        <p:spPr>
          <a:xfrm>
            <a:off x="467544" y="1556792"/>
            <a:ext cx="8229600" cy="4997152"/>
          </a:xfrm>
        </p:spPr>
        <p:txBody>
          <a:bodyPr>
            <a:noAutofit/>
          </a:bodyPr>
          <a:lstStyle/>
          <a:p>
            <a:r>
              <a:rPr lang="en-GB" sz="2400" dirty="0"/>
              <a:t>Research priorities project </a:t>
            </a:r>
          </a:p>
          <a:p>
            <a:r>
              <a:rPr lang="en-GB" sz="2400" dirty="0" smtClean="0"/>
              <a:t>Story telling project </a:t>
            </a:r>
          </a:p>
          <a:p>
            <a:r>
              <a:rPr lang="en-GB" sz="2400" dirty="0" smtClean="0"/>
              <a:t>Children's strategy work</a:t>
            </a:r>
          </a:p>
          <a:p>
            <a:r>
              <a:rPr lang="en-GB" sz="2400" dirty="0" smtClean="0"/>
              <a:t>Bercow: Ten years on </a:t>
            </a:r>
          </a:p>
          <a:p>
            <a:r>
              <a:rPr lang="en-GB" sz="2400" dirty="0" smtClean="0"/>
              <a:t>Outcome measures programme of work  </a:t>
            </a:r>
          </a:p>
          <a:p>
            <a:r>
              <a:rPr lang="en-GB" sz="2400" dirty="0" smtClean="0"/>
              <a:t>Terminology work via. SNOMED CT</a:t>
            </a:r>
          </a:p>
          <a:p>
            <a:r>
              <a:rPr lang="en-GB" sz="2400" dirty="0" smtClean="0"/>
              <a:t>Liaising with government </a:t>
            </a:r>
          </a:p>
          <a:p>
            <a:r>
              <a:rPr lang="en-GB" sz="2400" dirty="0" smtClean="0"/>
              <a:t>DLD factsheet </a:t>
            </a:r>
          </a:p>
          <a:p>
            <a:r>
              <a:rPr lang="en-GB" sz="2400" dirty="0" smtClean="0"/>
              <a:t>System </a:t>
            </a:r>
            <a:r>
              <a:rPr lang="en-GB" sz="2400" dirty="0"/>
              <a:t>leader roundtable </a:t>
            </a:r>
            <a:r>
              <a:rPr lang="en-GB" sz="2400" dirty="0" smtClean="0"/>
              <a:t>event</a:t>
            </a:r>
          </a:p>
          <a:p>
            <a:r>
              <a:rPr lang="en-GB" sz="2400" dirty="0"/>
              <a:t>Collection of resources </a:t>
            </a:r>
            <a:endParaRPr lang="en-GB" sz="2000" dirty="0" smtClean="0"/>
          </a:p>
        </p:txBody>
      </p:sp>
    </p:spTree>
    <p:extLst>
      <p:ext uri="{BB962C8B-B14F-4D97-AF65-F5344CB8AC3E}">
        <p14:creationId xmlns:p14="http://schemas.microsoft.com/office/powerpoint/2010/main" val="3990051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620688"/>
            <a:ext cx="7848872" cy="1215008"/>
          </a:xfrm>
        </p:spPr>
        <p:txBody>
          <a:bodyPr>
            <a:normAutofit fontScale="90000"/>
          </a:bodyPr>
          <a:lstStyle/>
          <a:p>
            <a:r>
              <a:rPr lang="en-GB" b="1" dirty="0" smtClean="0">
                <a:solidFill>
                  <a:schemeClr val="tx2"/>
                </a:solidFill>
              </a:rPr>
              <a:t>External resources and organisations </a:t>
            </a:r>
            <a:endParaRPr lang="en-GB" b="1"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360" y="4120069"/>
            <a:ext cx="28956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373215"/>
            <a:ext cx="16764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087" y="5025552"/>
            <a:ext cx="147637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180"/>
          <a:stretch/>
        </p:blipFill>
        <p:spPr bwMode="auto">
          <a:xfrm>
            <a:off x="5522466" y="2204864"/>
            <a:ext cx="3449387" cy="143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859" y="3516856"/>
            <a:ext cx="4886401" cy="120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132" y="5400227"/>
            <a:ext cx="1327398" cy="107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10684" y="6068540"/>
            <a:ext cx="1740942" cy="400110"/>
          </a:xfrm>
          <a:prstGeom prst="rect">
            <a:avLst/>
          </a:prstGeom>
          <a:noFill/>
        </p:spPr>
        <p:txBody>
          <a:bodyPr wrap="square" rtlCol="0">
            <a:spAutoFit/>
          </a:bodyPr>
          <a:lstStyle/>
          <a:p>
            <a:r>
              <a:rPr lang="en-GB" sz="2000" b="1" dirty="0" smtClean="0"/>
              <a:t>#</a:t>
            </a:r>
            <a:r>
              <a:rPr lang="en-GB" sz="2000" b="1" dirty="0" err="1" smtClean="0"/>
              <a:t>devlangdis</a:t>
            </a:r>
            <a:endParaRPr lang="en-GB" sz="2000" b="1" dirty="0"/>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75" y="2435450"/>
            <a:ext cx="2808312" cy="63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744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smtClean="0">
                <a:solidFill>
                  <a:schemeClr val="tx2"/>
                </a:solidFill>
              </a:rPr>
              <a:t>Useful references </a:t>
            </a:r>
            <a:endParaRPr lang="en-GB" sz="4000" b="1" dirty="0">
              <a:solidFill>
                <a:schemeClr val="tx2"/>
              </a:solidFill>
            </a:endParaRPr>
          </a:p>
        </p:txBody>
      </p:sp>
      <p:sp>
        <p:nvSpPr>
          <p:cNvPr id="3" name="Content Placeholder 2"/>
          <p:cNvSpPr>
            <a:spLocks noGrp="1"/>
          </p:cNvSpPr>
          <p:nvPr>
            <p:ph idx="1"/>
          </p:nvPr>
        </p:nvSpPr>
        <p:spPr>
          <a:xfrm>
            <a:off x="467544" y="1700808"/>
            <a:ext cx="8229600" cy="4525963"/>
          </a:xfrm>
        </p:spPr>
        <p:txBody>
          <a:bodyPr>
            <a:normAutofit/>
          </a:bodyPr>
          <a:lstStyle/>
          <a:p>
            <a:r>
              <a:rPr lang="en-GB" sz="1100" dirty="0" smtClean="0"/>
              <a:t>Bishop, D. V. M. (2017). Why is it so hard to reach agreement on terminology? The case of developmental language disorder (DLD). International Journal of Language and Communication Disorders, 52 (6), 671- 680.  </a:t>
            </a:r>
          </a:p>
          <a:p>
            <a:r>
              <a:rPr lang="en-GB" sz="1100" dirty="0"/>
              <a:t>Bishop, D. V. M., </a:t>
            </a:r>
            <a:r>
              <a:rPr lang="en-GB" sz="1100" dirty="0" err="1"/>
              <a:t>Snowling</a:t>
            </a:r>
            <a:r>
              <a:rPr lang="en-GB" sz="1100" dirty="0"/>
              <a:t>, M. J., Thompson, P. A., </a:t>
            </a:r>
            <a:r>
              <a:rPr lang="en-GB" sz="1100" dirty="0" err="1"/>
              <a:t>Greenhalgh</a:t>
            </a:r>
            <a:r>
              <a:rPr lang="en-GB" sz="1100" dirty="0"/>
              <a:t>, T., &amp; The CATALISE Consortium. (2017). Phase 2 of CATALISE: a multinational and multidisciplinary Delphi consensus study of problems with language development: Terminology. Journal of Child Psychology &amp; Psychiatry, in press</a:t>
            </a:r>
            <a:r>
              <a:rPr lang="en-GB" sz="1100" dirty="0" smtClean="0"/>
              <a:t>.</a:t>
            </a:r>
          </a:p>
          <a:p>
            <a:r>
              <a:rPr lang="en-GB" sz="1100" dirty="0"/>
              <a:t>Bishop, D. V. M., </a:t>
            </a:r>
            <a:r>
              <a:rPr lang="en-GB" sz="1100" dirty="0" err="1"/>
              <a:t>Snowling</a:t>
            </a:r>
            <a:r>
              <a:rPr lang="en-GB" sz="1100" dirty="0"/>
              <a:t>, M. J., Thompson, P. A., </a:t>
            </a:r>
            <a:r>
              <a:rPr lang="en-GB" sz="1100" dirty="0" err="1"/>
              <a:t>Greenhalgh</a:t>
            </a:r>
            <a:r>
              <a:rPr lang="en-GB" sz="1100" dirty="0"/>
              <a:t>, T., &amp; The CATALISE Consortium. (2016). CATALISE: a multinational and multidisciplinary Delphi consensus study. Identifying language impairments in children. . PLOS One, 11(7). </a:t>
            </a:r>
            <a:endParaRPr lang="en-GB" sz="1100" dirty="0" smtClean="0"/>
          </a:p>
          <a:p>
            <a:r>
              <a:rPr lang="en-GB" sz="1100" dirty="0"/>
              <a:t>Conti-</a:t>
            </a:r>
            <a:r>
              <a:rPr lang="en-GB" sz="1100" dirty="0" err="1"/>
              <a:t>Ramsden,G</a:t>
            </a:r>
            <a:r>
              <a:rPr lang="en-GB" sz="1100" dirty="0"/>
              <a:t>., Botting, N., </a:t>
            </a:r>
            <a:r>
              <a:rPr lang="en-GB" sz="1100" dirty="0" err="1"/>
              <a:t>Simkin</a:t>
            </a:r>
            <a:r>
              <a:rPr lang="en-GB" sz="1100" dirty="0"/>
              <a:t>, Z. &amp; Knox, E. (2001). Follow-up of children attending infant language units: outcomes at 11 years of age. International Journal of Language and Communication Disorders, 36, 207- 219. </a:t>
            </a:r>
            <a:endParaRPr lang="en-GB" sz="1100" dirty="0" smtClean="0"/>
          </a:p>
          <a:p>
            <a:r>
              <a:rPr lang="en-GB" sz="1100" dirty="0"/>
              <a:t>Conti-Ramsden, G., Durkin, K., </a:t>
            </a:r>
            <a:r>
              <a:rPr lang="en-GB" sz="1100" dirty="0" err="1"/>
              <a:t>Mok</a:t>
            </a:r>
            <a:r>
              <a:rPr lang="en-GB" sz="1100" dirty="0"/>
              <a:t>, P. L., </a:t>
            </a:r>
            <a:r>
              <a:rPr lang="en-GB" sz="1100" dirty="0" err="1"/>
              <a:t>Toseeb</a:t>
            </a:r>
            <a:r>
              <a:rPr lang="en-GB" sz="1100" dirty="0"/>
              <a:t>, U., &amp; Botting, N. (2016). Health, employment and relationships: correlates of personal wellbeing in young adults with and without a history of childhood language impairment. Social science &amp; medicine, 160, 20- 28. </a:t>
            </a:r>
            <a:endParaRPr lang="en-GB" sz="1100" dirty="0" smtClean="0"/>
          </a:p>
          <a:p>
            <a:r>
              <a:rPr lang="en-GB" sz="1100" dirty="0"/>
              <a:t>Ebbels, S. &amp; Norbury, C. (2017). Changing terminology and diagnostic criteria: evidence based decisions and practice. Presentation on 05.07.17 at RCSLT DLD workshop. Available at: </a:t>
            </a:r>
            <a:r>
              <a:rPr lang="en-GB" sz="1100" dirty="0">
                <a:hlinkClick r:id="rId2"/>
              </a:rPr>
              <a:t>https://</a:t>
            </a:r>
            <a:r>
              <a:rPr lang="en-GB" sz="1100" dirty="0" smtClean="0">
                <a:hlinkClick r:id="rId2"/>
              </a:rPr>
              <a:t>www.rcslt.org/clinical_resources/language_disorder/overview</a:t>
            </a:r>
            <a:endParaRPr lang="en-GB" sz="1100" dirty="0" smtClean="0"/>
          </a:p>
          <a:p>
            <a:r>
              <a:rPr lang="en-GB" sz="1100" dirty="0"/>
              <a:t>Irish Association of Speech and Language Therapists. (2017). Supporting children with developmental language disorder in Ireland: IASLT Position paper and guidance document 2017. Available at: </a:t>
            </a:r>
            <a:r>
              <a:rPr lang="en-GB" sz="1100" dirty="0">
                <a:hlinkClick r:id="rId3"/>
              </a:rPr>
              <a:t>http://</a:t>
            </a:r>
            <a:r>
              <a:rPr lang="en-GB" sz="1100" dirty="0" smtClean="0">
                <a:hlinkClick r:id="rId3"/>
              </a:rPr>
              <a:t>iaslt.ie/attachments/DLD%20Position%20Paper%20FINAL%2023MAY2017.pdf</a:t>
            </a:r>
            <a:r>
              <a:rPr lang="en-GB" sz="1100" dirty="0" smtClean="0"/>
              <a:t> </a:t>
            </a:r>
          </a:p>
          <a:p>
            <a:r>
              <a:rPr lang="en-GB" sz="1100" dirty="0"/>
              <a:t>Norbury, C. F., Gooch, D., Wray, C., Baird, G., </a:t>
            </a:r>
            <a:r>
              <a:rPr lang="en-GB" sz="1100" dirty="0" err="1"/>
              <a:t>Charman</a:t>
            </a:r>
            <a:r>
              <a:rPr lang="en-GB" sz="1100" dirty="0"/>
              <a:t>, T., </a:t>
            </a:r>
            <a:r>
              <a:rPr lang="en-GB" sz="1100" dirty="0" err="1"/>
              <a:t>Simonoff</a:t>
            </a:r>
            <a:r>
              <a:rPr lang="en-GB" sz="1100" dirty="0"/>
              <a:t>, E., </a:t>
            </a:r>
            <a:r>
              <a:rPr lang="en-GB" sz="1100" dirty="0" err="1"/>
              <a:t>Vamvakas</a:t>
            </a:r>
            <a:r>
              <a:rPr lang="en-GB" sz="1100" dirty="0"/>
              <a:t>, G. &amp; Pickles, A. (2016). The impact of nonverbal ability on prevalence and clinical presentation of language disorder: evidence from a population study. Journal of Child Psychology and Psychiatry, 57(11), 1247–1257 </a:t>
            </a:r>
            <a:endParaRPr lang="en-GB" sz="1100" dirty="0" smtClean="0"/>
          </a:p>
          <a:p>
            <a:r>
              <a:rPr lang="en-GB" sz="1100" dirty="0" smtClean="0"/>
              <a:t>Royal College of Speech and Language Therapists (2017). RCSLT briefing paper on language disorder with a specific focus on developmental language disorder. </a:t>
            </a:r>
            <a:r>
              <a:rPr lang="en-GB" sz="1100" dirty="0"/>
              <a:t>Available at: </a:t>
            </a:r>
            <a:r>
              <a:rPr lang="en-GB" sz="1100" dirty="0">
                <a:hlinkClick r:id="rId4"/>
              </a:rPr>
              <a:t>https://</a:t>
            </a:r>
            <a:r>
              <a:rPr lang="en-GB" sz="1100" dirty="0" smtClean="0">
                <a:hlinkClick r:id="rId4"/>
              </a:rPr>
              <a:t>www.rcslt.org/clinical_resources/language_disorder/dld_briefing_paper</a:t>
            </a:r>
            <a:r>
              <a:rPr lang="en-GB" sz="1100" dirty="0" smtClean="0"/>
              <a:t> </a:t>
            </a:r>
          </a:p>
          <a:p>
            <a:r>
              <a:rPr lang="en-GB" sz="1100" dirty="0"/>
              <a:t>Royal College of Speech and Language Therapists (2017). Research priorities at the RCSLT. Available at: </a:t>
            </a:r>
            <a:r>
              <a:rPr lang="en-GB" sz="1100" dirty="0">
                <a:hlinkClick r:id="rId5"/>
              </a:rPr>
              <a:t>https://</a:t>
            </a:r>
            <a:r>
              <a:rPr lang="en-GB" sz="1100" dirty="0" smtClean="0">
                <a:hlinkClick r:id="rId5"/>
              </a:rPr>
              <a:t>www.rcslt.org/members/research_centre/research_priorities/RCSLT</a:t>
            </a:r>
            <a:r>
              <a:rPr lang="en-GB" sz="1100" dirty="0" smtClean="0"/>
              <a:t> </a:t>
            </a:r>
          </a:p>
        </p:txBody>
      </p:sp>
    </p:spTree>
    <p:extLst>
      <p:ext uri="{BB962C8B-B14F-4D97-AF65-F5344CB8AC3E}">
        <p14:creationId xmlns:p14="http://schemas.microsoft.com/office/powerpoint/2010/main" val="256795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smtClean="0">
                <a:solidFill>
                  <a:schemeClr val="tx2"/>
                </a:solidFill>
              </a:rPr>
              <a:t>CATALISE</a:t>
            </a:r>
            <a:endParaRPr lang="en-GB" sz="4000" b="1" dirty="0">
              <a:solidFill>
                <a:schemeClr val="tx2"/>
              </a:solidFill>
            </a:endParaRPr>
          </a:p>
        </p:txBody>
      </p:sp>
      <p:sp>
        <p:nvSpPr>
          <p:cNvPr id="3" name="Content Placeholder 2"/>
          <p:cNvSpPr>
            <a:spLocks noGrp="1"/>
          </p:cNvSpPr>
          <p:nvPr>
            <p:ph idx="1"/>
          </p:nvPr>
        </p:nvSpPr>
        <p:spPr>
          <a:xfrm>
            <a:off x="457200" y="1700808"/>
            <a:ext cx="8291264" cy="4425355"/>
          </a:xfrm>
        </p:spPr>
        <p:txBody>
          <a:bodyPr>
            <a:normAutofit fontScale="70000" lnSpcReduction="20000"/>
          </a:bodyPr>
          <a:lstStyle/>
          <a:p>
            <a:pPr marL="0" indent="0">
              <a:buNone/>
            </a:pPr>
            <a:r>
              <a:rPr lang="en-GB" i="1" dirty="0" smtClean="0"/>
              <a:t>Criteria and Terminology Applied to Language Impairments: Synthesising the Evidence</a:t>
            </a:r>
          </a:p>
          <a:p>
            <a:pPr marL="0" indent="0">
              <a:buNone/>
            </a:pPr>
            <a:endParaRPr lang="en-GB" dirty="0"/>
          </a:p>
          <a:p>
            <a:r>
              <a:rPr lang="en-GB" dirty="0"/>
              <a:t>Group of </a:t>
            </a:r>
            <a:r>
              <a:rPr lang="en-GB" dirty="0" smtClean="0"/>
              <a:t>57 experts </a:t>
            </a:r>
            <a:r>
              <a:rPr lang="en-GB" dirty="0"/>
              <a:t>in children’s language disorders from English speaking countries including: </a:t>
            </a:r>
          </a:p>
          <a:p>
            <a:pPr lvl="1">
              <a:spcBef>
                <a:spcPts val="1200"/>
              </a:spcBef>
              <a:buFontTx/>
              <a:buChar char="-"/>
            </a:pPr>
            <a:r>
              <a:rPr lang="en-GB" sz="2300" dirty="0" smtClean="0"/>
              <a:t>Speech </a:t>
            </a:r>
            <a:r>
              <a:rPr lang="en-GB" sz="2300" dirty="0"/>
              <a:t>and language therapists</a:t>
            </a:r>
          </a:p>
          <a:p>
            <a:pPr lvl="1">
              <a:buFontTx/>
              <a:buChar char="-"/>
            </a:pPr>
            <a:r>
              <a:rPr lang="en-GB" sz="2300" dirty="0"/>
              <a:t>Education</a:t>
            </a:r>
          </a:p>
          <a:p>
            <a:pPr lvl="1">
              <a:buFontTx/>
              <a:buChar char="-"/>
            </a:pPr>
            <a:r>
              <a:rPr lang="en-GB" sz="2300" dirty="0"/>
              <a:t>Medicine</a:t>
            </a:r>
          </a:p>
          <a:p>
            <a:pPr lvl="1">
              <a:buFontTx/>
              <a:buChar char="-"/>
            </a:pPr>
            <a:r>
              <a:rPr lang="en-GB" sz="2300" dirty="0"/>
              <a:t>Psychology</a:t>
            </a:r>
          </a:p>
          <a:p>
            <a:pPr lvl="1">
              <a:buFontTx/>
              <a:buChar char="-"/>
            </a:pPr>
            <a:r>
              <a:rPr lang="en-GB" sz="2300" dirty="0"/>
              <a:t>Audiology </a:t>
            </a:r>
          </a:p>
          <a:p>
            <a:pPr lvl="1">
              <a:buFontTx/>
              <a:buChar char="-"/>
            </a:pPr>
            <a:r>
              <a:rPr lang="en-GB" sz="2300" dirty="0"/>
              <a:t>Charities </a:t>
            </a:r>
          </a:p>
          <a:p>
            <a:pPr marL="0" indent="0">
              <a:buNone/>
            </a:pPr>
            <a:endParaRPr lang="en-GB" dirty="0" smtClean="0"/>
          </a:p>
          <a:p>
            <a:pPr marL="0" indent="0">
              <a:buNone/>
            </a:pPr>
            <a:r>
              <a:rPr lang="en-GB" b="1" dirty="0" smtClean="0"/>
              <a:t>Aim:</a:t>
            </a:r>
            <a:r>
              <a:rPr lang="en-GB" dirty="0" smtClean="0"/>
              <a:t> to seek consensus on identifying children requiring support above and beyond what is available in the classroom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356992"/>
            <a:ext cx="1558886" cy="1512168"/>
          </a:xfrm>
          <a:prstGeom prst="rect">
            <a:avLst/>
          </a:prstGeom>
        </p:spPr>
      </p:pic>
    </p:spTree>
    <p:extLst>
      <p:ext uri="{BB962C8B-B14F-4D97-AF65-F5344CB8AC3E}">
        <p14:creationId xmlns:p14="http://schemas.microsoft.com/office/powerpoint/2010/main" val="138350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smtClean="0">
                <a:solidFill>
                  <a:schemeClr val="tx2"/>
                </a:solidFill>
              </a:rPr>
              <a:t>How? </a:t>
            </a:r>
            <a:endParaRPr lang="en-GB" sz="4000" b="1" dirty="0">
              <a:solidFill>
                <a:schemeClr val="tx2"/>
              </a:solidFill>
            </a:endParaRPr>
          </a:p>
        </p:txBody>
      </p:sp>
      <p:sp>
        <p:nvSpPr>
          <p:cNvPr id="3" name="Content Placeholder 2"/>
          <p:cNvSpPr>
            <a:spLocks noGrp="1"/>
          </p:cNvSpPr>
          <p:nvPr>
            <p:ph idx="1"/>
          </p:nvPr>
        </p:nvSpPr>
        <p:spPr>
          <a:xfrm>
            <a:off x="457200" y="1412776"/>
            <a:ext cx="8229600" cy="4713387"/>
          </a:xfrm>
        </p:spPr>
        <p:txBody>
          <a:bodyPr>
            <a:normAutofit/>
          </a:bodyPr>
          <a:lstStyle/>
          <a:p>
            <a:r>
              <a:rPr lang="en-GB" sz="2800" dirty="0" smtClean="0"/>
              <a:t>A Delphi approach was used </a:t>
            </a:r>
          </a:p>
          <a:p>
            <a:endParaRPr lang="en-GB" dirty="0"/>
          </a:p>
          <a:p>
            <a:pPr marL="0" indent="0">
              <a:buNone/>
            </a:pPr>
            <a:endParaRPr lang="en-GB" dirty="0"/>
          </a:p>
        </p:txBody>
      </p:sp>
      <p:grpSp>
        <p:nvGrpSpPr>
          <p:cNvPr id="14" name="Group 13"/>
          <p:cNvGrpSpPr/>
          <p:nvPr/>
        </p:nvGrpSpPr>
        <p:grpSpPr>
          <a:xfrm>
            <a:off x="1547664" y="2529424"/>
            <a:ext cx="5267989" cy="4211944"/>
            <a:chOff x="1513926" y="2349929"/>
            <a:chExt cx="5267989" cy="4211944"/>
          </a:xfrm>
        </p:grpSpPr>
        <p:grpSp>
          <p:nvGrpSpPr>
            <p:cNvPr id="7" name="Group 6"/>
            <p:cNvGrpSpPr/>
            <p:nvPr/>
          </p:nvGrpSpPr>
          <p:grpSpPr>
            <a:xfrm>
              <a:off x="2826916" y="2708920"/>
              <a:ext cx="3954999" cy="3852953"/>
              <a:chOff x="2826916" y="2708920"/>
              <a:chExt cx="3954999" cy="3852953"/>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916" y="2708920"/>
                <a:ext cx="3954999" cy="3852953"/>
              </a:xfrm>
              <a:prstGeom prst="rect">
                <a:avLst/>
              </a:prstGeom>
            </p:spPr>
          </p:pic>
          <p:grpSp>
            <p:nvGrpSpPr>
              <p:cNvPr id="5" name="Group 4"/>
              <p:cNvGrpSpPr/>
              <p:nvPr/>
            </p:nvGrpSpPr>
            <p:grpSpPr>
              <a:xfrm>
                <a:off x="3517369" y="3284984"/>
                <a:ext cx="2566799" cy="2916711"/>
                <a:chOff x="3517369" y="3284984"/>
                <a:chExt cx="2566799" cy="2916711"/>
              </a:xfrm>
            </p:grpSpPr>
            <p:sp>
              <p:nvSpPr>
                <p:cNvPr id="9" name="Oval 8"/>
                <p:cNvSpPr/>
                <p:nvPr/>
              </p:nvSpPr>
              <p:spPr>
                <a:xfrm>
                  <a:off x="3707904" y="3284984"/>
                  <a:ext cx="1440160" cy="1152129"/>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Statements</a:t>
                  </a:r>
                  <a:endParaRPr lang="en-GB" sz="1400" dirty="0"/>
                </a:p>
              </p:txBody>
            </p:sp>
            <p:sp>
              <p:nvSpPr>
                <p:cNvPr id="10" name="Oval 9"/>
                <p:cNvSpPr/>
                <p:nvPr/>
              </p:nvSpPr>
              <p:spPr>
                <a:xfrm>
                  <a:off x="4644008" y="3878436"/>
                  <a:ext cx="1440160" cy="1152129"/>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Review &amp; edit statements</a:t>
                  </a:r>
                  <a:endParaRPr lang="en-GB" sz="1400" dirty="0"/>
                </a:p>
              </p:txBody>
            </p:sp>
            <p:sp>
              <p:nvSpPr>
                <p:cNvPr id="11" name="Oval 10"/>
                <p:cNvSpPr/>
                <p:nvPr/>
              </p:nvSpPr>
              <p:spPr>
                <a:xfrm>
                  <a:off x="3517369" y="4463878"/>
                  <a:ext cx="1440160" cy="1152129"/>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Repeat process</a:t>
                  </a:r>
                  <a:endParaRPr lang="en-GB" sz="1400" dirty="0"/>
                </a:p>
              </p:txBody>
            </p:sp>
            <p:sp>
              <p:nvSpPr>
                <p:cNvPr id="12" name="Oval 11"/>
                <p:cNvSpPr/>
                <p:nvPr/>
              </p:nvSpPr>
              <p:spPr>
                <a:xfrm>
                  <a:off x="4427984" y="5049566"/>
                  <a:ext cx="1584176" cy="1152129"/>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Manuscript: summary of findings</a:t>
                  </a:r>
                  <a:endParaRPr lang="en-GB" sz="1400" dirty="0"/>
                </a:p>
              </p:txBody>
            </p:sp>
          </p:grpSp>
        </p:grpSp>
        <p:sp>
          <p:nvSpPr>
            <p:cNvPr id="8" name="Right Arrow 7"/>
            <p:cNvSpPr/>
            <p:nvPr/>
          </p:nvSpPr>
          <p:spPr>
            <a:xfrm rot="2476392">
              <a:off x="1513926" y="2349929"/>
              <a:ext cx="2757261" cy="936104"/>
            </a:xfrm>
            <a:prstGeom prst="rightArrow">
              <a:avLst>
                <a:gd name="adj1" fmla="val 37487"/>
                <a:gd name="adj2" fmla="val 50000"/>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Articles, debates, forums</a:t>
              </a:r>
              <a:endParaRPr lang="en-GB" sz="1400" dirty="0"/>
            </a:p>
          </p:txBody>
        </p:sp>
      </p:grpSp>
      <p:sp>
        <p:nvSpPr>
          <p:cNvPr id="13" name="Rectangle 12"/>
          <p:cNvSpPr/>
          <p:nvPr/>
        </p:nvSpPr>
        <p:spPr>
          <a:xfrm>
            <a:off x="465514" y="4675295"/>
            <a:ext cx="2395140" cy="1705895"/>
          </a:xfrm>
          <a:prstGeom prst="rect">
            <a:avLst/>
          </a:prstGeom>
          <a:ln w="3175">
            <a:prstDash val="dashDot"/>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GB" dirty="0" smtClean="0"/>
              <a:t>Statements discussed and rated anonymously</a:t>
            </a:r>
          </a:p>
          <a:p>
            <a:pPr marL="285750" indent="-285750">
              <a:buFont typeface="Arial" panose="020B0604020202020204" pitchFamily="34" charset="0"/>
              <a:buChar char="•"/>
            </a:pPr>
            <a:r>
              <a:rPr lang="en-GB" dirty="0" smtClean="0"/>
              <a:t>Via email </a:t>
            </a:r>
          </a:p>
        </p:txBody>
      </p:sp>
    </p:spTree>
    <p:extLst>
      <p:ext uri="{BB962C8B-B14F-4D97-AF65-F5344CB8AC3E}">
        <p14:creationId xmlns:p14="http://schemas.microsoft.com/office/powerpoint/2010/main" val="28514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896544"/>
          </a:xfrm>
        </p:spPr>
        <p:txBody>
          <a:bodyPr>
            <a:normAutofit lnSpcReduction="10000"/>
          </a:bodyPr>
          <a:lstStyle/>
          <a:p>
            <a:r>
              <a:rPr lang="en-GB" dirty="0" smtClean="0"/>
              <a:t>SLI was rejected </a:t>
            </a:r>
            <a:r>
              <a:rPr lang="en-GB" dirty="0"/>
              <a:t>as a term due to implying difficulties are highly specific </a:t>
            </a:r>
            <a:endParaRPr lang="en-GB" dirty="0" smtClean="0"/>
          </a:p>
          <a:p>
            <a:r>
              <a:rPr lang="en-GB" dirty="0" smtClean="0"/>
              <a:t>‘Delay’ also rejected as a term due to a lack of research to back up traditional delay versus disorder distinction (e.g. spiky versus flat profile of strengths)</a:t>
            </a:r>
          </a:p>
          <a:p>
            <a:r>
              <a:rPr lang="en-GB" dirty="0" smtClean="0"/>
              <a:t>Acknowledgement that there is no perfect term </a:t>
            </a:r>
          </a:p>
          <a:p>
            <a:r>
              <a:rPr lang="en-GB" dirty="0"/>
              <a:t>S</a:t>
            </a:r>
            <a:r>
              <a:rPr lang="en-GB" dirty="0" smtClean="0"/>
              <a:t>ub-groups of DLD were not appropriate due to the heterogeneous nature </a:t>
            </a:r>
          </a:p>
          <a:p>
            <a:endParaRPr lang="en-GB" dirty="0" smtClean="0"/>
          </a:p>
          <a:p>
            <a:endParaRPr lang="en-GB" dirty="0"/>
          </a:p>
          <a:p>
            <a:endParaRPr lang="en-GB" dirty="0"/>
          </a:p>
        </p:txBody>
      </p:sp>
      <p:sp>
        <p:nvSpPr>
          <p:cNvPr id="4" name="Title 1"/>
          <p:cNvSpPr>
            <a:spLocks noGrp="1"/>
          </p:cNvSpPr>
          <p:nvPr>
            <p:ph type="title"/>
          </p:nvPr>
        </p:nvSpPr>
        <p:spPr>
          <a:xfrm>
            <a:off x="457200" y="404664"/>
            <a:ext cx="8229600" cy="1012974"/>
          </a:xfrm>
        </p:spPr>
        <p:txBody>
          <a:bodyPr>
            <a:normAutofit/>
          </a:bodyPr>
          <a:lstStyle/>
          <a:p>
            <a:pPr marL="0" indent="0"/>
            <a:r>
              <a:rPr lang="en-GB" sz="4000" b="1" dirty="0">
                <a:solidFill>
                  <a:schemeClr val="tx2"/>
                </a:solidFill>
              </a:rPr>
              <a:t>Key points on </a:t>
            </a:r>
            <a:r>
              <a:rPr lang="en-GB" sz="4000" b="1" dirty="0" smtClean="0">
                <a:solidFill>
                  <a:schemeClr val="tx2"/>
                </a:solidFill>
              </a:rPr>
              <a:t>terminology </a:t>
            </a:r>
            <a:endParaRPr lang="en-GB" sz="4000" b="1" dirty="0">
              <a:solidFill>
                <a:schemeClr val="tx2"/>
              </a:solidFill>
            </a:endParaRPr>
          </a:p>
        </p:txBody>
      </p:sp>
      <p:sp>
        <p:nvSpPr>
          <p:cNvPr id="5" name="TextBox 4"/>
          <p:cNvSpPr txBox="1"/>
          <p:nvPr/>
        </p:nvSpPr>
        <p:spPr>
          <a:xfrm>
            <a:off x="6228184" y="6237312"/>
            <a:ext cx="2664296" cy="369332"/>
          </a:xfrm>
          <a:prstGeom prst="rect">
            <a:avLst/>
          </a:prstGeom>
          <a:noFill/>
        </p:spPr>
        <p:txBody>
          <a:bodyPr wrap="square" rtlCol="0">
            <a:spAutoFit/>
          </a:bodyPr>
          <a:lstStyle/>
          <a:p>
            <a:r>
              <a:rPr lang="en-GB" dirty="0" smtClean="0"/>
              <a:t>Bishop et al. (2016)</a:t>
            </a:r>
            <a:endParaRPr lang="en-GB" dirty="0"/>
          </a:p>
        </p:txBody>
      </p:sp>
    </p:spTree>
    <p:extLst>
      <p:ext uri="{BB962C8B-B14F-4D97-AF65-F5344CB8AC3E}">
        <p14:creationId xmlns:p14="http://schemas.microsoft.com/office/powerpoint/2010/main" val="101529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7"/>
            <a:ext cx="8686800" cy="5253956"/>
          </a:xfrm>
        </p:spPr>
        <p:txBody>
          <a:bodyPr>
            <a:normAutofit/>
          </a:bodyPr>
          <a:lstStyle/>
          <a:p>
            <a:pPr marL="0" indent="0">
              <a:buNone/>
            </a:pPr>
            <a:r>
              <a:rPr lang="en-GB" sz="4000" b="1" dirty="0"/>
              <a:t>	</a:t>
            </a:r>
            <a:r>
              <a:rPr lang="en-GB" sz="4000" b="1" dirty="0" smtClean="0">
                <a:solidFill>
                  <a:schemeClr val="tx2"/>
                </a:solidFill>
              </a:rPr>
              <a:t>Why does terminology matter?</a:t>
            </a:r>
          </a:p>
          <a:p>
            <a:endParaRPr lang="en-GB" dirty="0"/>
          </a:p>
          <a:p>
            <a:r>
              <a:rPr lang="en-GB" sz="2600" dirty="0" smtClean="0"/>
              <a:t>Without a term the difficulties can be seen as less important/ serious </a:t>
            </a:r>
          </a:p>
          <a:p>
            <a:r>
              <a:rPr lang="en-GB" sz="2600" dirty="0"/>
              <a:t>Consistent terminology </a:t>
            </a:r>
            <a:r>
              <a:rPr lang="en-GB" sz="2600" dirty="0" smtClean="0"/>
              <a:t>can lead to clarity in research studies and evaluation of services </a:t>
            </a:r>
          </a:p>
          <a:p>
            <a:r>
              <a:rPr lang="en-GB" sz="2600" dirty="0"/>
              <a:t>Consistent terminology </a:t>
            </a:r>
            <a:r>
              <a:rPr lang="en-GB" sz="2600" dirty="0" smtClean="0"/>
              <a:t>can help with raising awareness</a:t>
            </a:r>
          </a:p>
          <a:p>
            <a:r>
              <a:rPr lang="en-GB" sz="2600" dirty="0"/>
              <a:t>Consistent terminology </a:t>
            </a:r>
            <a:r>
              <a:rPr lang="en-GB" sz="2600" dirty="0" smtClean="0"/>
              <a:t>can help with building consensus across SLT and beyond, leading to more equitable support    </a:t>
            </a:r>
            <a:endParaRPr lang="en-GB" sz="2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175" y="5857875"/>
            <a:ext cx="8858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26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n-GB" sz="4000" b="1" dirty="0" smtClean="0">
                <a:solidFill>
                  <a:schemeClr val="tx2"/>
                </a:solidFill>
              </a:rPr>
              <a:t>In addition…</a:t>
            </a:r>
            <a:endParaRPr lang="en-GB" sz="4000" b="1" dirty="0">
              <a:solidFill>
                <a:schemeClr val="tx2"/>
              </a:solidFill>
            </a:endParaRPr>
          </a:p>
        </p:txBody>
      </p:sp>
      <p:sp>
        <p:nvSpPr>
          <p:cNvPr id="3" name="Content Placeholder 2"/>
          <p:cNvSpPr>
            <a:spLocks noGrp="1"/>
          </p:cNvSpPr>
          <p:nvPr>
            <p:ph idx="1"/>
          </p:nvPr>
        </p:nvSpPr>
        <p:spPr>
          <a:xfrm>
            <a:off x="457200" y="1600200"/>
            <a:ext cx="8229600" cy="4781128"/>
          </a:xfrm>
        </p:spPr>
        <p:txBody>
          <a:bodyPr>
            <a:noAutofit/>
          </a:bodyPr>
          <a:lstStyle/>
          <a:p>
            <a:r>
              <a:rPr lang="en-GB" sz="2800" dirty="0"/>
              <a:t>DSM 5 already uses ‘language disorder’ and ‘developmental language disorder’ as terms </a:t>
            </a:r>
          </a:p>
          <a:p>
            <a:r>
              <a:rPr lang="en-GB" sz="2800" dirty="0"/>
              <a:t>The World Health Organisation ICD 11 </a:t>
            </a:r>
            <a:r>
              <a:rPr lang="en-GB" sz="2800" dirty="0" smtClean="0"/>
              <a:t>is </a:t>
            </a:r>
            <a:r>
              <a:rPr lang="en-GB" sz="2800" dirty="0"/>
              <a:t>likely to include DLD in the revision of disease </a:t>
            </a:r>
            <a:r>
              <a:rPr lang="en-GB" sz="2800" dirty="0" smtClean="0"/>
              <a:t>classification</a:t>
            </a:r>
            <a:r>
              <a:rPr lang="en-GB" sz="2800" dirty="0"/>
              <a:t> </a:t>
            </a:r>
            <a:r>
              <a:rPr lang="en-GB" sz="2800" dirty="0" smtClean="0"/>
              <a:t>which will go into effect in January 2022</a:t>
            </a:r>
            <a:endParaRPr lang="en-GB" sz="2800" dirty="0"/>
          </a:p>
          <a:p>
            <a:r>
              <a:rPr lang="en-GB" sz="2800" dirty="0" smtClean="0"/>
              <a:t>DLD </a:t>
            </a:r>
            <a:r>
              <a:rPr lang="en-GB" sz="2800" dirty="0"/>
              <a:t>exists as a term in SNOMED CT, a clinical health terminology soon to be mandated in the NHS in England </a:t>
            </a:r>
            <a:endParaRPr lang="en-GB" sz="2800" dirty="0" smtClean="0"/>
          </a:p>
          <a:p>
            <a:r>
              <a:rPr lang="en-GB" sz="2800" dirty="0" smtClean="0"/>
              <a:t>Other </a:t>
            </a:r>
            <a:r>
              <a:rPr lang="en-GB" sz="2800" dirty="0"/>
              <a:t>countries have begun to endorse and adopt DLD as a </a:t>
            </a:r>
            <a:r>
              <a:rPr lang="en-GB" sz="2800" dirty="0" smtClean="0"/>
              <a:t>term, including </a:t>
            </a:r>
            <a:r>
              <a:rPr lang="en-GB" sz="2800" dirty="0"/>
              <a:t> </a:t>
            </a:r>
            <a:r>
              <a:rPr lang="en-GB" sz="2800" dirty="0" smtClean="0"/>
              <a:t>Ireland and Australia (RCSLT, 2017)</a:t>
            </a:r>
            <a:endParaRPr lang="en-GB" sz="2800" dirty="0"/>
          </a:p>
        </p:txBody>
      </p:sp>
    </p:spTree>
    <p:extLst>
      <p:ext uri="{BB962C8B-B14F-4D97-AF65-F5344CB8AC3E}">
        <p14:creationId xmlns:p14="http://schemas.microsoft.com/office/powerpoint/2010/main" val="124305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7715200" cy="1224136"/>
          </a:xfrm>
        </p:spPr>
        <p:txBody>
          <a:bodyPr>
            <a:noAutofit/>
          </a:bodyPr>
          <a:lstStyle/>
          <a:p>
            <a:r>
              <a:rPr lang="en-GB" sz="4000" b="1" dirty="0" smtClean="0">
                <a:solidFill>
                  <a:schemeClr val="tx2"/>
                </a:solidFill>
              </a:rPr>
              <a:t>This doesn’t mean there haven’t been arguments against labels… </a:t>
            </a:r>
            <a:endParaRPr lang="en-GB" sz="4000" b="1" dirty="0">
              <a:solidFill>
                <a:schemeClr val="tx2"/>
              </a:solidFill>
            </a:endParaRPr>
          </a:p>
        </p:txBody>
      </p:sp>
      <p:sp>
        <p:nvSpPr>
          <p:cNvPr id="3" name="Content Placeholder 2"/>
          <p:cNvSpPr>
            <a:spLocks noGrp="1"/>
          </p:cNvSpPr>
          <p:nvPr>
            <p:ph idx="1"/>
          </p:nvPr>
        </p:nvSpPr>
        <p:spPr>
          <a:xfrm>
            <a:off x="457200" y="1988840"/>
            <a:ext cx="8229600" cy="4137323"/>
          </a:xfrm>
        </p:spPr>
        <p:txBody>
          <a:bodyPr>
            <a:normAutofit lnSpcReduction="10000"/>
          </a:bodyPr>
          <a:lstStyle/>
          <a:p>
            <a:r>
              <a:rPr lang="en-GB" dirty="0" smtClean="0"/>
              <a:t>Risk of being </a:t>
            </a:r>
            <a:r>
              <a:rPr lang="en-GB" dirty="0"/>
              <a:t>u</a:t>
            </a:r>
            <a:r>
              <a:rPr lang="en-GB" dirty="0" smtClean="0"/>
              <a:t>sed as a gateway to resources and input</a:t>
            </a:r>
          </a:p>
          <a:p>
            <a:r>
              <a:rPr lang="en-GB" dirty="0" smtClean="0"/>
              <a:t>Risk of stigmatizing individuals </a:t>
            </a:r>
          </a:p>
          <a:p>
            <a:r>
              <a:rPr lang="en-GB" dirty="0" smtClean="0"/>
              <a:t>Suggests individuals with DLD are a homogenous group </a:t>
            </a:r>
          </a:p>
          <a:p>
            <a:pPr marL="0" indent="0">
              <a:buNone/>
            </a:pPr>
            <a:endParaRPr lang="en-GB" dirty="0" smtClean="0"/>
          </a:p>
          <a:p>
            <a:pPr marL="0" indent="0">
              <a:buNone/>
            </a:pPr>
            <a:r>
              <a:rPr lang="en-GB" dirty="0" smtClean="0"/>
              <a:t>However, the group felt a label was necessary despite these factors</a:t>
            </a:r>
          </a:p>
        </p:txBody>
      </p:sp>
    </p:spTree>
    <p:extLst>
      <p:ext uri="{BB962C8B-B14F-4D97-AF65-F5344CB8AC3E}">
        <p14:creationId xmlns:p14="http://schemas.microsoft.com/office/powerpoint/2010/main" val="1508009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2082</Words>
  <Application>Microsoft Office PowerPoint</Application>
  <PresentationFormat>On-screen Show (4:3)</PresentationFormat>
  <Paragraphs>241</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An Introduction to Developmental Language Disorder</vt:lpstr>
      <vt:lpstr>This presentation will…</vt:lpstr>
      <vt:lpstr>What has changed and why? </vt:lpstr>
      <vt:lpstr>CATALISE</vt:lpstr>
      <vt:lpstr>How? </vt:lpstr>
      <vt:lpstr>Key points on terminology </vt:lpstr>
      <vt:lpstr>PowerPoint Presentation</vt:lpstr>
      <vt:lpstr>In addition…</vt:lpstr>
      <vt:lpstr>This doesn’t mean there haven’t been arguments against labels… </vt:lpstr>
      <vt:lpstr>PowerPoint Presentation</vt:lpstr>
      <vt:lpstr>Diagnostic criteria</vt:lpstr>
      <vt:lpstr>Diagnostic criteria</vt:lpstr>
      <vt:lpstr>PowerPoint Presentation</vt:lpstr>
      <vt:lpstr>PowerPoint Presentation</vt:lpstr>
      <vt:lpstr>Assessment and differential diagnosis</vt:lpstr>
      <vt:lpstr>PowerPoint Presentation</vt:lpstr>
      <vt:lpstr>PowerPoint Presentation</vt:lpstr>
      <vt:lpstr>PowerPoint Presentation</vt:lpstr>
      <vt:lpstr>What does not meet criteria for developmental language disorder? </vt:lpstr>
      <vt:lpstr>PowerPoint Presentation</vt:lpstr>
      <vt:lpstr>PowerPoint Presentation</vt:lpstr>
      <vt:lpstr>PowerPoint Presentation</vt:lpstr>
      <vt:lpstr>PowerPoint Presentation</vt:lpstr>
      <vt:lpstr>What does this mean?</vt:lpstr>
      <vt:lpstr>PowerPoint Presentation</vt:lpstr>
      <vt:lpstr>Intervention</vt:lpstr>
      <vt:lpstr>PowerPoint Presentation</vt:lpstr>
      <vt:lpstr>Impact and outcomes </vt:lpstr>
      <vt:lpstr>PowerPoint Presentation</vt:lpstr>
      <vt:lpstr>Implications for service delivery</vt:lpstr>
      <vt:lpstr>PowerPoint Presentation</vt:lpstr>
      <vt:lpstr>Top tips</vt:lpstr>
      <vt:lpstr>Current RCSLT resources</vt:lpstr>
      <vt:lpstr>Related and future RCSLT work </vt:lpstr>
      <vt:lpstr>External resources and organisations </vt:lpstr>
      <vt:lpstr>Useful references </vt:lpstr>
    </vt:vector>
  </TitlesOfParts>
  <Company>RCSLT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study of implementing the new terminology and criteria for DLD in private practice settings</dc:title>
  <dc:creator>Lauren Longhurst</dc:creator>
  <cp:lastModifiedBy>Lauren Longhurst</cp:lastModifiedBy>
  <cp:revision>80</cp:revision>
  <dcterms:created xsi:type="dcterms:W3CDTF">2018-01-02T15:11:46Z</dcterms:created>
  <dcterms:modified xsi:type="dcterms:W3CDTF">2019-07-12T14:04:45Z</dcterms:modified>
</cp:coreProperties>
</file>