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5.xml" ContentType="application/vnd.openxmlformats-officedocument.presentationml.slideLayout+xml"/>
  <Override PartName="/ppt/notesSlides/notesSlide8.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3.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13.xml" ContentType="application/vnd.openxmlformats-officedocument.themeOverride+xml"/>
  <Override PartName="/ppt/theme/themeOverride14.xml" ContentType="application/vnd.openxmlformats-officedocument.themeOverride+xml"/>
  <Override PartName="/ppt/theme/themeOverride7.xml" ContentType="application/vnd.openxmlformats-officedocument.themeOverr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2.xml" ContentType="application/vnd.openxmlformats-officedocument.theme+xml"/>
  <Override PartName="/ppt/theme/themeOverride11.xml" ContentType="application/vnd.openxmlformats-officedocument.themeOverride+xml"/>
  <Override PartName="/ppt/theme/themeOverride12.xml" ContentType="application/vnd.openxmlformats-officedocument.themeOverride+xml"/>
  <Override PartName="/ppt/theme/theme3.xml" ContentType="application/vnd.openxmlformats-officedocument.theme+xml"/>
  <Override PartName="/ppt/diagrams/layout4.xml" ContentType="application/vnd.openxmlformats-officedocument.drawingml.diagramLayout+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5.xml" ContentType="application/vnd.openxmlformats-officedocument.themeOverride+xml"/>
  <Override PartName="/ppt/diagrams/drawing4.xml" ContentType="application/vnd.ms-office.drawingml.diagramDrawing+xml"/>
  <Override PartName="/ppt/diagrams/layout2.xml" ContentType="application/vnd.openxmlformats-officedocument.drawingml.diagramLayout+xml"/>
  <Override PartName="/ppt/diagrams/colors4.xml" ContentType="application/vnd.openxmlformats-officedocument.drawingml.diagramColors+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6.xml" ContentType="application/vnd.openxmlformats-officedocument.themeOverride+xml"/>
  <Override PartName="/ppt/diagrams/quickStyle4.xml" ContentType="application/vnd.openxmlformats-officedocument.drawingml.diagram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 id="2147483703" r:id="rId3"/>
    <p:sldMasterId id="2147483716" r:id="rId4"/>
  </p:sldMasterIdLst>
  <p:notesMasterIdLst>
    <p:notesMasterId r:id="rId29"/>
  </p:notesMasterIdLst>
  <p:sldIdLst>
    <p:sldId id="352" r:id="rId5"/>
    <p:sldId id="322" r:id="rId6"/>
    <p:sldId id="299" r:id="rId7"/>
    <p:sldId id="323" r:id="rId8"/>
    <p:sldId id="338" r:id="rId9"/>
    <p:sldId id="335" r:id="rId10"/>
    <p:sldId id="336" r:id="rId11"/>
    <p:sldId id="351" r:id="rId12"/>
    <p:sldId id="353" r:id="rId13"/>
    <p:sldId id="354" r:id="rId14"/>
    <p:sldId id="359" r:id="rId15"/>
    <p:sldId id="301" r:id="rId16"/>
    <p:sldId id="355" r:id="rId17"/>
    <p:sldId id="356" r:id="rId18"/>
    <p:sldId id="330" r:id="rId19"/>
    <p:sldId id="310" r:id="rId20"/>
    <p:sldId id="331" r:id="rId21"/>
    <p:sldId id="357" r:id="rId22"/>
    <p:sldId id="302" r:id="rId23"/>
    <p:sldId id="311" r:id="rId24"/>
    <p:sldId id="307" r:id="rId25"/>
    <p:sldId id="358" r:id="rId26"/>
    <p:sldId id="290" r:id="rId27"/>
    <p:sldId id="343" r:id="rId28"/>
  </p:sldIdLst>
  <p:sldSz cx="12192000" cy="6858000"/>
  <p:notesSz cx="6797675" cy="9872663"/>
  <p:defaultTextStyle>
    <a:defPPr>
      <a:defRPr lang="en-US"/>
    </a:defPPr>
    <a:lvl1pPr marL="0" algn="l" defTabSz="914264" rtl="0" eaLnBrk="1" latinLnBrk="0" hangingPunct="1">
      <a:defRPr sz="1900" kern="1200">
        <a:solidFill>
          <a:schemeClr val="tx1"/>
        </a:solidFill>
        <a:latin typeface="+mn-lt"/>
        <a:ea typeface="+mn-ea"/>
        <a:cs typeface="+mn-cs"/>
      </a:defRPr>
    </a:lvl1pPr>
    <a:lvl2pPr marL="457131" algn="l" defTabSz="914264" rtl="0" eaLnBrk="1" latinLnBrk="0" hangingPunct="1">
      <a:defRPr sz="1900" kern="1200">
        <a:solidFill>
          <a:schemeClr val="tx1"/>
        </a:solidFill>
        <a:latin typeface="+mn-lt"/>
        <a:ea typeface="+mn-ea"/>
        <a:cs typeface="+mn-cs"/>
      </a:defRPr>
    </a:lvl2pPr>
    <a:lvl3pPr marL="914264" algn="l" defTabSz="914264" rtl="0" eaLnBrk="1" latinLnBrk="0" hangingPunct="1">
      <a:defRPr sz="1900" kern="1200">
        <a:solidFill>
          <a:schemeClr val="tx1"/>
        </a:solidFill>
        <a:latin typeface="+mn-lt"/>
        <a:ea typeface="+mn-ea"/>
        <a:cs typeface="+mn-cs"/>
      </a:defRPr>
    </a:lvl3pPr>
    <a:lvl4pPr marL="1371396" algn="l" defTabSz="914264" rtl="0" eaLnBrk="1" latinLnBrk="0" hangingPunct="1">
      <a:defRPr sz="1900" kern="1200">
        <a:solidFill>
          <a:schemeClr val="tx1"/>
        </a:solidFill>
        <a:latin typeface="+mn-lt"/>
        <a:ea typeface="+mn-ea"/>
        <a:cs typeface="+mn-cs"/>
      </a:defRPr>
    </a:lvl4pPr>
    <a:lvl5pPr marL="1828528" algn="l" defTabSz="914264" rtl="0" eaLnBrk="1" latinLnBrk="0" hangingPunct="1">
      <a:defRPr sz="1900" kern="1200">
        <a:solidFill>
          <a:schemeClr val="tx1"/>
        </a:solidFill>
        <a:latin typeface="+mn-lt"/>
        <a:ea typeface="+mn-ea"/>
        <a:cs typeface="+mn-cs"/>
      </a:defRPr>
    </a:lvl5pPr>
    <a:lvl6pPr marL="2285662" algn="l" defTabSz="914264" rtl="0" eaLnBrk="1" latinLnBrk="0" hangingPunct="1">
      <a:defRPr sz="1900" kern="1200">
        <a:solidFill>
          <a:schemeClr val="tx1"/>
        </a:solidFill>
        <a:latin typeface="+mn-lt"/>
        <a:ea typeface="+mn-ea"/>
        <a:cs typeface="+mn-cs"/>
      </a:defRPr>
    </a:lvl6pPr>
    <a:lvl7pPr marL="2742790" algn="l" defTabSz="914264" rtl="0" eaLnBrk="1" latinLnBrk="0" hangingPunct="1">
      <a:defRPr sz="1900" kern="1200">
        <a:solidFill>
          <a:schemeClr val="tx1"/>
        </a:solidFill>
        <a:latin typeface="+mn-lt"/>
        <a:ea typeface="+mn-ea"/>
        <a:cs typeface="+mn-cs"/>
      </a:defRPr>
    </a:lvl7pPr>
    <a:lvl8pPr marL="3199920" algn="l" defTabSz="914264" rtl="0" eaLnBrk="1" latinLnBrk="0" hangingPunct="1">
      <a:defRPr sz="1900" kern="1200">
        <a:solidFill>
          <a:schemeClr val="tx1"/>
        </a:solidFill>
        <a:latin typeface="+mn-lt"/>
        <a:ea typeface="+mn-ea"/>
        <a:cs typeface="+mn-cs"/>
      </a:defRPr>
    </a:lvl8pPr>
    <a:lvl9pPr marL="3657051" algn="l" defTabSz="914264"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ie Chadd" initials="KC" lastIdx="1" clrIdx="0">
    <p:extLst>
      <p:ext uri="{19B8F6BF-5375-455C-9EA6-DF929625EA0E}">
        <p15:presenceInfo xmlns:p15="http://schemas.microsoft.com/office/powerpoint/2012/main" userId="Katie Chad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D33"/>
    <a:srgbClr val="2F33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690" autoAdjust="0"/>
  </p:normalViewPr>
  <p:slideViewPr>
    <p:cSldViewPr snapToGrid="0">
      <p:cViewPr varScale="1">
        <p:scale>
          <a:sx n="55" d="100"/>
          <a:sy n="55" d="100"/>
        </p:scale>
        <p:origin x="130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ustomXml" Target="../customXml/item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6FD3C6-1785-4B49-8D17-67871273C8D4}"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en-GB"/>
        </a:p>
      </dgm:t>
    </dgm:pt>
    <dgm:pt modelId="{D8F9B731-7DF8-4C67-A140-12D737F1161E}">
      <dgm:prSet phldrT="[Text]"/>
      <dgm:spPr/>
      <dgm:t>
        <a:bodyPr/>
        <a:lstStyle/>
        <a:p>
          <a:pPr>
            <a:lnSpc>
              <a:spcPct val="100000"/>
            </a:lnSpc>
            <a:defRPr b="1"/>
          </a:pPr>
          <a:r>
            <a:rPr lang="en-GB" dirty="0">
              <a:latin typeface="Open Sans" panose="020B0606030504020204" pitchFamily="34" charset="0"/>
              <a:ea typeface="Open Sans" panose="020B0606030504020204" pitchFamily="34" charset="0"/>
              <a:cs typeface="Open Sans" panose="020B0606030504020204" pitchFamily="34" charset="0"/>
            </a:rPr>
            <a:t>For the therapist</a:t>
          </a:r>
        </a:p>
      </dgm:t>
    </dgm:pt>
    <dgm:pt modelId="{0DFE5934-3C6A-4D58-96BD-34DAC900B799}" type="parTrans" cxnId="{18153B1D-4256-44C4-935D-7BB26172CA19}">
      <dgm:prSet/>
      <dgm:spPr/>
      <dgm:t>
        <a:bodyPr/>
        <a:lstStyle/>
        <a:p>
          <a:endParaRPr lang="en-GB"/>
        </a:p>
      </dgm:t>
    </dgm:pt>
    <dgm:pt modelId="{7356811C-3F13-4364-AC61-0078C7CE2D20}" type="sibTrans" cxnId="{18153B1D-4256-44C4-935D-7BB26172CA19}">
      <dgm:prSet/>
      <dgm:spPr/>
      <dgm:t>
        <a:bodyPr/>
        <a:lstStyle/>
        <a:p>
          <a:endParaRPr lang="en-GB"/>
        </a:p>
      </dgm:t>
    </dgm:pt>
    <dgm:pt modelId="{3E2AC401-C1AE-4119-BB62-FE4582E3FF3D}">
      <dgm:prSet phldrT="[Text]"/>
      <dgm:spPr/>
      <dgm:t>
        <a:bodyPr/>
        <a:lstStyle/>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Stipulated by HCPC (standard 12) – standards of proficiency for speech and language therapists, p.11.</a:t>
          </a:r>
        </a:p>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(HCPC, 2014)</a:t>
          </a:r>
        </a:p>
      </dgm:t>
    </dgm:pt>
    <dgm:pt modelId="{5D67A4D2-074E-4F5A-8128-7A18C10DB7AC}" type="parTrans" cxnId="{7683DC50-2D4B-40D5-BC20-5BF3B7798C3C}">
      <dgm:prSet/>
      <dgm:spPr/>
      <dgm:t>
        <a:bodyPr/>
        <a:lstStyle/>
        <a:p>
          <a:endParaRPr lang="en-GB"/>
        </a:p>
      </dgm:t>
    </dgm:pt>
    <dgm:pt modelId="{02AC0D27-4012-4B65-B951-9388A5839951}" type="sibTrans" cxnId="{7683DC50-2D4B-40D5-BC20-5BF3B7798C3C}">
      <dgm:prSet/>
      <dgm:spPr/>
      <dgm:t>
        <a:bodyPr/>
        <a:lstStyle/>
        <a:p>
          <a:endParaRPr lang="en-GB"/>
        </a:p>
      </dgm:t>
    </dgm:pt>
    <dgm:pt modelId="{74399B3D-998B-42B9-A8DF-AF95DEDCF8BA}">
      <dgm:prSet phldrT="[Text]"/>
      <dgm:spPr/>
      <dgm:t>
        <a:bodyPr/>
        <a:lstStyle/>
        <a:p>
          <a:pPr>
            <a:lnSpc>
              <a:spcPct val="100000"/>
            </a:lnSpc>
            <a:defRPr b="1"/>
          </a:pPr>
          <a:r>
            <a:rPr lang="en-GB" dirty="0">
              <a:latin typeface="Open Sans" panose="020B0606030504020204" pitchFamily="34" charset="0"/>
              <a:ea typeface="Open Sans" panose="020B0606030504020204" pitchFamily="34" charset="0"/>
              <a:cs typeface="Open Sans" panose="020B0606030504020204" pitchFamily="34" charset="0"/>
            </a:rPr>
            <a:t>For the service</a:t>
          </a:r>
        </a:p>
      </dgm:t>
    </dgm:pt>
    <dgm:pt modelId="{5A9C2251-C0C1-4317-82EF-3B2894F548FB}" type="parTrans" cxnId="{13B55CFD-F587-4DF7-91A6-ED817D710F0B}">
      <dgm:prSet/>
      <dgm:spPr/>
      <dgm:t>
        <a:bodyPr/>
        <a:lstStyle/>
        <a:p>
          <a:endParaRPr lang="en-GB"/>
        </a:p>
      </dgm:t>
    </dgm:pt>
    <dgm:pt modelId="{97162360-4147-4C1E-9D6A-D669CBF819CE}" type="sibTrans" cxnId="{13B55CFD-F587-4DF7-91A6-ED817D710F0B}">
      <dgm:prSet/>
      <dgm:spPr/>
      <dgm:t>
        <a:bodyPr/>
        <a:lstStyle/>
        <a:p>
          <a:endParaRPr lang="en-GB"/>
        </a:p>
      </dgm:t>
    </dgm:pt>
    <dgm:pt modelId="{D1051626-267D-4F41-9FF3-247CD98625BF}">
      <dgm:prSet phldrT="[Text]"/>
      <dgm:spPr/>
      <dgm:t>
        <a:bodyPr/>
        <a:lstStyle/>
        <a:p>
          <a:pPr>
            <a:lnSpc>
              <a:spcPct val="100000"/>
            </a:lnSpc>
            <a:defRPr b="1"/>
          </a:pPr>
          <a:r>
            <a:rPr lang="en-GB">
              <a:latin typeface="Open Sans" panose="020B0606030504020204" pitchFamily="34" charset="0"/>
              <a:ea typeface="Open Sans" panose="020B0606030504020204" pitchFamily="34" charset="0"/>
              <a:cs typeface="Open Sans" panose="020B0606030504020204" pitchFamily="34" charset="0"/>
            </a:rPr>
            <a:t>For the patients</a:t>
          </a:r>
        </a:p>
      </dgm:t>
    </dgm:pt>
    <dgm:pt modelId="{712905C4-FBC3-4377-9DE7-DA5C89123424}" type="parTrans" cxnId="{F7270CA2-8930-4AE6-9AAE-A2C4CB255302}">
      <dgm:prSet/>
      <dgm:spPr/>
      <dgm:t>
        <a:bodyPr/>
        <a:lstStyle/>
        <a:p>
          <a:endParaRPr lang="en-GB"/>
        </a:p>
      </dgm:t>
    </dgm:pt>
    <dgm:pt modelId="{E3743B2C-6D66-442A-8971-E4E9B617AC68}" type="sibTrans" cxnId="{F7270CA2-8930-4AE6-9AAE-A2C4CB255302}">
      <dgm:prSet/>
      <dgm:spPr/>
      <dgm:t>
        <a:bodyPr/>
        <a:lstStyle/>
        <a:p>
          <a:endParaRPr lang="en-GB"/>
        </a:p>
      </dgm:t>
    </dgm:pt>
    <dgm:pt modelId="{C958EC31-3DA2-4AAB-9F8B-0CEF9BB743BB}">
      <dgm:prSet phldrT="[Text]"/>
      <dgm:spPr/>
      <dgm:t>
        <a:bodyPr/>
        <a:lstStyle/>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Research engagement has a positive impact on patient health outcomes </a:t>
          </a:r>
        </a:p>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(Boaz et al. 2015)</a:t>
          </a:r>
        </a:p>
      </dgm:t>
    </dgm:pt>
    <dgm:pt modelId="{62D78F32-C6D6-480B-93DF-49A83F5D4F24}" type="parTrans" cxnId="{098AAC67-F346-4D51-8297-0AC151E5847D}">
      <dgm:prSet/>
      <dgm:spPr/>
      <dgm:t>
        <a:bodyPr/>
        <a:lstStyle/>
        <a:p>
          <a:endParaRPr lang="en-GB"/>
        </a:p>
      </dgm:t>
    </dgm:pt>
    <dgm:pt modelId="{B262CBFD-6C37-44EF-955C-796C7F9285A9}" type="sibTrans" cxnId="{098AAC67-F346-4D51-8297-0AC151E5847D}">
      <dgm:prSet/>
      <dgm:spPr/>
      <dgm:t>
        <a:bodyPr/>
        <a:lstStyle/>
        <a:p>
          <a:endParaRPr lang="en-GB"/>
        </a:p>
      </dgm:t>
    </dgm:pt>
    <dgm:pt modelId="{F4F54DD1-53DC-4B12-A3A6-FFDD60ACCEF8}">
      <dgm:prSet phldrT="[Text]"/>
      <dgm:spPr/>
      <dgm:t>
        <a:bodyPr/>
        <a:lstStyle/>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CQC performance monitoring indicators – questions about research now included in inspection frameworks, p. 24.</a:t>
          </a:r>
        </a:p>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(CQC, n.d.)</a:t>
          </a:r>
        </a:p>
      </dgm:t>
    </dgm:pt>
    <dgm:pt modelId="{AA9619D6-A975-4BA9-9683-73032FD904CD}" type="parTrans" cxnId="{9FF9E2ED-ACBE-4CF3-95EB-6B72921B1932}">
      <dgm:prSet/>
      <dgm:spPr/>
      <dgm:t>
        <a:bodyPr/>
        <a:lstStyle/>
        <a:p>
          <a:endParaRPr lang="en-GB"/>
        </a:p>
      </dgm:t>
    </dgm:pt>
    <dgm:pt modelId="{4BBF2DEA-EAEC-412D-AB9A-9491B378C92E}" type="sibTrans" cxnId="{9FF9E2ED-ACBE-4CF3-95EB-6B72921B1932}">
      <dgm:prSet/>
      <dgm:spPr/>
      <dgm:t>
        <a:bodyPr/>
        <a:lstStyle/>
        <a:p>
          <a:endParaRPr lang="en-GB"/>
        </a:p>
      </dgm:t>
    </dgm:pt>
    <dgm:pt modelId="{57EA665C-5FF0-41AC-AD59-D3C6685A3F23}" type="pres">
      <dgm:prSet presAssocID="{E66FD3C6-1785-4B49-8D17-67871273C8D4}" presName="root" presStyleCnt="0">
        <dgm:presLayoutVars>
          <dgm:dir/>
          <dgm:resizeHandles val="exact"/>
        </dgm:presLayoutVars>
      </dgm:prSet>
      <dgm:spPr/>
    </dgm:pt>
    <dgm:pt modelId="{C72BC0AE-16F2-4860-A208-22EDF449EAFF}" type="pres">
      <dgm:prSet presAssocID="{D8F9B731-7DF8-4C67-A140-12D737F1161E}" presName="compNode" presStyleCnt="0"/>
      <dgm:spPr/>
    </dgm:pt>
    <dgm:pt modelId="{65764751-CD3E-4043-8E58-10C8241F03F9}" type="pres">
      <dgm:prSet presAssocID="{D8F9B731-7DF8-4C67-A140-12D737F1161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74B5A90F-CEB7-4F34-8BE9-2F51BA18D599}" type="pres">
      <dgm:prSet presAssocID="{D8F9B731-7DF8-4C67-A140-12D737F1161E}" presName="iconSpace" presStyleCnt="0"/>
      <dgm:spPr/>
    </dgm:pt>
    <dgm:pt modelId="{1E225A09-3F5B-49D5-87B8-849B39664A45}" type="pres">
      <dgm:prSet presAssocID="{D8F9B731-7DF8-4C67-A140-12D737F1161E}" presName="parTx" presStyleLbl="revTx" presStyleIdx="0" presStyleCnt="6">
        <dgm:presLayoutVars>
          <dgm:chMax val="0"/>
          <dgm:chPref val="0"/>
        </dgm:presLayoutVars>
      </dgm:prSet>
      <dgm:spPr/>
    </dgm:pt>
    <dgm:pt modelId="{E5E83597-B944-4E4A-BBAE-CFB314C78457}" type="pres">
      <dgm:prSet presAssocID="{D8F9B731-7DF8-4C67-A140-12D737F1161E}" presName="txSpace" presStyleCnt="0"/>
      <dgm:spPr/>
    </dgm:pt>
    <dgm:pt modelId="{D67CF13E-764F-4173-8F96-54EF313607DD}" type="pres">
      <dgm:prSet presAssocID="{D8F9B731-7DF8-4C67-A140-12D737F1161E}" presName="desTx" presStyleLbl="revTx" presStyleIdx="1" presStyleCnt="6">
        <dgm:presLayoutVars/>
      </dgm:prSet>
      <dgm:spPr/>
    </dgm:pt>
    <dgm:pt modelId="{3D73F412-EFC8-4D89-9202-CD17F155C114}" type="pres">
      <dgm:prSet presAssocID="{7356811C-3F13-4364-AC61-0078C7CE2D20}" presName="sibTrans" presStyleCnt="0"/>
      <dgm:spPr/>
    </dgm:pt>
    <dgm:pt modelId="{520E1730-B6BE-4AC5-8CAE-7A3DB6FDF935}" type="pres">
      <dgm:prSet presAssocID="{74399B3D-998B-42B9-A8DF-AF95DEDCF8BA}" presName="compNode" presStyleCnt="0"/>
      <dgm:spPr/>
    </dgm:pt>
    <dgm:pt modelId="{6CC01EEF-BEC9-4A82-9ABE-55E9C48F7A8B}" type="pres">
      <dgm:prSet presAssocID="{74399B3D-998B-42B9-A8DF-AF95DEDCF8B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12DAAAB6-1F5A-44D3-8F66-299E60A5B40A}" type="pres">
      <dgm:prSet presAssocID="{74399B3D-998B-42B9-A8DF-AF95DEDCF8BA}" presName="iconSpace" presStyleCnt="0"/>
      <dgm:spPr/>
    </dgm:pt>
    <dgm:pt modelId="{6A4076B6-2EB5-4E61-BB64-F890417027E0}" type="pres">
      <dgm:prSet presAssocID="{74399B3D-998B-42B9-A8DF-AF95DEDCF8BA}" presName="parTx" presStyleLbl="revTx" presStyleIdx="2" presStyleCnt="6">
        <dgm:presLayoutVars>
          <dgm:chMax val="0"/>
          <dgm:chPref val="0"/>
        </dgm:presLayoutVars>
      </dgm:prSet>
      <dgm:spPr/>
    </dgm:pt>
    <dgm:pt modelId="{CEBB7FBF-4EA2-494D-B14C-02B9A320E87C}" type="pres">
      <dgm:prSet presAssocID="{74399B3D-998B-42B9-A8DF-AF95DEDCF8BA}" presName="txSpace" presStyleCnt="0"/>
      <dgm:spPr/>
    </dgm:pt>
    <dgm:pt modelId="{B2694FC4-23CF-4A66-A1FB-1D8051AF3476}" type="pres">
      <dgm:prSet presAssocID="{74399B3D-998B-42B9-A8DF-AF95DEDCF8BA}" presName="desTx" presStyleLbl="revTx" presStyleIdx="3" presStyleCnt="6">
        <dgm:presLayoutVars/>
      </dgm:prSet>
      <dgm:spPr/>
    </dgm:pt>
    <dgm:pt modelId="{3AE35068-DE7C-43C1-B0E6-612070D441D4}" type="pres">
      <dgm:prSet presAssocID="{97162360-4147-4C1E-9D6A-D669CBF819CE}" presName="sibTrans" presStyleCnt="0"/>
      <dgm:spPr/>
    </dgm:pt>
    <dgm:pt modelId="{93563562-6DD2-4D6B-A16E-3B54D8B991EA}" type="pres">
      <dgm:prSet presAssocID="{D1051626-267D-4F41-9FF3-247CD98625BF}" presName="compNode" presStyleCnt="0"/>
      <dgm:spPr/>
    </dgm:pt>
    <dgm:pt modelId="{A61D8A53-279F-4191-B3F0-5EE747C8211B}" type="pres">
      <dgm:prSet presAssocID="{D1051626-267D-4F41-9FF3-247CD98625B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ead with gears with solid fill"/>
        </a:ext>
      </dgm:extLst>
    </dgm:pt>
    <dgm:pt modelId="{B4554C4F-9C37-4B63-8468-AAC56A711081}" type="pres">
      <dgm:prSet presAssocID="{D1051626-267D-4F41-9FF3-247CD98625BF}" presName="iconSpace" presStyleCnt="0"/>
      <dgm:spPr/>
    </dgm:pt>
    <dgm:pt modelId="{24C5DBDD-0923-425E-BE84-4AC2EEEC91EA}" type="pres">
      <dgm:prSet presAssocID="{D1051626-267D-4F41-9FF3-247CD98625BF}" presName="parTx" presStyleLbl="revTx" presStyleIdx="4" presStyleCnt="6">
        <dgm:presLayoutVars>
          <dgm:chMax val="0"/>
          <dgm:chPref val="0"/>
        </dgm:presLayoutVars>
      </dgm:prSet>
      <dgm:spPr/>
    </dgm:pt>
    <dgm:pt modelId="{905E7B1C-63C2-46D8-A875-6D70A5F51B4B}" type="pres">
      <dgm:prSet presAssocID="{D1051626-267D-4F41-9FF3-247CD98625BF}" presName="txSpace" presStyleCnt="0"/>
      <dgm:spPr/>
    </dgm:pt>
    <dgm:pt modelId="{7E48D57E-D062-48F9-B0FB-2863AF351D15}" type="pres">
      <dgm:prSet presAssocID="{D1051626-267D-4F41-9FF3-247CD98625BF}" presName="desTx" presStyleLbl="revTx" presStyleIdx="5" presStyleCnt="6">
        <dgm:presLayoutVars/>
      </dgm:prSet>
      <dgm:spPr/>
    </dgm:pt>
  </dgm:ptLst>
  <dgm:cxnLst>
    <dgm:cxn modelId="{18153B1D-4256-44C4-935D-7BB26172CA19}" srcId="{E66FD3C6-1785-4B49-8D17-67871273C8D4}" destId="{D8F9B731-7DF8-4C67-A140-12D737F1161E}" srcOrd="0" destOrd="0" parTransId="{0DFE5934-3C6A-4D58-96BD-34DAC900B799}" sibTransId="{7356811C-3F13-4364-AC61-0078C7CE2D20}"/>
    <dgm:cxn modelId="{44794022-B497-4D7A-AA72-772A117D44B1}" type="presOf" srcId="{D1051626-267D-4F41-9FF3-247CD98625BF}" destId="{24C5DBDD-0923-425E-BE84-4AC2EEEC91EA}" srcOrd="0" destOrd="0" presId="urn:microsoft.com/office/officeart/2018/5/layout/CenteredIconLabelDescriptionList"/>
    <dgm:cxn modelId="{FFAC663E-756C-489E-8A67-7761F8B449FD}" type="presOf" srcId="{E66FD3C6-1785-4B49-8D17-67871273C8D4}" destId="{57EA665C-5FF0-41AC-AD59-D3C6685A3F23}" srcOrd="0" destOrd="0" presId="urn:microsoft.com/office/officeart/2018/5/layout/CenteredIconLabelDescriptionList"/>
    <dgm:cxn modelId="{C54EFB62-3EC6-4E1D-89AD-29671F6D42A3}" type="presOf" srcId="{C958EC31-3DA2-4AAB-9F8B-0CEF9BB743BB}" destId="{7E48D57E-D062-48F9-B0FB-2863AF351D15}" srcOrd="0" destOrd="0" presId="urn:microsoft.com/office/officeart/2018/5/layout/CenteredIconLabelDescriptionList"/>
    <dgm:cxn modelId="{098AAC67-F346-4D51-8297-0AC151E5847D}" srcId="{D1051626-267D-4F41-9FF3-247CD98625BF}" destId="{C958EC31-3DA2-4AAB-9F8B-0CEF9BB743BB}" srcOrd="0" destOrd="0" parTransId="{62D78F32-C6D6-480B-93DF-49A83F5D4F24}" sibTransId="{B262CBFD-6C37-44EF-955C-796C7F9285A9}"/>
    <dgm:cxn modelId="{9E110870-ACD0-4955-B39D-10B535F31899}" type="presOf" srcId="{D8F9B731-7DF8-4C67-A140-12D737F1161E}" destId="{1E225A09-3F5B-49D5-87B8-849B39664A45}" srcOrd="0" destOrd="0" presId="urn:microsoft.com/office/officeart/2018/5/layout/CenteredIconLabelDescriptionList"/>
    <dgm:cxn modelId="{7683DC50-2D4B-40D5-BC20-5BF3B7798C3C}" srcId="{D8F9B731-7DF8-4C67-A140-12D737F1161E}" destId="{3E2AC401-C1AE-4119-BB62-FE4582E3FF3D}" srcOrd="0" destOrd="0" parTransId="{5D67A4D2-074E-4F5A-8128-7A18C10DB7AC}" sibTransId="{02AC0D27-4012-4B65-B951-9388A5839951}"/>
    <dgm:cxn modelId="{80756C54-21A6-49C5-919E-BA02BD1E0854}" type="presOf" srcId="{3E2AC401-C1AE-4119-BB62-FE4582E3FF3D}" destId="{D67CF13E-764F-4173-8F96-54EF313607DD}" srcOrd="0" destOrd="0" presId="urn:microsoft.com/office/officeart/2018/5/layout/CenteredIconLabelDescriptionList"/>
    <dgm:cxn modelId="{0DF3CE81-D970-4AF8-B763-145F1DA3CB50}" type="presOf" srcId="{F4F54DD1-53DC-4B12-A3A6-FFDD60ACCEF8}" destId="{B2694FC4-23CF-4A66-A1FB-1D8051AF3476}" srcOrd="0" destOrd="0" presId="urn:microsoft.com/office/officeart/2018/5/layout/CenteredIconLabelDescriptionList"/>
    <dgm:cxn modelId="{F7270CA2-8930-4AE6-9AAE-A2C4CB255302}" srcId="{E66FD3C6-1785-4B49-8D17-67871273C8D4}" destId="{D1051626-267D-4F41-9FF3-247CD98625BF}" srcOrd="2" destOrd="0" parTransId="{712905C4-FBC3-4377-9DE7-DA5C89123424}" sibTransId="{E3743B2C-6D66-442A-8971-E4E9B617AC68}"/>
    <dgm:cxn modelId="{6D2077ED-C734-4452-BB8F-7411995C5544}" type="presOf" srcId="{74399B3D-998B-42B9-A8DF-AF95DEDCF8BA}" destId="{6A4076B6-2EB5-4E61-BB64-F890417027E0}" srcOrd="0" destOrd="0" presId="urn:microsoft.com/office/officeart/2018/5/layout/CenteredIconLabelDescriptionList"/>
    <dgm:cxn modelId="{9FF9E2ED-ACBE-4CF3-95EB-6B72921B1932}" srcId="{74399B3D-998B-42B9-A8DF-AF95DEDCF8BA}" destId="{F4F54DD1-53DC-4B12-A3A6-FFDD60ACCEF8}" srcOrd="0" destOrd="0" parTransId="{AA9619D6-A975-4BA9-9683-73032FD904CD}" sibTransId="{4BBF2DEA-EAEC-412D-AB9A-9491B378C92E}"/>
    <dgm:cxn modelId="{13B55CFD-F587-4DF7-91A6-ED817D710F0B}" srcId="{E66FD3C6-1785-4B49-8D17-67871273C8D4}" destId="{74399B3D-998B-42B9-A8DF-AF95DEDCF8BA}" srcOrd="1" destOrd="0" parTransId="{5A9C2251-C0C1-4317-82EF-3B2894F548FB}" sibTransId="{97162360-4147-4C1E-9D6A-D669CBF819CE}"/>
    <dgm:cxn modelId="{DD3D0FFD-DEEF-439E-A086-30DDFF85421E}" type="presParOf" srcId="{57EA665C-5FF0-41AC-AD59-D3C6685A3F23}" destId="{C72BC0AE-16F2-4860-A208-22EDF449EAFF}" srcOrd="0" destOrd="0" presId="urn:microsoft.com/office/officeart/2018/5/layout/CenteredIconLabelDescriptionList"/>
    <dgm:cxn modelId="{BC5758CC-5B74-4484-A82F-B9FBA9CDA9B4}" type="presParOf" srcId="{C72BC0AE-16F2-4860-A208-22EDF449EAFF}" destId="{65764751-CD3E-4043-8E58-10C8241F03F9}" srcOrd="0" destOrd="0" presId="urn:microsoft.com/office/officeart/2018/5/layout/CenteredIconLabelDescriptionList"/>
    <dgm:cxn modelId="{0D08715D-47BB-4CB6-86EA-BCF4DDF0DBBD}" type="presParOf" srcId="{C72BC0AE-16F2-4860-A208-22EDF449EAFF}" destId="{74B5A90F-CEB7-4F34-8BE9-2F51BA18D599}" srcOrd="1" destOrd="0" presId="urn:microsoft.com/office/officeart/2018/5/layout/CenteredIconLabelDescriptionList"/>
    <dgm:cxn modelId="{7382BFD4-4BF6-4B13-9197-AB274A158FFC}" type="presParOf" srcId="{C72BC0AE-16F2-4860-A208-22EDF449EAFF}" destId="{1E225A09-3F5B-49D5-87B8-849B39664A45}" srcOrd="2" destOrd="0" presId="urn:microsoft.com/office/officeart/2018/5/layout/CenteredIconLabelDescriptionList"/>
    <dgm:cxn modelId="{0E8A1D71-5B76-4873-B128-5A2DCDE7EFB8}" type="presParOf" srcId="{C72BC0AE-16F2-4860-A208-22EDF449EAFF}" destId="{E5E83597-B944-4E4A-BBAE-CFB314C78457}" srcOrd="3" destOrd="0" presId="urn:microsoft.com/office/officeart/2018/5/layout/CenteredIconLabelDescriptionList"/>
    <dgm:cxn modelId="{3093BE25-BD7B-46E9-AFCA-DB1DAC53E608}" type="presParOf" srcId="{C72BC0AE-16F2-4860-A208-22EDF449EAFF}" destId="{D67CF13E-764F-4173-8F96-54EF313607DD}" srcOrd="4" destOrd="0" presId="urn:microsoft.com/office/officeart/2018/5/layout/CenteredIconLabelDescriptionList"/>
    <dgm:cxn modelId="{32D17467-6E1E-4286-B808-A0058A7FE65D}" type="presParOf" srcId="{57EA665C-5FF0-41AC-AD59-D3C6685A3F23}" destId="{3D73F412-EFC8-4D89-9202-CD17F155C114}" srcOrd="1" destOrd="0" presId="urn:microsoft.com/office/officeart/2018/5/layout/CenteredIconLabelDescriptionList"/>
    <dgm:cxn modelId="{3555CEFF-7810-4613-A39E-943860162C98}" type="presParOf" srcId="{57EA665C-5FF0-41AC-AD59-D3C6685A3F23}" destId="{520E1730-B6BE-4AC5-8CAE-7A3DB6FDF935}" srcOrd="2" destOrd="0" presId="urn:microsoft.com/office/officeart/2018/5/layout/CenteredIconLabelDescriptionList"/>
    <dgm:cxn modelId="{A42A62B2-2213-4265-AE12-31DF22327F1A}" type="presParOf" srcId="{520E1730-B6BE-4AC5-8CAE-7A3DB6FDF935}" destId="{6CC01EEF-BEC9-4A82-9ABE-55E9C48F7A8B}" srcOrd="0" destOrd="0" presId="urn:microsoft.com/office/officeart/2018/5/layout/CenteredIconLabelDescriptionList"/>
    <dgm:cxn modelId="{EADC555F-19AF-49CC-BEE5-58C76C227C2F}" type="presParOf" srcId="{520E1730-B6BE-4AC5-8CAE-7A3DB6FDF935}" destId="{12DAAAB6-1F5A-44D3-8F66-299E60A5B40A}" srcOrd="1" destOrd="0" presId="urn:microsoft.com/office/officeart/2018/5/layout/CenteredIconLabelDescriptionList"/>
    <dgm:cxn modelId="{0A62A5EC-F800-4A85-8209-783011CDB917}" type="presParOf" srcId="{520E1730-B6BE-4AC5-8CAE-7A3DB6FDF935}" destId="{6A4076B6-2EB5-4E61-BB64-F890417027E0}" srcOrd="2" destOrd="0" presId="urn:microsoft.com/office/officeart/2018/5/layout/CenteredIconLabelDescriptionList"/>
    <dgm:cxn modelId="{5CD948AA-36BD-4940-AD5B-A2D5E4673C21}" type="presParOf" srcId="{520E1730-B6BE-4AC5-8CAE-7A3DB6FDF935}" destId="{CEBB7FBF-4EA2-494D-B14C-02B9A320E87C}" srcOrd="3" destOrd="0" presId="urn:microsoft.com/office/officeart/2018/5/layout/CenteredIconLabelDescriptionList"/>
    <dgm:cxn modelId="{0AF3413E-9442-4943-A10C-C0D50C741DF8}" type="presParOf" srcId="{520E1730-B6BE-4AC5-8CAE-7A3DB6FDF935}" destId="{B2694FC4-23CF-4A66-A1FB-1D8051AF3476}" srcOrd="4" destOrd="0" presId="urn:microsoft.com/office/officeart/2018/5/layout/CenteredIconLabelDescriptionList"/>
    <dgm:cxn modelId="{611A770B-2EE5-4512-84C7-46AAEE65D4A4}" type="presParOf" srcId="{57EA665C-5FF0-41AC-AD59-D3C6685A3F23}" destId="{3AE35068-DE7C-43C1-B0E6-612070D441D4}" srcOrd="3" destOrd="0" presId="urn:microsoft.com/office/officeart/2018/5/layout/CenteredIconLabelDescriptionList"/>
    <dgm:cxn modelId="{CE206D65-A06C-43C6-8B6C-DA364909A3C4}" type="presParOf" srcId="{57EA665C-5FF0-41AC-AD59-D3C6685A3F23}" destId="{93563562-6DD2-4D6B-A16E-3B54D8B991EA}" srcOrd="4" destOrd="0" presId="urn:microsoft.com/office/officeart/2018/5/layout/CenteredIconLabelDescriptionList"/>
    <dgm:cxn modelId="{849827DE-4340-45E3-A195-DA42FD37DE1D}" type="presParOf" srcId="{93563562-6DD2-4D6B-A16E-3B54D8B991EA}" destId="{A61D8A53-279F-4191-B3F0-5EE747C8211B}" srcOrd="0" destOrd="0" presId="urn:microsoft.com/office/officeart/2018/5/layout/CenteredIconLabelDescriptionList"/>
    <dgm:cxn modelId="{EB1FDEB9-961C-420F-AB78-158018FFCE88}" type="presParOf" srcId="{93563562-6DD2-4D6B-A16E-3B54D8B991EA}" destId="{B4554C4F-9C37-4B63-8468-AAC56A711081}" srcOrd="1" destOrd="0" presId="urn:microsoft.com/office/officeart/2018/5/layout/CenteredIconLabelDescriptionList"/>
    <dgm:cxn modelId="{5E68B817-34D6-4B5B-9121-E7E9ABD50B62}" type="presParOf" srcId="{93563562-6DD2-4D6B-A16E-3B54D8B991EA}" destId="{24C5DBDD-0923-425E-BE84-4AC2EEEC91EA}" srcOrd="2" destOrd="0" presId="urn:microsoft.com/office/officeart/2018/5/layout/CenteredIconLabelDescriptionList"/>
    <dgm:cxn modelId="{F1895D74-12DC-463E-9FEF-DD523F95404A}" type="presParOf" srcId="{93563562-6DD2-4D6B-A16E-3B54D8B991EA}" destId="{905E7B1C-63C2-46D8-A875-6D70A5F51B4B}" srcOrd="3" destOrd="0" presId="urn:microsoft.com/office/officeart/2018/5/layout/CenteredIconLabelDescriptionList"/>
    <dgm:cxn modelId="{210FD638-4767-4F05-A1EC-5972C53633A4}" type="presParOf" srcId="{93563562-6DD2-4D6B-A16E-3B54D8B991EA}" destId="{7E48D57E-D062-48F9-B0FB-2863AF351D15}"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6FD3C6-1785-4B49-8D17-67871273C8D4}"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en-GB"/>
        </a:p>
      </dgm:t>
    </dgm:pt>
    <dgm:pt modelId="{D8F9B731-7DF8-4C67-A140-12D737F1161E}">
      <dgm:prSet phldrT="[Text]"/>
      <dgm:spPr/>
      <dgm:t>
        <a:bodyPr/>
        <a:lstStyle/>
        <a:p>
          <a:pPr>
            <a:lnSpc>
              <a:spcPct val="100000"/>
            </a:lnSpc>
            <a:defRPr b="1"/>
          </a:pPr>
          <a:r>
            <a:rPr lang="en-GB" dirty="0">
              <a:latin typeface="Open Sans" panose="020B0606030504020204" pitchFamily="34" charset="0"/>
              <a:ea typeface="Open Sans" panose="020B0606030504020204" pitchFamily="34" charset="0"/>
              <a:cs typeface="Open Sans" panose="020B0606030504020204" pitchFamily="34" charset="0"/>
            </a:rPr>
            <a:t>For the therapist</a:t>
          </a:r>
        </a:p>
      </dgm:t>
    </dgm:pt>
    <dgm:pt modelId="{0DFE5934-3C6A-4D58-96BD-34DAC900B799}" type="parTrans" cxnId="{18153B1D-4256-44C4-935D-7BB26172CA19}">
      <dgm:prSet/>
      <dgm:spPr/>
      <dgm:t>
        <a:bodyPr/>
        <a:lstStyle/>
        <a:p>
          <a:endParaRPr lang="en-GB"/>
        </a:p>
      </dgm:t>
    </dgm:pt>
    <dgm:pt modelId="{7356811C-3F13-4364-AC61-0078C7CE2D20}" type="sibTrans" cxnId="{18153B1D-4256-44C4-935D-7BB26172CA19}">
      <dgm:prSet/>
      <dgm:spPr/>
      <dgm:t>
        <a:bodyPr/>
        <a:lstStyle/>
        <a:p>
          <a:endParaRPr lang="en-GB"/>
        </a:p>
      </dgm:t>
    </dgm:pt>
    <dgm:pt modelId="{3E2AC401-C1AE-4119-BB62-FE4582E3FF3D}">
      <dgm:prSet phldrT="[Text]"/>
      <dgm:spPr/>
      <dgm:t>
        <a:bodyPr/>
        <a:lstStyle/>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Stipulated by HCPC (standard 12) – standards of proficiency for speech and language therapists</a:t>
          </a:r>
        </a:p>
        <a:p>
          <a:pPr>
            <a:lnSpc>
              <a:spcPct val="100000"/>
            </a:lnSpc>
          </a:pPr>
          <a:r>
            <a:rPr lang="en-GB" dirty="0">
              <a:latin typeface="Open Sans" panose="020B0606030504020204" pitchFamily="34" charset="0"/>
              <a:ea typeface="Open Sans" panose="020B0606030504020204" pitchFamily="34" charset="0"/>
              <a:cs typeface="Open Sans" panose="020B0606030504020204" pitchFamily="34" charset="0"/>
            </a:rPr>
            <a:t>(HCPC, 2014)</a:t>
          </a:r>
        </a:p>
      </dgm:t>
    </dgm:pt>
    <dgm:pt modelId="{5D67A4D2-074E-4F5A-8128-7A18C10DB7AC}" type="parTrans" cxnId="{7683DC50-2D4B-40D5-BC20-5BF3B7798C3C}">
      <dgm:prSet/>
      <dgm:spPr/>
      <dgm:t>
        <a:bodyPr/>
        <a:lstStyle/>
        <a:p>
          <a:endParaRPr lang="en-GB"/>
        </a:p>
      </dgm:t>
    </dgm:pt>
    <dgm:pt modelId="{02AC0D27-4012-4B65-B951-9388A5839951}" type="sibTrans" cxnId="{7683DC50-2D4B-40D5-BC20-5BF3B7798C3C}">
      <dgm:prSet/>
      <dgm:spPr/>
      <dgm:t>
        <a:bodyPr/>
        <a:lstStyle/>
        <a:p>
          <a:endParaRPr lang="en-GB"/>
        </a:p>
      </dgm:t>
    </dgm:pt>
    <dgm:pt modelId="{57EA665C-5FF0-41AC-AD59-D3C6685A3F23}" type="pres">
      <dgm:prSet presAssocID="{E66FD3C6-1785-4B49-8D17-67871273C8D4}" presName="root" presStyleCnt="0">
        <dgm:presLayoutVars>
          <dgm:dir/>
          <dgm:resizeHandles val="exact"/>
        </dgm:presLayoutVars>
      </dgm:prSet>
      <dgm:spPr/>
    </dgm:pt>
    <dgm:pt modelId="{C72BC0AE-16F2-4860-A208-22EDF449EAFF}" type="pres">
      <dgm:prSet presAssocID="{D8F9B731-7DF8-4C67-A140-12D737F1161E}" presName="compNode" presStyleCnt="0"/>
      <dgm:spPr/>
    </dgm:pt>
    <dgm:pt modelId="{65764751-CD3E-4043-8E58-10C8241F03F9}" type="pres">
      <dgm:prSet presAssocID="{D8F9B731-7DF8-4C67-A140-12D737F1161E}"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74B5A90F-CEB7-4F34-8BE9-2F51BA18D599}" type="pres">
      <dgm:prSet presAssocID="{D8F9B731-7DF8-4C67-A140-12D737F1161E}" presName="iconSpace" presStyleCnt="0"/>
      <dgm:spPr/>
    </dgm:pt>
    <dgm:pt modelId="{1E225A09-3F5B-49D5-87B8-849B39664A45}" type="pres">
      <dgm:prSet presAssocID="{D8F9B731-7DF8-4C67-A140-12D737F1161E}" presName="parTx" presStyleLbl="revTx" presStyleIdx="0" presStyleCnt="2">
        <dgm:presLayoutVars>
          <dgm:chMax val="0"/>
          <dgm:chPref val="0"/>
        </dgm:presLayoutVars>
      </dgm:prSet>
      <dgm:spPr/>
    </dgm:pt>
    <dgm:pt modelId="{E5E83597-B944-4E4A-BBAE-CFB314C78457}" type="pres">
      <dgm:prSet presAssocID="{D8F9B731-7DF8-4C67-A140-12D737F1161E}" presName="txSpace" presStyleCnt="0"/>
      <dgm:spPr/>
    </dgm:pt>
    <dgm:pt modelId="{D67CF13E-764F-4173-8F96-54EF313607DD}" type="pres">
      <dgm:prSet presAssocID="{D8F9B731-7DF8-4C67-A140-12D737F1161E}" presName="desTx" presStyleLbl="revTx" presStyleIdx="1" presStyleCnt="2">
        <dgm:presLayoutVars/>
      </dgm:prSet>
      <dgm:spPr/>
    </dgm:pt>
  </dgm:ptLst>
  <dgm:cxnLst>
    <dgm:cxn modelId="{18153B1D-4256-44C4-935D-7BB26172CA19}" srcId="{E66FD3C6-1785-4B49-8D17-67871273C8D4}" destId="{D8F9B731-7DF8-4C67-A140-12D737F1161E}" srcOrd="0" destOrd="0" parTransId="{0DFE5934-3C6A-4D58-96BD-34DAC900B799}" sibTransId="{7356811C-3F13-4364-AC61-0078C7CE2D20}"/>
    <dgm:cxn modelId="{FFAC663E-756C-489E-8A67-7761F8B449FD}" type="presOf" srcId="{E66FD3C6-1785-4B49-8D17-67871273C8D4}" destId="{57EA665C-5FF0-41AC-AD59-D3C6685A3F23}" srcOrd="0" destOrd="0" presId="urn:microsoft.com/office/officeart/2018/5/layout/CenteredIconLabelDescriptionList"/>
    <dgm:cxn modelId="{9E110870-ACD0-4955-B39D-10B535F31899}" type="presOf" srcId="{D8F9B731-7DF8-4C67-A140-12D737F1161E}" destId="{1E225A09-3F5B-49D5-87B8-849B39664A45}" srcOrd="0" destOrd="0" presId="urn:microsoft.com/office/officeart/2018/5/layout/CenteredIconLabelDescriptionList"/>
    <dgm:cxn modelId="{7683DC50-2D4B-40D5-BC20-5BF3B7798C3C}" srcId="{D8F9B731-7DF8-4C67-A140-12D737F1161E}" destId="{3E2AC401-C1AE-4119-BB62-FE4582E3FF3D}" srcOrd="0" destOrd="0" parTransId="{5D67A4D2-074E-4F5A-8128-7A18C10DB7AC}" sibTransId="{02AC0D27-4012-4B65-B951-9388A5839951}"/>
    <dgm:cxn modelId="{80756C54-21A6-49C5-919E-BA02BD1E0854}" type="presOf" srcId="{3E2AC401-C1AE-4119-BB62-FE4582E3FF3D}" destId="{D67CF13E-764F-4173-8F96-54EF313607DD}" srcOrd="0" destOrd="0" presId="urn:microsoft.com/office/officeart/2018/5/layout/CenteredIconLabelDescriptionList"/>
    <dgm:cxn modelId="{DD3D0FFD-DEEF-439E-A086-30DDFF85421E}" type="presParOf" srcId="{57EA665C-5FF0-41AC-AD59-D3C6685A3F23}" destId="{C72BC0AE-16F2-4860-A208-22EDF449EAFF}" srcOrd="0" destOrd="0" presId="urn:microsoft.com/office/officeart/2018/5/layout/CenteredIconLabelDescriptionList"/>
    <dgm:cxn modelId="{BC5758CC-5B74-4484-A82F-B9FBA9CDA9B4}" type="presParOf" srcId="{C72BC0AE-16F2-4860-A208-22EDF449EAFF}" destId="{65764751-CD3E-4043-8E58-10C8241F03F9}" srcOrd="0" destOrd="0" presId="urn:microsoft.com/office/officeart/2018/5/layout/CenteredIconLabelDescriptionList"/>
    <dgm:cxn modelId="{0D08715D-47BB-4CB6-86EA-BCF4DDF0DBBD}" type="presParOf" srcId="{C72BC0AE-16F2-4860-A208-22EDF449EAFF}" destId="{74B5A90F-CEB7-4F34-8BE9-2F51BA18D599}" srcOrd="1" destOrd="0" presId="urn:microsoft.com/office/officeart/2018/5/layout/CenteredIconLabelDescriptionList"/>
    <dgm:cxn modelId="{7382BFD4-4BF6-4B13-9197-AB274A158FFC}" type="presParOf" srcId="{C72BC0AE-16F2-4860-A208-22EDF449EAFF}" destId="{1E225A09-3F5B-49D5-87B8-849B39664A45}" srcOrd="2" destOrd="0" presId="urn:microsoft.com/office/officeart/2018/5/layout/CenteredIconLabelDescriptionList"/>
    <dgm:cxn modelId="{0E8A1D71-5B76-4873-B128-5A2DCDE7EFB8}" type="presParOf" srcId="{C72BC0AE-16F2-4860-A208-22EDF449EAFF}" destId="{E5E83597-B944-4E4A-BBAE-CFB314C78457}" srcOrd="3" destOrd="0" presId="urn:microsoft.com/office/officeart/2018/5/layout/CenteredIconLabelDescriptionList"/>
    <dgm:cxn modelId="{3093BE25-BD7B-46E9-AFCA-DB1DAC53E608}" type="presParOf" srcId="{C72BC0AE-16F2-4860-A208-22EDF449EAFF}" destId="{D67CF13E-764F-4173-8F96-54EF313607DD}"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8CCC14-AC06-4DD8-BCC1-22CD2C057E60}" type="doc">
      <dgm:prSet loTypeId="urn:diagrams.loki3.com/VaryingWidthList" loCatId="list" qsTypeId="urn:microsoft.com/office/officeart/2005/8/quickstyle/simple1" qsCatId="simple" csTypeId="urn:microsoft.com/office/officeart/2005/8/colors/accent1_2" csCatId="accent1" phldr="1"/>
      <dgm:spPr/>
    </dgm:pt>
    <dgm:pt modelId="{03ED480C-9B50-4AD5-B7D2-17A1352EFB55}">
      <dgm:prSet phldrT="[Text]"/>
      <dgm:spPr/>
      <dgm:t>
        <a:bodyPr/>
        <a:lstStyle/>
        <a:p>
          <a:pPr>
            <a:buFont typeface="Arial" panose="020B0604020202020204" pitchFamily="34" charset="0"/>
            <a:buChar char="•"/>
          </a:pPr>
          <a:r>
            <a:rPr lang="en-GB" dirty="0"/>
            <a:t>Identify networks</a:t>
          </a:r>
        </a:p>
      </dgm:t>
    </dgm:pt>
    <dgm:pt modelId="{FFAD9D33-F4D3-4E76-901B-ACE25856DCDC}" type="parTrans" cxnId="{C9943205-3C8D-43A9-A2B2-0F528A862AD6}">
      <dgm:prSet/>
      <dgm:spPr/>
      <dgm:t>
        <a:bodyPr/>
        <a:lstStyle/>
        <a:p>
          <a:endParaRPr lang="en-GB"/>
        </a:p>
      </dgm:t>
    </dgm:pt>
    <dgm:pt modelId="{A6C8EF46-3D6A-493D-AD7A-BD2F9F295CC2}" type="sibTrans" cxnId="{C9943205-3C8D-43A9-A2B2-0F528A862AD6}">
      <dgm:prSet/>
      <dgm:spPr/>
      <dgm:t>
        <a:bodyPr/>
        <a:lstStyle/>
        <a:p>
          <a:endParaRPr lang="en-GB"/>
        </a:p>
      </dgm:t>
    </dgm:pt>
    <dgm:pt modelId="{1E8C2B9A-6C3C-44FC-BDAF-887E86D84B0C}">
      <dgm:prSet/>
      <dgm:spPr/>
      <dgm:t>
        <a:bodyPr/>
        <a:lstStyle/>
        <a:p>
          <a:r>
            <a:rPr lang="en-GB" dirty="0"/>
            <a:t>Differentiate remit</a:t>
          </a:r>
        </a:p>
      </dgm:t>
    </dgm:pt>
    <dgm:pt modelId="{1BE723F4-38BA-4CCA-884E-2E6AA333DC5D}" type="parTrans" cxnId="{31A825EE-A65B-41B4-BC8B-D5B413EB0F43}">
      <dgm:prSet/>
      <dgm:spPr/>
      <dgm:t>
        <a:bodyPr/>
        <a:lstStyle/>
        <a:p>
          <a:endParaRPr lang="en-GB"/>
        </a:p>
      </dgm:t>
    </dgm:pt>
    <dgm:pt modelId="{87D0931C-4BEB-4F46-95CE-1E59DDEF194F}" type="sibTrans" cxnId="{31A825EE-A65B-41B4-BC8B-D5B413EB0F43}">
      <dgm:prSet/>
      <dgm:spPr/>
      <dgm:t>
        <a:bodyPr/>
        <a:lstStyle/>
        <a:p>
          <a:endParaRPr lang="en-GB"/>
        </a:p>
      </dgm:t>
    </dgm:pt>
    <dgm:pt modelId="{45153CD1-12C2-4890-8E60-23DDBC467B90}">
      <dgm:prSet/>
      <dgm:spPr/>
      <dgm:t>
        <a:bodyPr/>
        <a:lstStyle/>
        <a:p>
          <a:r>
            <a:rPr lang="en-GB" dirty="0"/>
            <a:t>Evaluate unmet need</a:t>
          </a:r>
        </a:p>
      </dgm:t>
    </dgm:pt>
    <dgm:pt modelId="{C9BE73D0-AD15-4D71-9E25-421A9056989D}" type="parTrans" cxnId="{58CB039F-A954-4DA9-832F-6C1E9CED068D}">
      <dgm:prSet/>
      <dgm:spPr/>
      <dgm:t>
        <a:bodyPr/>
        <a:lstStyle/>
        <a:p>
          <a:endParaRPr lang="en-GB"/>
        </a:p>
      </dgm:t>
    </dgm:pt>
    <dgm:pt modelId="{87EB2ECD-07F6-4C72-8E92-E0753087A7E5}" type="sibTrans" cxnId="{58CB039F-A954-4DA9-832F-6C1E9CED068D}">
      <dgm:prSet/>
      <dgm:spPr/>
      <dgm:t>
        <a:bodyPr/>
        <a:lstStyle/>
        <a:p>
          <a:endParaRPr lang="en-GB"/>
        </a:p>
      </dgm:t>
    </dgm:pt>
    <dgm:pt modelId="{4B984073-A943-44B4-856D-ADEE42D90745}" type="pres">
      <dgm:prSet presAssocID="{D58CCC14-AC06-4DD8-BCC1-22CD2C057E60}" presName="Name0" presStyleCnt="0">
        <dgm:presLayoutVars>
          <dgm:resizeHandles/>
        </dgm:presLayoutVars>
      </dgm:prSet>
      <dgm:spPr/>
    </dgm:pt>
    <dgm:pt modelId="{E67BCBE7-FA58-4BC3-8C59-CCE01883FE31}" type="pres">
      <dgm:prSet presAssocID="{03ED480C-9B50-4AD5-B7D2-17A1352EFB55}" presName="text" presStyleLbl="node1" presStyleIdx="0" presStyleCnt="3">
        <dgm:presLayoutVars>
          <dgm:bulletEnabled val="1"/>
        </dgm:presLayoutVars>
      </dgm:prSet>
      <dgm:spPr/>
    </dgm:pt>
    <dgm:pt modelId="{24164612-242C-45D3-986D-3934DB075CC9}" type="pres">
      <dgm:prSet presAssocID="{A6C8EF46-3D6A-493D-AD7A-BD2F9F295CC2}" presName="space" presStyleCnt="0"/>
      <dgm:spPr/>
    </dgm:pt>
    <dgm:pt modelId="{E6A41CCC-8FD3-4D8B-8BE2-9D3B2E0DFEBB}" type="pres">
      <dgm:prSet presAssocID="{1E8C2B9A-6C3C-44FC-BDAF-887E86D84B0C}" presName="text" presStyleLbl="node1" presStyleIdx="1" presStyleCnt="3">
        <dgm:presLayoutVars>
          <dgm:bulletEnabled val="1"/>
        </dgm:presLayoutVars>
      </dgm:prSet>
      <dgm:spPr/>
    </dgm:pt>
    <dgm:pt modelId="{6124CB77-0C91-4D92-96E8-0250BBD5C5F3}" type="pres">
      <dgm:prSet presAssocID="{87D0931C-4BEB-4F46-95CE-1E59DDEF194F}" presName="space" presStyleCnt="0"/>
      <dgm:spPr/>
    </dgm:pt>
    <dgm:pt modelId="{296F4594-4718-4A6A-82C1-4C7E173B11AD}" type="pres">
      <dgm:prSet presAssocID="{45153CD1-12C2-4890-8E60-23DDBC467B90}" presName="text" presStyleLbl="node1" presStyleIdx="2" presStyleCnt="3">
        <dgm:presLayoutVars>
          <dgm:bulletEnabled val="1"/>
        </dgm:presLayoutVars>
      </dgm:prSet>
      <dgm:spPr/>
    </dgm:pt>
  </dgm:ptLst>
  <dgm:cxnLst>
    <dgm:cxn modelId="{C9943205-3C8D-43A9-A2B2-0F528A862AD6}" srcId="{D58CCC14-AC06-4DD8-BCC1-22CD2C057E60}" destId="{03ED480C-9B50-4AD5-B7D2-17A1352EFB55}" srcOrd="0" destOrd="0" parTransId="{FFAD9D33-F4D3-4E76-901B-ACE25856DCDC}" sibTransId="{A6C8EF46-3D6A-493D-AD7A-BD2F9F295CC2}"/>
    <dgm:cxn modelId="{21451427-B79E-491C-B499-615E176C1A70}" type="presOf" srcId="{45153CD1-12C2-4890-8E60-23DDBC467B90}" destId="{296F4594-4718-4A6A-82C1-4C7E173B11AD}" srcOrd="0" destOrd="0" presId="urn:diagrams.loki3.com/VaryingWidthList"/>
    <dgm:cxn modelId="{DDFBD13D-B30C-488F-9B21-595922436823}" type="presOf" srcId="{03ED480C-9B50-4AD5-B7D2-17A1352EFB55}" destId="{E67BCBE7-FA58-4BC3-8C59-CCE01883FE31}" srcOrd="0" destOrd="0" presId="urn:diagrams.loki3.com/VaryingWidthList"/>
    <dgm:cxn modelId="{7C3B4080-8B52-40D1-90E9-8526A3B26FF3}" type="presOf" srcId="{D58CCC14-AC06-4DD8-BCC1-22CD2C057E60}" destId="{4B984073-A943-44B4-856D-ADEE42D90745}" srcOrd="0" destOrd="0" presId="urn:diagrams.loki3.com/VaryingWidthList"/>
    <dgm:cxn modelId="{58CB039F-A954-4DA9-832F-6C1E9CED068D}" srcId="{D58CCC14-AC06-4DD8-BCC1-22CD2C057E60}" destId="{45153CD1-12C2-4890-8E60-23DDBC467B90}" srcOrd="2" destOrd="0" parTransId="{C9BE73D0-AD15-4D71-9E25-421A9056989D}" sibTransId="{87EB2ECD-07F6-4C72-8E92-E0753087A7E5}"/>
    <dgm:cxn modelId="{856FD0D3-E9C2-401F-B9DA-50A915B39EA3}" type="presOf" srcId="{1E8C2B9A-6C3C-44FC-BDAF-887E86D84B0C}" destId="{E6A41CCC-8FD3-4D8B-8BE2-9D3B2E0DFEBB}" srcOrd="0" destOrd="0" presId="urn:diagrams.loki3.com/VaryingWidthList"/>
    <dgm:cxn modelId="{31A825EE-A65B-41B4-BC8B-D5B413EB0F43}" srcId="{D58CCC14-AC06-4DD8-BCC1-22CD2C057E60}" destId="{1E8C2B9A-6C3C-44FC-BDAF-887E86D84B0C}" srcOrd="1" destOrd="0" parTransId="{1BE723F4-38BA-4CCA-884E-2E6AA333DC5D}" sibTransId="{87D0931C-4BEB-4F46-95CE-1E59DDEF194F}"/>
    <dgm:cxn modelId="{67F41F4C-3040-48E5-A40E-F921DCF35D58}" type="presParOf" srcId="{4B984073-A943-44B4-856D-ADEE42D90745}" destId="{E67BCBE7-FA58-4BC3-8C59-CCE01883FE31}" srcOrd="0" destOrd="0" presId="urn:diagrams.loki3.com/VaryingWidthList"/>
    <dgm:cxn modelId="{C00B13F8-04C3-4F9E-9984-15FABBD365DF}" type="presParOf" srcId="{4B984073-A943-44B4-856D-ADEE42D90745}" destId="{24164612-242C-45D3-986D-3934DB075CC9}" srcOrd="1" destOrd="0" presId="urn:diagrams.loki3.com/VaryingWidthList"/>
    <dgm:cxn modelId="{2E1DF50F-2414-4ED9-8EBF-6EA4CDF0D7C0}" type="presParOf" srcId="{4B984073-A943-44B4-856D-ADEE42D90745}" destId="{E6A41CCC-8FD3-4D8B-8BE2-9D3B2E0DFEBB}" srcOrd="2" destOrd="0" presId="urn:diagrams.loki3.com/VaryingWidthList"/>
    <dgm:cxn modelId="{A5FF30BE-7C66-4BC2-87EB-32BE0E0D831E}" type="presParOf" srcId="{4B984073-A943-44B4-856D-ADEE42D90745}" destId="{6124CB77-0C91-4D92-96E8-0250BBD5C5F3}" srcOrd="3" destOrd="0" presId="urn:diagrams.loki3.com/VaryingWidthList"/>
    <dgm:cxn modelId="{14A6BBC9-5314-465D-B9A7-B72381209D3D}" type="presParOf" srcId="{4B984073-A943-44B4-856D-ADEE42D90745}" destId="{296F4594-4718-4A6A-82C1-4C7E173B11AD}" srcOrd="4"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A37A1B-E6CB-49DE-B7B9-DB459D3309E6}" type="doc">
      <dgm:prSet loTypeId="urn:microsoft.com/office/officeart/2005/8/layout/cycle1" loCatId="cycle" qsTypeId="urn:microsoft.com/office/officeart/2005/8/quickstyle/simple2" qsCatId="simple" csTypeId="urn:microsoft.com/office/officeart/2005/8/colors/accent0_3" csCatId="mainScheme" phldr="1"/>
      <dgm:spPr/>
      <dgm:t>
        <a:bodyPr/>
        <a:lstStyle/>
        <a:p>
          <a:endParaRPr lang="en-GB"/>
        </a:p>
      </dgm:t>
    </dgm:pt>
    <dgm:pt modelId="{1C690D47-2061-48D1-A526-964AB48D3D80}">
      <dgm:prSet phldrT="[Text]" custT="1"/>
      <dgm:spPr/>
      <dgm:t>
        <a:bodyPr/>
        <a:lstStyle/>
        <a:p>
          <a:pPr>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Evaluate</a:t>
          </a:r>
        </a:p>
      </dgm:t>
    </dgm:pt>
    <dgm:pt modelId="{858DF94D-185C-4215-88AE-093281986E58}" type="parTrans" cxnId="{D1953375-C61A-4BDE-87F3-6548F4DE5EEE}">
      <dgm:prSet/>
      <dgm:spPr/>
      <dgm:t>
        <a:bodyPr/>
        <a:lstStyle/>
        <a:p>
          <a:endParaRPr lang="en-GB"/>
        </a:p>
      </dgm:t>
    </dgm:pt>
    <dgm:pt modelId="{079D52E5-91F8-4335-ACBC-4E1A11D99225}" type="sibTrans" cxnId="{D1953375-C61A-4BDE-87F3-6548F4DE5EEE}">
      <dgm:prSet/>
      <dgm:spPr/>
      <dgm:t>
        <a:bodyPr/>
        <a:lstStyle/>
        <a:p>
          <a:endParaRPr lang="en-GB" sz="2400">
            <a:latin typeface="Open Sans" panose="020B0606030504020204" pitchFamily="34" charset="0"/>
            <a:ea typeface="Open Sans" panose="020B0606030504020204" pitchFamily="34" charset="0"/>
            <a:cs typeface="Open Sans" panose="020B0606030504020204" pitchFamily="34" charset="0"/>
          </a:endParaRPr>
        </a:p>
      </dgm:t>
    </dgm:pt>
    <dgm:pt modelId="{DFFA4584-E9D2-4649-9277-FCD951CD8627}">
      <dgm:prSet phldrT="[Text]" custT="1"/>
      <dgm:spPr/>
      <dgm: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Update resource</a:t>
          </a:r>
        </a:p>
      </dgm:t>
    </dgm:pt>
    <dgm:pt modelId="{E3CF1AD8-AD13-4B6B-8B0B-2D052075536C}" type="parTrans" cxnId="{6352213E-9F3D-4F35-B214-C014D6E90F23}">
      <dgm:prSet/>
      <dgm:spPr/>
      <dgm:t>
        <a:bodyPr/>
        <a:lstStyle/>
        <a:p>
          <a:endParaRPr lang="en-GB"/>
        </a:p>
      </dgm:t>
    </dgm:pt>
    <dgm:pt modelId="{9D6C58D8-41CC-43F5-8CDD-1B499E1D701B}" type="sibTrans" cxnId="{6352213E-9F3D-4F35-B214-C014D6E90F23}">
      <dgm:prSet/>
      <dgm:spPr/>
      <dgm:t>
        <a:bodyPr/>
        <a:lstStyle/>
        <a:p>
          <a:endParaRPr lang="en-GB"/>
        </a:p>
      </dgm:t>
    </dgm:pt>
    <dgm:pt modelId="{B719ED33-2F59-4D67-A2CC-86F88BAE80F9}">
      <dgm:prSet custT="1"/>
      <dgm:spPr/>
      <dgm: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Gap analysis</a:t>
          </a:r>
        </a:p>
      </dgm:t>
    </dgm:pt>
    <dgm:pt modelId="{39B56C99-2243-4D40-8580-A31370960A1B}" type="parTrans" cxnId="{3E083484-64DD-4749-AEFC-DD75719963BB}">
      <dgm:prSet/>
      <dgm:spPr/>
      <dgm:t>
        <a:bodyPr/>
        <a:lstStyle/>
        <a:p>
          <a:endParaRPr lang="en-GB"/>
        </a:p>
      </dgm:t>
    </dgm:pt>
    <dgm:pt modelId="{F0D929D1-7694-4741-B56F-7C512EF53CD9}" type="sibTrans" cxnId="{3E083484-64DD-4749-AEFC-DD75719963BB}">
      <dgm:prSet/>
      <dgm:spPr/>
      <dgm:t>
        <a:bodyPr/>
        <a:lstStyle/>
        <a:p>
          <a:endParaRPr lang="en-GB"/>
        </a:p>
      </dgm:t>
    </dgm:pt>
    <dgm:pt modelId="{8EC6C861-A081-4913-871B-2E1F2681A7E0}">
      <dgm:prSet custT="1"/>
      <dgm:spPr/>
      <dgm: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Strategize on how to fill the gaps</a:t>
          </a:r>
        </a:p>
      </dgm:t>
    </dgm:pt>
    <dgm:pt modelId="{1625AFB8-F63F-487E-93AA-6138D3DEA63A}" type="parTrans" cxnId="{8BF65981-B33B-4F82-B8D6-284EFF4ABA2B}">
      <dgm:prSet/>
      <dgm:spPr/>
      <dgm:t>
        <a:bodyPr/>
        <a:lstStyle/>
        <a:p>
          <a:endParaRPr lang="en-GB"/>
        </a:p>
      </dgm:t>
    </dgm:pt>
    <dgm:pt modelId="{B0BA76B4-6429-477B-8B29-7A13D02D8EBE}" type="sibTrans" cxnId="{8BF65981-B33B-4F82-B8D6-284EFF4ABA2B}">
      <dgm:prSet/>
      <dgm:spPr/>
      <dgm:t>
        <a:bodyPr/>
        <a:lstStyle/>
        <a:p>
          <a:endParaRPr lang="en-GB"/>
        </a:p>
      </dgm:t>
    </dgm:pt>
    <dgm:pt modelId="{0F1241F1-4E27-4B59-AE05-440E392AB7E1}" type="pres">
      <dgm:prSet presAssocID="{09A37A1B-E6CB-49DE-B7B9-DB459D3309E6}" presName="cycle" presStyleCnt="0">
        <dgm:presLayoutVars>
          <dgm:dir/>
          <dgm:resizeHandles val="exact"/>
        </dgm:presLayoutVars>
      </dgm:prSet>
      <dgm:spPr/>
    </dgm:pt>
    <dgm:pt modelId="{F8C01A6C-B696-4AFC-8F0F-227F70021D61}" type="pres">
      <dgm:prSet presAssocID="{B719ED33-2F59-4D67-A2CC-86F88BAE80F9}" presName="dummy" presStyleCnt="0"/>
      <dgm:spPr/>
    </dgm:pt>
    <dgm:pt modelId="{1E9C0311-AF78-48BA-B342-4593A74CE3AC}" type="pres">
      <dgm:prSet presAssocID="{B719ED33-2F59-4D67-A2CC-86F88BAE80F9}" presName="node" presStyleLbl="revTx" presStyleIdx="0" presStyleCnt="4">
        <dgm:presLayoutVars>
          <dgm:bulletEnabled val="1"/>
        </dgm:presLayoutVars>
      </dgm:prSet>
      <dgm:spPr/>
    </dgm:pt>
    <dgm:pt modelId="{0D2A5598-73CD-41F7-9EAD-51DCD9093A74}" type="pres">
      <dgm:prSet presAssocID="{F0D929D1-7694-4741-B56F-7C512EF53CD9}" presName="sibTrans" presStyleLbl="node1" presStyleIdx="0" presStyleCnt="4"/>
      <dgm:spPr/>
    </dgm:pt>
    <dgm:pt modelId="{0D2A89E5-5BAD-4C6A-82E9-2304EB0A0D49}" type="pres">
      <dgm:prSet presAssocID="{8EC6C861-A081-4913-871B-2E1F2681A7E0}" presName="dummy" presStyleCnt="0"/>
      <dgm:spPr/>
    </dgm:pt>
    <dgm:pt modelId="{E0D24068-775C-404D-9B89-219013DB4CD1}" type="pres">
      <dgm:prSet presAssocID="{8EC6C861-A081-4913-871B-2E1F2681A7E0}" presName="node" presStyleLbl="revTx" presStyleIdx="1" presStyleCnt="4">
        <dgm:presLayoutVars>
          <dgm:bulletEnabled val="1"/>
        </dgm:presLayoutVars>
      </dgm:prSet>
      <dgm:spPr/>
    </dgm:pt>
    <dgm:pt modelId="{447A0D6A-5147-4D46-A8E2-B349AAE9F054}" type="pres">
      <dgm:prSet presAssocID="{B0BA76B4-6429-477B-8B29-7A13D02D8EBE}" presName="sibTrans" presStyleLbl="node1" presStyleIdx="1" presStyleCnt="4"/>
      <dgm:spPr/>
    </dgm:pt>
    <dgm:pt modelId="{A66E25F5-DC62-4EBA-809D-50892A5B5C38}" type="pres">
      <dgm:prSet presAssocID="{DFFA4584-E9D2-4649-9277-FCD951CD8627}" presName="dummy" presStyleCnt="0"/>
      <dgm:spPr/>
    </dgm:pt>
    <dgm:pt modelId="{FB91E3BC-DA2C-4F8F-9509-08D00260216A}" type="pres">
      <dgm:prSet presAssocID="{DFFA4584-E9D2-4649-9277-FCD951CD8627}" presName="node" presStyleLbl="revTx" presStyleIdx="2" presStyleCnt="4">
        <dgm:presLayoutVars>
          <dgm:bulletEnabled val="1"/>
        </dgm:presLayoutVars>
      </dgm:prSet>
      <dgm:spPr/>
    </dgm:pt>
    <dgm:pt modelId="{002D30E0-95FC-4CA6-A780-959CB2ABDA1B}" type="pres">
      <dgm:prSet presAssocID="{9D6C58D8-41CC-43F5-8CDD-1B499E1D701B}" presName="sibTrans" presStyleLbl="node1" presStyleIdx="2" presStyleCnt="4"/>
      <dgm:spPr/>
    </dgm:pt>
    <dgm:pt modelId="{4BCF1B66-D177-4E6E-9172-A76FC03780B0}" type="pres">
      <dgm:prSet presAssocID="{1C690D47-2061-48D1-A526-964AB48D3D80}" presName="dummy" presStyleCnt="0"/>
      <dgm:spPr/>
    </dgm:pt>
    <dgm:pt modelId="{1FD7944A-1E0F-45CC-96A1-0C64D0387846}" type="pres">
      <dgm:prSet presAssocID="{1C690D47-2061-48D1-A526-964AB48D3D80}" presName="node" presStyleLbl="revTx" presStyleIdx="3" presStyleCnt="4">
        <dgm:presLayoutVars>
          <dgm:bulletEnabled val="1"/>
        </dgm:presLayoutVars>
      </dgm:prSet>
      <dgm:spPr/>
    </dgm:pt>
    <dgm:pt modelId="{0616577C-516F-47A8-975F-6B8DDF645028}" type="pres">
      <dgm:prSet presAssocID="{079D52E5-91F8-4335-ACBC-4E1A11D99225}" presName="sibTrans" presStyleLbl="node1" presStyleIdx="3" presStyleCnt="4"/>
      <dgm:spPr/>
    </dgm:pt>
  </dgm:ptLst>
  <dgm:cxnLst>
    <dgm:cxn modelId="{24DE1011-66CB-42B4-A78E-100BF9D0C73B}" type="presOf" srcId="{B719ED33-2F59-4D67-A2CC-86F88BAE80F9}" destId="{1E9C0311-AF78-48BA-B342-4593A74CE3AC}" srcOrd="0" destOrd="0" presId="urn:microsoft.com/office/officeart/2005/8/layout/cycle1"/>
    <dgm:cxn modelId="{C10D531C-DAA3-47AA-86D8-702E4E1D058A}" type="presOf" srcId="{DFFA4584-E9D2-4649-9277-FCD951CD8627}" destId="{FB91E3BC-DA2C-4F8F-9509-08D00260216A}" srcOrd="0" destOrd="0" presId="urn:microsoft.com/office/officeart/2005/8/layout/cycle1"/>
    <dgm:cxn modelId="{15679F21-6E86-4D36-A2A0-FC22F8E4A393}" type="presOf" srcId="{B0BA76B4-6429-477B-8B29-7A13D02D8EBE}" destId="{447A0D6A-5147-4D46-A8E2-B349AAE9F054}" srcOrd="0" destOrd="0" presId="urn:microsoft.com/office/officeart/2005/8/layout/cycle1"/>
    <dgm:cxn modelId="{FEE95133-8271-4EA3-95D0-58A52CA9CBFD}" type="presOf" srcId="{F0D929D1-7694-4741-B56F-7C512EF53CD9}" destId="{0D2A5598-73CD-41F7-9EAD-51DCD9093A74}" srcOrd="0" destOrd="0" presId="urn:microsoft.com/office/officeart/2005/8/layout/cycle1"/>
    <dgm:cxn modelId="{71DF5535-B890-4CE6-A6CF-047C0955FEBF}" type="presOf" srcId="{079D52E5-91F8-4335-ACBC-4E1A11D99225}" destId="{0616577C-516F-47A8-975F-6B8DDF645028}" srcOrd="0" destOrd="0" presId="urn:microsoft.com/office/officeart/2005/8/layout/cycle1"/>
    <dgm:cxn modelId="{6352213E-9F3D-4F35-B214-C014D6E90F23}" srcId="{09A37A1B-E6CB-49DE-B7B9-DB459D3309E6}" destId="{DFFA4584-E9D2-4649-9277-FCD951CD8627}" srcOrd="2" destOrd="0" parTransId="{E3CF1AD8-AD13-4B6B-8B0B-2D052075536C}" sibTransId="{9D6C58D8-41CC-43F5-8CDD-1B499E1D701B}"/>
    <dgm:cxn modelId="{653D5D74-F278-417E-BF26-E8520B2A57E8}" type="presOf" srcId="{1C690D47-2061-48D1-A526-964AB48D3D80}" destId="{1FD7944A-1E0F-45CC-96A1-0C64D0387846}" srcOrd="0" destOrd="0" presId="urn:microsoft.com/office/officeart/2005/8/layout/cycle1"/>
    <dgm:cxn modelId="{D1953375-C61A-4BDE-87F3-6548F4DE5EEE}" srcId="{09A37A1B-E6CB-49DE-B7B9-DB459D3309E6}" destId="{1C690D47-2061-48D1-A526-964AB48D3D80}" srcOrd="3" destOrd="0" parTransId="{858DF94D-185C-4215-88AE-093281986E58}" sibTransId="{079D52E5-91F8-4335-ACBC-4E1A11D99225}"/>
    <dgm:cxn modelId="{BAB3847E-BE6C-4A75-A9D8-5D51F1FDB55F}" type="presOf" srcId="{8EC6C861-A081-4913-871B-2E1F2681A7E0}" destId="{E0D24068-775C-404D-9B89-219013DB4CD1}" srcOrd="0" destOrd="0" presId="urn:microsoft.com/office/officeart/2005/8/layout/cycle1"/>
    <dgm:cxn modelId="{8BF65981-B33B-4F82-B8D6-284EFF4ABA2B}" srcId="{09A37A1B-E6CB-49DE-B7B9-DB459D3309E6}" destId="{8EC6C861-A081-4913-871B-2E1F2681A7E0}" srcOrd="1" destOrd="0" parTransId="{1625AFB8-F63F-487E-93AA-6138D3DEA63A}" sibTransId="{B0BA76B4-6429-477B-8B29-7A13D02D8EBE}"/>
    <dgm:cxn modelId="{3E083484-64DD-4749-AEFC-DD75719963BB}" srcId="{09A37A1B-E6CB-49DE-B7B9-DB459D3309E6}" destId="{B719ED33-2F59-4D67-A2CC-86F88BAE80F9}" srcOrd="0" destOrd="0" parTransId="{39B56C99-2243-4D40-8580-A31370960A1B}" sibTransId="{F0D929D1-7694-4741-B56F-7C512EF53CD9}"/>
    <dgm:cxn modelId="{638D6AA5-069B-4A3D-BE8B-AF2E03F1DD65}" type="presOf" srcId="{09A37A1B-E6CB-49DE-B7B9-DB459D3309E6}" destId="{0F1241F1-4E27-4B59-AE05-440E392AB7E1}" srcOrd="0" destOrd="0" presId="urn:microsoft.com/office/officeart/2005/8/layout/cycle1"/>
    <dgm:cxn modelId="{498F83F4-CE62-4521-8750-AB1C7E33A664}" type="presOf" srcId="{9D6C58D8-41CC-43F5-8CDD-1B499E1D701B}" destId="{002D30E0-95FC-4CA6-A780-959CB2ABDA1B}" srcOrd="0" destOrd="0" presId="urn:microsoft.com/office/officeart/2005/8/layout/cycle1"/>
    <dgm:cxn modelId="{C3351BD9-BB87-4178-A540-12592BA0FF93}" type="presParOf" srcId="{0F1241F1-4E27-4B59-AE05-440E392AB7E1}" destId="{F8C01A6C-B696-4AFC-8F0F-227F70021D61}" srcOrd="0" destOrd="0" presId="urn:microsoft.com/office/officeart/2005/8/layout/cycle1"/>
    <dgm:cxn modelId="{B8B99614-5DF6-45F3-92A5-F5C114F36B06}" type="presParOf" srcId="{0F1241F1-4E27-4B59-AE05-440E392AB7E1}" destId="{1E9C0311-AF78-48BA-B342-4593A74CE3AC}" srcOrd="1" destOrd="0" presId="urn:microsoft.com/office/officeart/2005/8/layout/cycle1"/>
    <dgm:cxn modelId="{F1B6688F-CA93-4E40-BA96-26D198765323}" type="presParOf" srcId="{0F1241F1-4E27-4B59-AE05-440E392AB7E1}" destId="{0D2A5598-73CD-41F7-9EAD-51DCD9093A74}" srcOrd="2" destOrd="0" presId="urn:microsoft.com/office/officeart/2005/8/layout/cycle1"/>
    <dgm:cxn modelId="{DB689D34-135A-4290-8BE9-3ADD148B1FDA}" type="presParOf" srcId="{0F1241F1-4E27-4B59-AE05-440E392AB7E1}" destId="{0D2A89E5-5BAD-4C6A-82E9-2304EB0A0D49}" srcOrd="3" destOrd="0" presId="urn:microsoft.com/office/officeart/2005/8/layout/cycle1"/>
    <dgm:cxn modelId="{A1D71515-B754-41D6-8BBB-CB7F9F546832}" type="presParOf" srcId="{0F1241F1-4E27-4B59-AE05-440E392AB7E1}" destId="{E0D24068-775C-404D-9B89-219013DB4CD1}" srcOrd="4" destOrd="0" presId="urn:microsoft.com/office/officeart/2005/8/layout/cycle1"/>
    <dgm:cxn modelId="{531FAF9A-D286-49FF-A175-75CC09B079DA}" type="presParOf" srcId="{0F1241F1-4E27-4B59-AE05-440E392AB7E1}" destId="{447A0D6A-5147-4D46-A8E2-B349AAE9F054}" srcOrd="5" destOrd="0" presId="urn:microsoft.com/office/officeart/2005/8/layout/cycle1"/>
    <dgm:cxn modelId="{A5C11A85-81B4-430F-A4D3-7E0C00E5CE5E}" type="presParOf" srcId="{0F1241F1-4E27-4B59-AE05-440E392AB7E1}" destId="{A66E25F5-DC62-4EBA-809D-50892A5B5C38}" srcOrd="6" destOrd="0" presId="urn:microsoft.com/office/officeart/2005/8/layout/cycle1"/>
    <dgm:cxn modelId="{91A3BD95-FC73-4F9D-936C-89564D9A9572}" type="presParOf" srcId="{0F1241F1-4E27-4B59-AE05-440E392AB7E1}" destId="{FB91E3BC-DA2C-4F8F-9509-08D00260216A}" srcOrd="7" destOrd="0" presId="urn:microsoft.com/office/officeart/2005/8/layout/cycle1"/>
    <dgm:cxn modelId="{D4DA280B-AF54-408E-8C3A-2C717BF29144}" type="presParOf" srcId="{0F1241F1-4E27-4B59-AE05-440E392AB7E1}" destId="{002D30E0-95FC-4CA6-A780-959CB2ABDA1B}" srcOrd="8" destOrd="0" presId="urn:microsoft.com/office/officeart/2005/8/layout/cycle1"/>
    <dgm:cxn modelId="{77384F8F-B416-4532-9D2C-FE21EDA203A6}" type="presParOf" srcId="{0F1241F1-4E27-4B59-AE05-440E392AB7E1}" destId="{4BCF1B66-D177-4E6E-9172-A76FC03780B0}" srcOrd="9" destOrd="0" presId="urn:microsoft.com/office/officeart/2005/8/layout/cycle1"/>
    <dgm:cxn modelId="{61E04FDB-7F62-43A8-B83D-73207E430297}" type="presParOf" srcId="{0F1241F1-4E27-4B59-AE05-440E392AB7E1}" destId="{1FD7944A-1E0F-45CC-96A1-0C64D0387846}" srcOrd="10" destOrd="0" presId="urn:microsoft.com/office/officeart/2005/8/layout/cycle1"/>
    <dgm:cxn modelId="{242DDAD1-C864-4E3C-B4BF-BD131997AB56}" type="presParOf" srcId="{0F1241F1-4E27-4B59-AE05-440E392AB7E1}" destId="{0616577C-516F-47A8-975F-6B8DDF645028}" srcOrd="11"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764751-CD3E-4043-8E58-10C8241F03F9}">
      <dsp:nvSpPr>
        <dsp:cNvPr id="0" name=""/>
        <dsp:cNvSpPr/>
      </dsp:nvSpPr>
      <dsp:spPr>
        <a:xfrm>
          <a:off x="1061437" y="382839"/>
          <a:ext cx="1141382" cy="11413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225A09-3F5B-49D5-87B8-849B39664A45}">
      <dsp:nvSpPr>
        <dsp:cNvPr id="0" name=""/>
        <dsp:cNvSpPr/>
      </dsp:nvSpPr>
      <dsp:spPr>
        <a:xfrm>
          <a:off x="1582" y="1671588"/>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GB" sz="2800" kern="1200" dirty="0">
              <a:latin typeface="Open Sans" panose="020B0606030504020204" pitchFamily="34" charset="0"/>
              <a:ea typeface="Open Sans" panose="020B0606030504020204" pitchFamily="34" charset="0"/>
              <a:cs typeface="Open Sans" panose="020B0606030504020204" pitchFamily="34" charset="0"/>
            </a:rPr>
            <a:t>For the therapist</a:t>
          </a:r>
        </a:p>
      </dsp:txBody>
      <dsp:txXfrm>
        <a:off x="1582" y="1671588"/>
        <a:ext cx="3261093" cy="489164"/>
      </dsp:txXfrm>
    </dsp:sp>
    <dsp:sp modelId="{D67CF13E-764F-4173-8F96-54EF313607DD}">
      <dsp:nvSpPr>
        <dsp:cNvPr id="0" name=""/>
        <dsp:cNvSpPr/>
      </dsp:nvSpPr>
      <dsp:spPr>
        <a:xfrm>
          <a:off x="1582" y="2229294"/>
          <a:ext cx="3261093" cy="158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Stipulated by HCPC (standard 12) – standards of proficiency for speech and language therapists, p.11.</a:t>
          </a:r>
        </a:p>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(HCPC, 2014)</a:t>
          </a:r>
        </a:p>
      </dsp:txBody>
      <dsp:txXfrm>
        <a:off x="1582" y="2229294"/>
        <a:ext cx="3261093" cy="1580670"/>
      </dsp:txXfrm>
    </dsp:sp>
    <dsp:sp modelId="{6CC01EEF-BEC9-4A82-9ABE-55E9C48F7A8B}">
      <dsp:nvSpPr>
        <dsp:cNvPr id="0" name=""/>
        <dsp:cNvSpPr/>
      </dsp:nvSpPr>
      <dsp:spPr>
        <a:xfrm>
          <a:off x="4893223" y="382839"/>
          <a:ext cx="1141382" cy="11413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4076B6-2EB5-4E61-BB64-F890417027E0}">
      <dsp:nvSpPr>
        <dsp:cNvPr id="0" name=""/>
        <dsp:cNvSpPr/>
      </dsp:nvSpPr>
      <dsp:spPr>
        <a:xfrm>
          <a:off x="3833367" y="1671588"/>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GB" sz="2800" kern="1200" dirty="0">
              <a:latin typeface="Open Sans" panose="020B0606030504020204" pitchFamily="34" charset="0"/>
              <a:ea typeface="Open Sans" panose="020B0606030504020204" pitchFamily="34" charset="0"/>
              <a:cs typeface="Open Sans" panose="020B0606030504020204" pitchFamily="34" charset="0"/>
            </a:rPr>
            <a:t>For the service</a:t>
          </a:r>
        </a:p>
      </dsp:txBody>
      <dsp:txXfrm>
        <a:off x="3833367" y="1671588"/>
        <a:ext cx="3261093" cy="489164"/>
      </dsp:txXfrm>
    </dsp:sp>
    <dsp:sp modelId="{B2694FC4-23CF-4A66-A1FB-1D8051AF3476}">
      <dsp:nvSpPr>
        <dsp:cNvPr id="0" name=""/>
        <dsp:cNvSpPr/>
      </dsp:nvSpPr>
      <dsp:spPr>
        <a:xfrm>
          <a:off x="3833367" y="2229294"/>
          <a:ext cx="3261093" cy="158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CQC performance monitoring indicators – questions about research now included in inspection frameworks, p. 24.</a:t>
          </a:r>
        </a:p>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(CQC, n.d.)</a:t>
          </a:r>
        </a:p>
      </dsp:txBody>
      <dsp:txXfrm>
        <a:off x="3833367" y="2229294"/>
        <a:ext cx="3261093" cy="1580670"/>
      </dsp:txXfrm>
    </dsp:sp>
    <dsp:sp modelId="{A61D8A53-279F-4191-B3F0-5EE747C8211B}">
      <dsp:nvSpPr>
        <dsp:cNvPr id="0" name=""/>
        <dsp:cNvSpPr/>
      </dsp:nvSpPr>
      <dsp:spPr>
        <a:xfrm>
          <a:off x="8725008" y="382839"/>
          <a:ext cx="1141382" cy="11413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C5DBDD-0923-425E-BE84-4AC2EEEC91EA}">
      <dsp:nvSpPr>
        <dsp:cNvPr id="0" name=""/>
        <dsp:cNvSpPr/>
      </dsp:nvSpPr>
      <dsp:spPr>
        <a:xfrm>
          <a:off x="7665152" y="1671588"/>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GB" sz="2800" kern="1200">
              <a:latin typeface="Open Sans" panose="020B0606030504020204" pitchFamily="34" charset="0"/>
              <a:ea typeface="Open Sans" panose="020B0606030504020204" pitchFamily="34" charset="0"/>
              <a:cs typeface="Open Sans" panose="020B0606030504020204" pitchFamily="34" charset="0"/>
            </a:rPr>
            <a:t>For the patients</a:t>
          </a:r>
        </a:p>
      </dsp:txBody>
      <dsp:txXfrm>
        <a:off x="7665152" y="1671588"/>
        <a:ext cx="3261093" cy="489164"/>
      </dsp:txXfrm>
    </dsp:sp>
    <dsp:sp modelId="{7E48D57E-D062-48F9-B0FB-2863AF351D15}">
      <dsp:nvSpPr>
        <dsp:cNvPr id="0" name=""/>
        <dsp:cNvSpPr/>
      </dsp:nvSpPr>
      <dsp:spPr>
        <a:xfrm>
          <a:off x="7665152" y="2229294"/>
          <a:ext cx="3261093" cy="158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Research engagement has a positive impact on patient health outcomes </a:t>
          </a:r>
        </a:p>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(Boaz et al. 2015)</a:t>
          </a:r>
        </a:p>
      </dsp:txBody>
      <dsp:txXfrm>
        <a:off x="7665152" y="2229294"/>
        <a:ext cx="3261093" cy="15806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764751-CD3E-4043-8E58-10C8241F03F9}">
      <dsp:nvSpPr>
        <dsp:cNvPr id="0" name=""/>
        <dsp:cNvSpPr/>
      </dsp:nvSpPr>
      <dsp:spPr>
        <a:xfrm>
          <a:off x="4707914" y="250176"/>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225A09-3F5B-49D5-87B8-849B39664A45}">
      <dsp:nvSpPr>
        <dsp:cNvPr id="0" name=""/>
        <dsp:cNvSpPr/>
      </dsp:nvSpPr>
      <dsp:spPr>
        <a:xfrm>
          <a:off x="3303914" y="1920951"/>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GB" sz="3600" kern="1200" dirty="0">
              <a:latin typeface="Open Sans" panose="020B0606030504020204" pitchFamily="34" charset="0"/>
              <a:ea typeface="Open Sans" panose="020B0606030504020204" pitchFamily="34" charset="0"/>
              <a:cs typeface="Open Sans" panose="020B0606030504020204" pitchFamily="34" charset="0"/>
            </a:rPr>
            <a:t>For the therapist</a:t>
          </a:r>
        </a:p>
      </dsp:txBody>
      <dsp:txXfrm>
        <a:off x="3303914" y="1920951"/>
        <a:ext cx="4320000" cy="648000"/>
      </dsp:txXfrm>
    </dsp:sp>
    <dsp:sp modelId="{D67CF13E-764F-4173-8F96-54EF313607DD}">
      <dsp:nvSpPr>
        <dsp:cNvPr id="0" name=""/>
        <dsp:cNvSpPr/>
      </dsp:nvSpPr>
      <dsp:spPr>
        <a:xfrm>
          <a:off x="3303914" y="2642800"/>
          <a:ext cx="4320000" cy="1299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Stipulated by HCPC (standard 12) – standards of proficiency for speech and language therapists</a:t>
          </a:r>
        </a:p>
        <a:p>
          <a:pPr marL="0" lvl="0" indent="0" algn="ctr" defTabSz="755650">
            <a:lnSpc>
              <a:spcPct val="100000"/>
            </a:lnSpc>
            <a:spcBef>
              <a:spcPct val="0"/>
            </a:spcBef>
            <a:spcAft>
              <a:spcPct val="35000"/>
            </a:spcAft>
            <a:buNone/>
          </a:pPr>
          <a:r>
            <a:rPr lang="en-GB" sz="1700" kern="1200" dirty="0">
              <a:latin typeface="Open Sans" panose="020B0606030504020204" pitchFamily="34" charset="0"/>
              <a:ea typeface="Open Sans" panose="020B0606030504020204" pitchFamily="34" charset="0"/>
              <a:cs typeface="Open Sans" panose="020B0606030504020204" pitchFamily="34" charset="0"/>
            </a:rPr>
            <a:t>(HCPC, 2014)</a:t>
          </a:r>
        </a:p>
      </dsp:txBody>
      <dsp:txXfrm>
        <a:off x="3303914" y="2642800"/>
        <a:ext cx="4320000" cy="12998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BCBE7-FA58-4BC3-8C59-CCE01883FE31}">
      <dsp:nvSpPr>
        <dsp:cNvPr id="0" name=""/>
        <dsp:cNvSpPr/>
      </dsp:nvSpPr>
      <dsp:spPr>
        <a:xfrm>
          <a:off x="557545" y="2267"/>
          <a:ext cx="6120000" cy="14964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2800350">
            <a:lnSpc>
              <a:spcPct val="90000"/>
            </a:lnSpc>
            <a:spcBef>
              <a:spcPct val="0"/>
            </a:spcBef>
            <a:spcAft>
              <a:spcPct val="35000"/>
            </a:spcAft>
            <a:buFont typeface="Arial" panose="020B0604020202020204" pitchFamily="34" charset="0"/>
            <a:buNone/>
          </a:pPr>
          <a:r>
            <a:rPr lang="en-GB" sz="6300" kern="1200" dirty="0"/>
            <a:t>Identify networks</a:t>
          </a:r>
        </a:p>
      </dsp:txBody>
      <dsp:txXfrm>
        <a:off x="557545" y="2267"/>
        <a:ext cx="6120000" cy="1496485"/>
      </dsp:txXfrm>
    </dsp:sp>
    <dsp:sp modelId="{E6A41CCC-8FD3-4D8B-8BE2-9D3B2E0DFEBB}">
      <dsp:nvSpPr>
        <dsp:cNvPr id="0" name=""/>
        <dsp:cNvSpPr/>
      </dsp:nvSpPr>
      <dsp:spPr>
        <a:xfrm>
          <a:off x="377545" y="1573577"/>
          <a:ext cx="6480000" cy="14964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2800350">
            <a:lnSpc>
              <a:spcPct val="90000"/>
            </a:lnSpc>
            <a:spcBef>
              <a:spcPct val="0"/>
            </a:spcBef>
            <a:spcAft>
              <a:spcPct val="35000"/>
            </a:spcAft>
            <a:buNone/>
          </a:pPr>
          <a:r>
            <a:rPr lang="en-GB" sz="6300" kern="1200" dirty="0"/>
            <a:t>Differentiate remit</a:t>
          </a:r>
        </a:p>
      </dsp:txBody>
      <dsp:txXfrm>
        <a:off x="377545" y="1573577"/>
        <a:ext cx="6480000" cy="1496485"/>
      </dsp:txXfrm>
    </dsp:sp>
    <dsp:sp modelId="{296F4594-4718-4A6A-82C1-4C7E173B11AD}">
      <dsp:nvSpPr>
        <dsp:cNvPr id="0" name=""/>
        <dsp:cNvSpPr/>
      </dsp:nvSpPr>
      <dsp:spPr>
        <a:xfrm>
          <a:off x="0" y="3144887"/>
          <a:ext cx="7235092" cy="14964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2800350">
            <a:lnSpc>
              <a:spcPct val="90000"/>
            </a:lnSpc>
            <a:spcBef>
              <a:spcPct val="0"/>
            </a:spcBef>
            <a:spcAft>
              <a:spcPct val="35000"/>
            </a:spcAft>
            <a:buNone/>
          </a:pPr>
          <a:r>
            <a:rPr lang="en-GB" sz="6300" kern="1200" dirty="0"/>
            <a:t>Evaluate unmet need</a:t>
          </a:r>
        </a:p>
      </dsp:txBody>
      <dsp:txXfrm>
        <a:off x="0" y="3144887"/>
        <a:ext cx="7235092" cy="14964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C0311-AF78-48BA-B342-4593A74CE3AC}">
      <dsp:nvSpPr>
        <dsp:cNvPr id="0" name=""/>
        <dsp:cNvSpPr/>
      </dsp:nvSpPr>
      <dsp:spPr>
        <a:xfrm>
          <a:off x="5058837" y="118295"/>
          <a:ext cx="1854759" cy="185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Open Sans" panose="020B0606030504020204" pitchFamily="34" charset="0"/>
              <a:ea typeface="Open Sans" panose="020B0606030504020204" pitchFamily="34" charset="0"/>
              <a:cs typeface="Open Sans" panose="020B0606030504020204" pitchFamily="34" charset="0"/>
            </a:rPr>
            <a:t>Gap analysis</a:t>
          </a:r>
        </a:p>
      </dsp:txBody>
      <dsp:txXfrm>
        <a:off x="5058837" y="118295"/>
        <a:ext cx="1854759" cy="1854759"/>
      </dsp:txXfrm>
    </dsp:sp>
    <dsp:sp modelId="{0D2A5598-73CD-41F7-9EAD-51DCD9093A74}">
      <dsp:nvSpPr>
        <dsp:cNvPr id="0" name=""/>
        <dsp:cNvSpPr/>
      </dsp:nvSpPr>
      <dsp:spPr>
        <a:xfrm>
          <a:off x="1793382" y="1705"/>
          <a:ext cx="5236804" cy="5236804"/>
        </a:xfrm>
        <a:prstGeom prst="circularArrow">
          <a:avLst>
            <a:gd name="adj1" fmla="val 6906"/>
            <a:gd name="adj2" fmla="val 465702"/>
            <a:gd name="adj3" fmla="val 547944"/>
            <a:gd name="adj4" fmla="val 20586354"/>
            <a:gd name="adj5" fmla="val 8058"/>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0D24068-775C-404D-9B89-219013DB4CD1}">
      <dsp:nvSpPr>
        <dsp:cNvPr id="0" name=""/>
        <dsp:cNvSpPr/>
      </dsp:nvSpPr>
      <dsp:spPr>
        <a:xfrm>
          <a:off x="5058837" y="3267161"/>
          <a:ext cx="1854759" cy="185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Open Sans" panose="020B0606030504020204" pitchFamily="34" charset="0"/>
              <a:ea typeface="Open Sans" panose="020B0606030504020204" pitchFamily="34" charset="0"/>
              <a:cs typeface="Open Sans" panose="020B0606030504020204" pitchFamily="34" charset="0"/>
            </a:rPr>
            <a:t>Strategize on how to fill the gaps</a:t>
          </a:r>
        </a:p>
      </dsp:txBody>
      <dsp:txXfrm>
        <a:off x="5058837" y="3267161"/>
        <a:ext cx="1854759" cy="1854759"/>
      </dsp:txXfrm>
    </dsp:sp>
    <dsp:sp modelId="{447A0D6A-5147-4D46-A8E2-B349AAE9F054}">
      <dsp:nvSpPr>
        <dsp:cNvPr id="0" name=""/>
        <dsp:cNvSpPr/>
      </dsp:nvSpPr>
      <dsp:spPr>
        <a:xfrm>
          <a:off x="1793382" y="1705"/>
          <a:ext cx="5236804" cy="5236804"/>
        </a:xfrm>
        <a:prstGeom prst="circularArrow">
          <a:avLst>
            <a:gd name="adj1" fmla="val 6906"/>
            <a:gd name="adj2" fmla="val 465702"/>
            <a:gd name="adj3" fmla="val 5947944"/>
            <a:gd name="adj4" fmla="val 4386354"/>
            <a:gd name="adj5" fmla="val 8058"/>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B91E3BC-DA2C-4F8F-9509-08D00260216A}">
      <dsp:nvSpPr>
        <dsp:cNvPr id="0" name=""/>
        <dsp:cNvSpPr/>
      </dsp:nvSpPr>
      <dsp:spPr>
        <a:xfrm>
          <a:off x="1909972" y="3267161"/>
          <a:ext cx="1854759" cy="185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Open Sans" panose="020B0606030504020204" pitchFamily="34" charset="0"/>
              <a:ea typeface="Open Sans" panose="020B0606030504020204" pitchFamily="34" charset="0"/>
              <a:cs typeface="Open Sans" panose="020B0606030504020204" pitchFamily="34" charset="0"/>
            </a:rPr>
            <a:t>Update resource</a:t>
          </a:r>
        </a:p>
      </dsp:txBody>
      <dsp:txXfrm>
        <a:off x="1909972" y="3267161"/>
        <a:ext cx="1854759" cy="1854759"/>
      </dsp:txXfrm>
    </dsp:sp>
    <dsp:sp modelId="{002D30E0-95FC-4CA6-A780-959CB2ABDA1B}">
      <dsp:nvSpPr>
        <dsp:cNvPr id="0" name=""/>
        <dsp:cNvSpPr/>
      </dsp:nvSpPr>
      <dsp:spPr>
        <a:xfrm>
          <a:off x="1793382" y="1705"/>
          <a:ext cx="5236804" cy="5236804"/>
        </a:xfrm>
        <a:prstGeom prst="circularArrow">
          <a:avLst>
            <a:gd name="adj1" fmla="val 6906"/>
            <a:gd name="adj2" fmla="val 465702"/>
            <a:gd name="adj3" fmla="val 11347944"/>
            <a:gd name="adj4" fmla="val 9786354"/>
            <a:gd name="adj5" fmla="val 8058"/>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FD7944A-1E0F-45CC-96A1-0C64D0387846}">
      <dsp:nvSpPr>
        <dsp:cNvPr id="0" name=""/>
        <dsp:cNvSpPr/>
      </dsp:nvSpPr>
      <dsp:spPr>
        <a:xfrm>
          <a:off x="1909972" y="118295"/>
          <a:ext cx="1854759" cy="1854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GB" sz="2400" kern="1200" dirty="0">
              <a:latin typeface="Open Sans" panose="020B0606030504020204" pitchFamily="34" charset="0"/>
              <a:ea typeface="Open Sans" panose="020B0606030504020204" pitchFamily="34" charset="0"/>
              <a:cs typeface="Open Sans" panose="020B0606030504020204" pitchFamily="34" charset="0"/>
            </a:rPr>
            <a:t>Evaluate</a:t>
          </a:r>
        </a:p>
      </dsp:txBody>
      <dsp:txXfrm>
        <a:off x="1909972" y="118295"/>
        <a:ext cx="1854759" cy="1854759"/>
      </dsp:txXfrm>
    </dsp:sp>
    <dsp:sp modelId="{0616577C-516F-47A8-975F-6B8DDF645028}">
      <dsp:nvSpPr>
        <dsp:cNvPr id="0" name=""/>
        <dsp:cNvSpPr/>
      </dsp:nvSpPr>
      <dsp:spPr>
        <a:xfrm>
          <a:off x="1793382" y="1705"/>
          <a:ext cx="5236804" cy="5236804"/>
        </a:xfrm>
        <a:prstGeom prst="circularArrow">
          <a:avLst>
            <a:gd name="adj1" fmla="val 6906"/>
            <a:gd name="adj2" fmla="val 465702"/>
            <a:gd name="adj3" fmla="val 16747944"/>
            <a:gd name="adj4" fmla="val 15186354"/>
            <a:gd name="adj5" fmla="val 8058"/>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57B431D3-6E78-4E27-A9D9-93F0CA3861A4}" type="datetimeFigureOut">
              <a:rPr lang="en-GB" smtClean="0"/>
              <a:t>05/10/2021</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752FC797-76C8-473D-8448-FEBBCBB068F7}" type="slidenum">
              <a:rPr lang="en-GB" smtClean="0"/>
              <a:t>‹#›</a:t>
            </a:fld>
            <a:endParaRPr lang="en-GB"/>
          </a:p>
        </p:txBody>
      </p:sp>
    </p:spTree>
    <p:extLst>
      <p:ext uri="{BB962C8B-B14F-4D97-AF65-F5344CB8AC3E}">
        <p14:creationId xmlns:p14="http://schemas.microsoft.com/office/powerpoint/2010/main" val="3178605789"/>
      </p:ext>
    </p:extLst>
  </p:cSld>
  <p:clrMap bg1="lt1" tx1="dk1" bg2="lt2" tx2="dk2" accent1="accent1" accent2="accent2" accent3="accent3" accent4="accent4" accent5="accent5" accent6="accent6" hlink="hlink" folHlink="folHlink"/>
  <p:notesStyle>
    <a:lvl1pPr marL="0" algn="l" defTabSz="914264" rtl="0" eaLnBrk="1" latinLnBrk="0" hangingPunct="1">
      <a:defRPr sz="1200" kern="1200">
        <a:solidFill>
          <a:schemeClr val="tx1"/>
        </a:solidFill>
        <a:latin typeface="+mn-lt"/>
        <a:ea typeface="+mn-ea"/>
        <a:cs typeface="+mn-cs"/>
      </a:defRPr>
    </a:lvl1pPr>
    <a:lvl2pPr marL="457131" algn="l" defTabSz="914264" rtl="0" eaLnBrk="1" latinLnBrk="0" hangingPunct="1">
      <a:defRPr sz="1200" kern="1200">
        <a:solidFill>
          <a:schemeClr val="tx1"/>
        </a:solidFill>
        <a:latin typeface="+mn-lt"/>
        <a:ea typeface="+mn-ea"/>
        <a:cs typeface="+mn-cs"/>
      </a:defRPr>
    </a:lvl2pPr>
    <a:lvl3pPr marL="914264" algn="l" defTabSz="914264" rtl="0" eaLnBrk="1" latinLnBrk="0" hangingPunct="1">
      <a:defRPr sz="1200" kern="1200">
        <a:solidFill>
          <a:schemeClr val="tx1"/>
        </a:solidFill>
        <a:latin typeface="+mn-lt"/>
        <a:ea typeface="+mn-ea"/>
        <a:cs typeface="+mn-cs"/>
      </a:defRPr>
    </a:lvl3pPr>
    <a:lvl4pPr marL="1371396" algn="l" defTabSz="914264" rtl="0" eaLnBrk="1" latinLnBrk="0" hangingPunct="1">
      <a:defRPr sz="1200" kern="1200">
        <a:solidFill>
          <a:schemeClr val="tx1"/>
        </a:solidFill>
        <a:latin typeface="+mn-lt"/>
        <a:ea typeface="+mn-ea"/>
        <a:cs typeface="+mn-cs"/>
      </a:defRPr>
    </a:lvl4pPr>
    <a:lvl5pPr marL="1828528" algn="l" defTabSz="914264" rtl="0" eaLnBrk="1" latinLnBrk="0" hangingPunct="1">
      <a:defRPr sz="1200" kern="1200">
        <a:solidFill>
          <a:schemeClr val="tx1"/>
        </a:solidFill>
        <a:latin typeface="+mn-lt"/>
        <a:ea typeface="+mn-ea"/>
        <a:cs typeface="+mn-cs"/>
      </a:defRPr>
    </a:lvl5pPr>
    <a:lvl6pPr marL="2285662" algn="l" defTabSz="914264" rtl="0" eaLnBrk="1" latinLnBrk="0" hangingPunct="1">
      <a:defRPr sz="1200" kern="1200">
        <a:solidFill>
          <a:schemeClr val="tx1"/>
        </a:solidFill>
        <a:latin typeface="+mn-lt"/>
        <a:ea typeface="+mn-ea"/>
        <a:cs typeface="+mn-cs"/>
      </a:defRPr>
    </a:lvl6pPr>
    <a:lvl7pPr marL="2742790" algn="l" defTabSz="914264" rtl="0" eaLnBrk="1" latinLnBrk="0" hangingPunct="1">
      <a:defRPr sz="1200" kern="1200">
        <a:solidFill>
          <a:schemeClr val="tx1"/>
        </a:solidFill>
        <a:latin typeface="+mn-lt"/>
        <a:ea typeface="+mn-ea"/>
        <a:cs typeface="+mn-cs"/>
      </a:defRPr>
    </a:lvl7pPr>
    <a:lvl8pPr marL="3199920" algn="l" defTabSz="914264" rtl="0" eaLnBrk="1" latinLnBrk="0" hangingPunct="1">
      <a:defRPr sz="1200" kern="1200">
        <a:solidFill>
          <a:schemeClr val="tx1"/>
        </a:solidFill>
        <a:latin typeface="+mn-lt"/>
        <a:ea typeface="+mn-ea"/>
        <a:cs typeface="+mn-cs"/>
      </a:defRPr>
    </a:lvl8pPr>
    <a:lvl9pPr marL="3657051" algn="l" defTabSz="91426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Thank you Judy – always so great to hear about this project. </a:t>
            </a:r>
          </a:p>
          <a:p>
            <a:endParaRPr lang="en-GB" dirty="0"/>
          </a:p>
          <a:p>
            <a:r>
              <a:rPr lang="en-GB" dirty="0"/>
              <a:t>And Thank you all for staying on for the next talk, where I’ll be presenting our work at RCSLT on building research capacity. </a:t>
            </a:r>
          </a:p>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1</a:t>
            </a:fld>
            <a:endParaRPr lang="en-GB"/>
          </a:p>
        </p:txBody>
      </p:sp>
    </p:spTree>
    <p:extLst>
      <p:ext uri="{BB962C8B-B14F-4D97-AF65-F5344CB8AC3E}">
        <p14:creationId xmlns:p14="http://schemas.microsoft.com/office/powerpoint/2010/main" val="151683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My name is Katie Chadd, I am a speech and language therapist and research manager at RCSLT</a:t>
            </a:r>
          </a:p>
        </p:txBody>
      </p:sp>
      <p:sp>
        <p:nvSpPr>
          <p:cNvPr id="4" name="Slide Number Placeholder 3"/>
          <p:cNvSpPr>
            <a:spLocks noGrp="1"/>
          </p:cNvSpPr>
          <p:nvPr>
            <p:ph type="sldNum" sz="quarter" idx="5"/>
          </p:nvPr>
        </p:nvSpPr>
        <p:spPr/>
        <p:txBody>
          <a:bodyPr/>
          <a:lstStyle/>
          <a:p>
            <a:fld id="{752FC797-76C8-473D-8448-FEBBCBB068F7}" type="slidenum">
              <a:rPr lang="en-GB" smtClean="0"/>
              <a:t>2</a:t>
            </a:fld>
            <a:endParaRPr lang="en-GB"/>
          </a:p>
        </p:txBody>
      </p:sp>
    </p:spTree>
    <p:extLst>
      <p:ext uri="{BB962C8B-B14F-4D97-AF65-F5344CB8AC3E}">
        <p14:creationId xmlns:p14="http://schemas.microsoft.com/office/powerpoint/2010/main" val="997066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Whilst I am the one talking today,  A lot of what I’ll mention was developed by a team of collaborators both RCSLT staff, and RCSLT members, so I am especially grateful for the contribution of those listed here. </a:t>
            </a:r>
          </a:p>
        </p:txBody>
      </p:sp>
      <p:sp>
        <p:nvSpPr>
          <p:cNvPr id="4" name="Slide Number Placeholder 3"/>
          <p:cNvSpPr>
            <a:spLocks noGrp="1"/>
          </p:cNvSpPr>
          <p:nvPr>
            <p:ph type="sldNum" sz="quarter" idx="5"/>
          </p:nvPr>
        </p:nvSpPr>
        <p:spPr/>
        <p:txBody>
          <a:bodyPr/>
          <a:lstStyle/>
          <a:p>
            <a:fld id="{752FC797-76C8-473D-8448-FEBBCBB068F7}" type="slidenum">
              <a:rPr lang="en-GB" smtClean="0"/>
              <a:t>3</a:t>
            </a:fld>
            <a:endParaRPr lang="en-GB"/>
          </a:p>
        </p:txBody>
      </p:sp>
    </p:spTree>
    <p:extLst>
      <p:ext uri="{BB962C8B-B14F-4D97-AF65-F5344CB8AC3E}">
        <p14:creationId xmlns:p14="http://schemas.microsoft.com/office/powerpoint/2010/main" val="361106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I wanted to draw attention to the learning outcomes just very briefly – so I hope that after this session, you will all have@</a:t>
            </a:r>
          </a:p>
          <a:p>
            <a:pPr marL="171450" marR="0" lvl="0" indent="-171450" algn="l" defTabSz="914264" rtl="0" eaLnBrk="1" fontAlgn="auto" latinLnBrk="0" hangingPunct="1">
              <a:lnSpc>
                <a:spcPct val="100000"/>
              </a:lnSpc>
              <a:spcBef>
                <a:spcPts val="0"/>
              </a:spcBef>
              <a:spcAft>
                <a:spcPts val="0"/>
              </a:spcAft>
              <a:buClrTx/>
              <a:buSzTx/>
              <a:buFontTx/>
              <a:buChar char="-"/>
              <a:tabLst/>
              <a:defRPr/>
            </a:pPr>
            <a:r>
              <a:rPr lang="en-GB" dirty="0"/>
              <a:t>Greater understanding of the importance of embedding research and research capacity within speech and language therapy</a:t>
            </a:r>
          </a:p>
          <a:p>
            <a:pPr marL="171450" marR="0" lvl="0" indent="-171450" algn="l" defTabSz="914264" rtl="0" eaLnBrk="1" fontAlgn="auto" latinLnBrk="0" hangingPunct="1">
              <a:lnSpc>
                <a:spcPct val="100000"/>
              </a:lnSpc>
              <a:spcBef>
                <a:spcPts val="0"/>
              </a:spcBef>
              <a:spcAft>
                <a:spcPts val="0"/>
              </a:spcAft>
              <a:buClrTx/>
              <a:buSzTx/>
              <a:buFontTx/>
              <a:buChar char="-"/>
              <a:tabLst/>
              <a:defRPr/>
            </a:pPr>
            <a:r>
              <a:rPr lang="en-GB" dirty="0"/>
              <a:t>Understand more about where to find support, and from who</a:t>
            </a:r>
          </a:p>
          <a:p>
            <a:pPr marL="171450" marR="0" lvl="0" indent="-171450" algn="l" defTabSz="914264" rtl="0" eaLnBrk="1" fontAlgn="auto" latinLnBrk="0" hangingPunct="1">
              <a:lnSpc>
                <a:spcPct val="100000"/>
              </a:lnSpc>
              <a:spcBef>
                <a:spcPts val="0"/>
              </a:spcBef>
              <a:spcAft>
                <a:spcPts val="0"/>
              </a:spcAft>
              <a:buClrTx/>
              <a:buSzTx/>
              <a:buFontTx/>
              <a:buChar char="-"/>
              <a:tabLst/>
              <a:defRPr/>
            </a:pPr>
            <a:r>
              <a:rPr lang="en-GB" dirty="0"/>
              <a:t>And know a bit more about the resources available to you for planning your research career and building capacity</a:t>
            </a:r>
          </a:p>
        </p:txBody>
      </p:sp>
      <p:sp>
        <p:nvSpPr>
          <p:cNvPr id="4" name="Slide Number Placeholder 3"/>
          <p:cNvSpPr>
            <a:spLocks noGrp="1"/>
          </p:cNvSpPr>
          <p:nvPr>
            <p:ph type="sldNum" sz="quarter" idx="5"/>
          </p:nvPr>
        </p:nvSpPr>
        <p:spPr/>
        <p:txBody>
          <a:bodyPr/>
          <a:lstStyle/>
          <a:p>
            <a:fld id="{752FC797-76C8-473D-8448-FEBBCBB068F7}" type="slidenum">
              <a:rPr lang="en-GB" smtClean="0"/>
              <a:t>4</a:t>
            </a:fld>
            <a:endParaRPr lang="en-GB"/>
          </a:p>
        </p:txBody>
      </p:sp>
    </p:spTree>
    <p:extLst>
      <p:ext uri="{BB962C8B-B14F-4D97-AF65-F5344CB8AC3E}">
        <p14:creationId xmlns:p14="http://schemas.microsoft.com/office/powerpoint/2010/main" val="3614800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I keep mentioned research capacity and research engagements… but what is this exactly?</a:t>
            </a:r>
          </a:p>
        </p:txBody>
      </p:sp>
      <p:sp>
        <p:nvSpPr>
          <p:cNvPr id="4" name="Slide Number Placeholder 3"/>
          <p:cNvSpPr>
            <a:spLocks noGrp="1"/>
          </p:cNvSpPr>
          <p:nvPr>
            <p:ph type="sldNum" sz="quarter" idx="5"/>
          </p:nvPr>
        </p:nvSpPr>
        <p:spPr/>
        <p:txBody>
          <a:bodyPr/>
          <a:lstStyle/>
          <a:p>
            <a:fld id="{752FC797-76C8-473D-8448-FEBBCBB068F7}" type="slidenum">
              <a:rPr lang="en-GB" smtClean="0"/>
              <a:t>5</a:t>
            </a:fld>
            <a:endParaRPr lang="en-GB"/>
          </a:p>
        </p:txBody>
      </p:sp>
    </p:spTree>
    <p:extLst>
      <p:ext uri="{BB962C8B-B14F-4D97-AF65-F5344CB8AC3E}">
        <p14:creationId xmlns:p14="http://schemas.microsoft.com/office/powerpoint/2010/main" val="3916578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There are – as you may be surprised to hear as a speech and language therapist – many different definitions of research capacity. </a:t>
            </a:r>
          </a:p>
          <a:p>
            <a:pPr marL="0" marR="0" lvl="0" indent="0" algn="l" defTabSz="914264"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I’ve taken this one from </a:t>
            </a:r>
            <a:r>
              <a:rPr lang="en-GB" dirty="0" err="1"/>
              <a:t>trostle</a:t>
            </a:r>
            <a:r>
              <a:rPr lang="en-GB" dirty="0"/>
              <a:t>, who neatly describes research capacity as:</a:t>
            </a:r>
          </a:p>
          <a:p>
            <a:pPr marL="0" marR="0" lvl="0" indent="0" algn="l" defTabSz="914264"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As process of both individual and institutional development, which leads to higher level of skill and great ability to perform research</a:t>
            </a:r>
          </a:p>
        </p:txBody>
      </p:sp>
      <p:sp>
        <p:nvSpPr>
          <p:cNvPr id="4" name="Slide Number Placeholder 3"/>
          <p:cNvSpPr>
            <a:spLocks noGrp="1"/>
          </p:cNvSpPr>
          <p:nvPr>
            <p:ph type="sldNum" sz="quarter" idx="5"/>
          </p:nvPr>
        </p:nvSpPr>
        <p:spPr/>
        <p:txBody>
          <a:bodyPr/>
          <a:lstStyle/>
          <a:p>
            <a:fld id="{752FC797-76C8-473D-8448-FEBBCBB068F7}" type="slidenum">
              <a:rPr lang="en-GB" smtClean="0"/>
              <a:t>6</a:t>
            </a:fld>
            <a:endParaRPr lang="en-GB"/>
          </a:p>
        </p:txBody>
      </p:sp>
    </p:spTree>
    <p:extLst>
      <p:ext uri="{BB962C8B-B14F-4D97-AF65-F5344CB8AC3E}">
        <p14:creationId xmlns:p14="http://schemas.microsoft.com/office/powerpoint/2010/main" val="3534489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why is it important? This holds value in many different ways – here’s just a few, but there are many!</a:t>
            </a:r>
          </a:p>
          <a:p>
            <a:r>
              <a:rPr lang="en-GB" dirty="0"/>
              <a:t>On quite a surface level – for the therapist, engaging in research activity (including audit and service evaluation) is indeed stipulated in our standards of proficiency! That’s certainly not the sole reason. </a:t>
            </a:r>
          </a:p>
          <a:p>
            <a:endParaRPr lang="en-GB" dirty="0"/>
          </a:p>
          <a:p>
            <a:r>
              <a:rPr lang="en-GB" dirty="0"/>
              <a:t>For speech and language therapy services, again it is important for many different reasons, but research is now actually included in the inspection frameworks!</a:t>
            </a:r>
          </a:p>
          <a:p>
            <a:endParaRPr lang="en-GB" dirty="0"/>
          </a:p>
          <a:p>
            <a:r>
              <a:rPr lang="en-GB" dirty="0"/>
              <a:t>Finally, and most importantly, research is vitally important for the patients. Not only does research pave the way to better quality, evidence-based interventions or care, research has even shown that having clinicians just engaged in research in some way has a positive impact on patient outcomes. </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264" rtl="0" eaLnBrk="1" fontAlgn="auto" latinLnBrk="0" hangingPunct="1">
              <a:lnSpc>
                <a:spcPct val="100000"/>
              </a:lnSpc>
              <a:spcBef>
                <a:spcPts val="0"/>
              </a:spcBef>
              <a:spcAft>
                <a:spcPts val="0"/>
              </a:spcAft>
              <a:buClrTx/>
              <a:buSzTx/>
              <a:buFontTx/>
              <a:buNone/>
              <a:tabLst/>
              <a:defRPr/>
            </a:pPr>
            <a:fld id="{752FC797-76C8-473D-8448-FEBBCBB068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4"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5924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Going back to the therapist in particular… we just wanted to do an extra plug of why research is important for the therapist!</a:t>
            </a:r>
          </a:p>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8</a:t>
            </a:fld>
            <a:endParaRPr lang="en-GB"/>
          </a:p>
        </p:txBody>
      </p:sp>
    </p:spTree>
    <p:extLst>
      <p:ext uri="{BB962C8B-B14F-4D97-AF65-F5344CB8AC3E}">
        <p14:creationId xmlns:p14="http://schemas.microsoft.com/office/powerpoint/2010/main" val="4188545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However, despite this, we know there are some barriers to engaging in research as a busy clinician in busy services</a:t>
            </a:r>
          </a:p>
          <a:p>
            <a:pPr marL="171450" indent="-171450">
              <a:buFont typeface="Arial" panose="020B0604020202020204" pitchFamily="34" charset="0"/>
              <a:buChar char="•"/>
            </a:pPr>
            <a:r>
              <a:rPr lang="en-GB" dirty="0"/>
              <a:t>There is an emerging evidence base around the reasons for this – I am just going to highlight one study, by Pager et al who spoke with AHPs in one Australian healthcare trust</a:t>
            </a:r>
          </a:p>
          <a:p>
            <a:pPr marL="171450" indent="-171450">
              <a:buFont typeface="Arial" panose="020B0604020202020204" pitchFamily="34" charset="0"/>
              <a:buChar char="•"/>
            </a:pPr>
            <a:r>
              <a:rPr lang="en-GB" dirty="0"/>
              <a:t>The healthcare staff they spoke with, identified common barriers, which probably resonate with many here – this included the reflection that clinical responsibilities take priority, and that there’s often a lack of time, funding and development of skills for engaging in research</a:t>
            </a:r>
          </a:p>
          <a:p>
            <a:pPr marL="628581" lvl="1" indent="-171450">
              <a:buFont typeface="Arial" panose="020B0604020202020204" pitchFamily="34" charset="0"/>
              <a:buChar char="•"/>
            </a:pPr>
            <a:r>
              <a:rPr lang="en-GB" dirty="0"/>
              <a:t>But they also identified a number of enablers of research capacity - which included having a degree of peer support </a:t>
            </a:r>
            <a:r>
              <a:rPr lang="en-GB" dirty="0" err="1"/>
              <a:t>ie</a:t>
            </a:r>
            <a:r>
              <a:rPr lang="en-GB" dirty="0"/>
              <a:t> through availability of mentors, and also having colleagues involved in research</a:t>
            </a:r>
          </a:p>
          <a:p>
            <a:pPr marL="171450" indent="-171450">
              <a:buFont typeface="Arial" panose="020B0604020202020204" pitchFamily="34" charset="0"/>
              <a:buChar char="•"/>
            </a:pPr>
            <a:r>
              <a:rPr lang="en-GB" dirty="0"/>
              <a:t>We also know SLTs often report they face issues with getting managers on board (</a:t>
            </a:r>
            <a:r>
              <a:rPr lang="en-GB" dirty="0" err="1"/>
              <a:t>e.g</a:t>
            </a:r>
            <a:r>
              <a:rPr lang="en-GB" dirty="0"/>
              <a:t> to free up time for research activities) and that there is also variation across the UK, and especially additional issues for independent practitioners </a:t>
            </a:r>
          </a:p>
        </p:txBody>
      </p:sp>
      <p:sp>
        <p:nvSpPr>
          <p:cNvPr id="4" name="Slide Number Placeholder 3"/>
          <p:cNvSpPr>
            <a:spLocks noGrp="1"/>
          </p:cNvSpPr>
          <p:nvPr>
            <p:ph type="sldNum" sz="quarter" idx="5"/>
          </p:nvPr>
        </p:nvSpPr>
        <p:spPr/>
        <p:txBody>
          <a:bodyPr/>
          <a:lstStyle/>
          <a:p>
            <a:fld id="{752FC797-76C8-473D-8448-FEBBCBB068F7}" type="slidenum">
              <a:rPr lang="en-GB" smtClean="0"/>
              <a:t>9</a:t>
            </a:fld>
            <a:endParaRPr lang="en-GB"/>
          </a:p>
        </p:txBody>
      </p:sp>
    </p:spTree>
    <p:extLst>
      <p:ext uri="{BB962C8B-B14F-4D97-AF65-F5344CB8AC3E}">
        <p14:creationId xmlns:p14="http://schemas.microsoft.com/office/powerpoint/2010/main" val="3695806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Also potentially additional barriers for some groups</a:t>
            </a:r>
          </a:p>
          <a:p>
            <a:pPr marL="628581" lvl="1" indent="-171450">
              <a:buFont typeface="Arial" panose="020B0604020202020204" pitchFamily="34" charset="0"/>
              <a:buChar char="•"/>
            </a:pPr>
            <a:r>
              <a:rPr lang="en-GB" dirty="0"/>
              <a:t>We know that as a profession, even the newly graduating cohort, is not particularly diverse, for example, with regard to race or ethnicity</a:t>
            </a:r>
          </a:p>
          <a:p>
            <a:pPr marL="628581" lvl="1" indent="-171450">
              <a:buFont typeface="Arial" panose="020B0604020202020204" pitchFamily="34" charset="0"/>
              <a:buChar char="•"/>
            </a:pPr>
            <a:r>
              <a:rPr lang="en-GB" dirty="0"/>
              <a:t>Importantly when we think about careers in research, there is also emerging evidence that Black and minority ethnic individuals are under-represented in research and academia,</a:t>
            </a:r>
          </a:p>
          <a:p>
            <a:pPr marL="628581" lvl="1" indent="-171450">
              <a:buFont typeface="Arial" panose="020B0604020202020204" pitchFamily="34" charset="0"/>
              <a:buChar char="•"/>
            </a:pPr>
            <a:r>
              <a:rPr lang="en-GB" dirty="0"/>
              <a:t>And, </a:t>
            </a:r>
            <a:r>
              <a:rPr lang="en-GB" dirty="0" err="1"/>
              <a:t>whatsmore</a:t>
            </a:r>
            <a:r>
              <a:rPr lang="en-GB" dirty="0"/>
              <a:t> is that we see a decline in the diversity as academic careers </a:t>
            </a:r>
            <a:r>
              <a:rPr lang="en-GB" dirty="0" err="1"/>
              <a:t>progess</a:t>
            </a:r>
            <a:r>
              <a:rPr lang="en-GB" dirty="0"/>
              <a:t>- so, at the more senior levels, for examples, professors, there is are even fewer black or minority ethnic researchers</a:t>
            </a:r>
          </a:p>
          <a:p>
            <a:pPr marL="628581" lvl="1" indent="-171450">
              <a:buFont typeface="Arial" panose="020B0604020202020204" pitchFamily="34" charset="0"/>
              <a:buChar char="•"/>
            </a:pPr>
            <a:r>
              <a:rPr lang="en-GB" dirty="0"/>
              <a:t>In addition to this, a report released by the UKRI (the UK’s biggest research funder), similarly found that their research funding recipients were overwhelmingly likely to be white, cis and non-disabled.</a:t>
            </a:r>
          </a:p>
          <a:p>
            <a:pPr marL="628581" lvl="1" indent="-171450">
              <a:buFont typeface="Arial" panose="020B0604020202020204" pitchFamily="34" charset="0"/>
              <a:buChar char="•"/>
            </a:pPr>
            <a:r>
              <a:rPr lang="en-GB" dirty="0"/>
              <a:t>So, whilst we don’t have evidence to state exactly, there are indications that particular groups of individuals who are aspiring SLT researchers, are facing even greater, unfair and avoidable, challenges, and any strategy to bolster research capacity must also strive to mitigate this too.</a:t>
            </a:r>
          </a:p>
        </p:txBody>
      </p:sp>
      <p:sp>
        <p:nvSpPr>
          <p:cNvPr id="4" name="Slide Number Placeholder 3"/>
          <p:cNvSpPr>
            <a:spLocks noGrp="1"/>
          </p:cNvSpPr>
          <p:nvPr>
            <p:ph type="sldNum" sz="quarter" idx="5"/>
          </p:nvPr>
        </p:nvSpPr>
        <p:spPr/>
        <p:txBody>
          <a:bodyPr/>
          <a:lstStyle/>
          <a:p>
            <a:fld id="{752FC797-76C8-473D-8448-FEBBCBB068F7}" type="slidenum">
              <a:rPr lang="en-GB" smtClean="0"/>
              <a:t>10</a:t>
            </a:fld>
            <a:endParaRPr lang="en-GB"/>
          </a:p>
        </p:txBody>
      </p:sp>
    </p:spTree>
    <p:extLst>
      <p:ext uri="{BB962C8B-B14F-4D97-AF65-F5344CB8AC3E}">
        <p14:creationId xmlns:p14="http://schemas.microsoft.com/office/powerpoint/2010/main" val="3883186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Katie</a:t>
            </a:r>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Thanks Amit. </a:t>
            </a:r>
          </a:p>
          <a:p>
            <a:pPr marL="0" marR="0" lvl="0" indent="0" algn="l" defTabSz="914264"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So we know there are some barriers – but also enablers, and what’s interesting is that perhaps in recognition of some of these, peer support and networking initiatives have become quite ubiquitous in speech and language therapy!</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11</a:t>
            </a:fld>
            <a:endParaRPr lang="en-GB"/>
          </a:p>
        </p:txBody>
      </p:sp>
    </p:spTree>
    <p:extLst>
      <p:ext uri="{BB962C8B-B14F-4D97-AF65-F5344CB8AC3E}">
        <p14:creationId xmlns:p14="http://schemas.microsoft.com/office/powerpoint/2010/main" val="4001207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We’re in a very good position in terms of ‘what’s out there’ for our profession – there’s lots of support for research capacity building!</a:t>
            </a:r>
          </a:p>
          <a:p>
            <a:pPr marL="171450" indent="-171450">
              <a:buFont typeface="Arial" panose="020B0604020202020204" pitchFamily="34" charset="0"/>
              <a:buChar char="•"/>
            </a:pPr>
            <a:r>
              <a:rPr lang="en-GB" dirty="0"/>
              <a:t>These are some of the key networks that are accessible and available to SLTs, and are indeed the networks that we’ve been working with – probably some of you have already come across them, or engaged with them in some way</a:t>
            </a:r>
          </a:p>
          <a:p>
            <a:pPr marL="171450" indent="-171450">
              <a:buFont typeface="Arial" panose="020B0604020202020204" pitchFamily="34" charset="0"/>
              <a:buChar char="•"/>
            </a:pPr>
            <a:r>
              <a:rPr lang="en-GB" dirty="0"/>
              <a:t>Alongside the RCSLT’s own initiatives (our research champions and clinical academic mentors), SLTs can engage with CAHPR, </a:t>
            </a:r>
            <a:r>
              <a:rPr lang="en-GB" dirty="0" err="1"/>
              <a:t>CLinACSLT</a:t>
            </a:r>
            <a:r>
              <a:rPr lang="en-GB" dirty="0"/>
              <a:t>, CAHPR/NIHR research champions, </a:t>
            </a:r>
            <a:r>
              <a:rPr lang="en-GB" dirty="0" err="1"/>
              <a:t>ReSNetSLT</a:t>
            </a:r>
            <a:r>
              <a:rPr lang="en-GB" dirty="0"/>
              <a:t>, the NE SLT research network and the Health Professions in research </a:t>
            </a:r>
            <a:r>
              <a:rPr lang="en-GB" dirty="0" err="1"/>
              <a:t>facebook</a:t>
            </a:r>
            <a:r>
              <a:rPr lang="en-GB" dirty="0"/>
              <a:t> community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12</a:t>
            </a:fld>
            <a:endParaRPr lang="en-GB"/>
          </a:p>
        </p:txBody>
      </p:sp>
    </p:spTree>
    <p:extLst>
      <p:ext uri="{BB962C8B-B14F-4D97-AF65-F5344CB8AC3E}">
        <p14:creationId xmlns:p14="http://schemas.microsoft.com/office/powerpoint/2010/main" val="44113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Katie</a:t>
            </a:r>
          </a:p>
          <a:p>
            <a:pPr marL="171450" marR="0" lvl="0" indent="-171450" algn="l"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But - The RCSLT, cognizant of the fact that there were all these different networks, wanted to ensure we were all maximising impact and avoiding duplication of efforts</a:t>
            </a:r>
          </a:p>
          <a:p>
            <a:pPr marL="171450" marR="0" lvl="0" indent="-171450" algn="l"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Also, wanted to ensure SLTs all knew about and understood the different networks and what they could support them with them</a:t>
            </a:r>
          </a:p>
          <a:p>
            <a:pPr marL="171450" indent="-171450">
              <a:buFont typeface="Arial" panose="020B0604020202020204" pitchFamily="34" charset="0"/>
              <a:buChar char="•"/>
            </a:pPr>
            <a:r>
              <a:rPr lang="en-GB" dirty="0"/>
              <a:t>So, this is the key question that we hope the rest of this talk will show you one way to help navigate!</a:t>
            </a:r>
          </a:p>
          <a:p>
            <a:pPr marL="171450" indent="-171450">
              <a:buFont typeface="Arial" panose="020B0604020202020204" pitchFamily="34" charset="0"/>
              <a:buChar char="•"/>
            </a:pPr>
            <a:r>
              <a:rPr lang="en-GB" dirty="0"/>
              <a:t>How do I Know what to do, who to speak to, how to do it, and when!?</a:t>
            </a:r>
          </a:p>
        </p:txBody>
      </p:sp>
      <p:sp>
        <p:nvSpPr>
          <p:cNvPr id="4" name="Slide Number Placeholder 3"/>
          <p:cNvSpPr>
            <a:spLocks noGrp="1"/>
          </p:cNvSpPr>
          <p:nvPr>
            <p:ph type="sldNum" sz="quarter" idx="5"/>
          </p:nvPr>
        </p:nvSpPr>
        <p:spPr/>
        <p:txBody>
          <a:bodyPr/>
          <a:lstStyle/>
          <a:p>
            <a:pPr marL="0" marR="0" lvl="0" indent="0" algn="r" defTabSz="914264" rtl="0" eaLnBrk="1" fontAlgn="auto" latinLnBrk="0" hangingPunct="1">
              <a:lnSpc>
                <a:spcPct val="100000"/>
              </a:lnSpc>
              <a:spcBef>
                <a:spcPts val="0"/>
              </a:spcBef>
              <a:spcAft>
                <a:spcPts val="0"/>
              </a:spcAft>
              <a:buClrTx/>
              <a:buSzTx/>
              <a:buFontTx/>
              <a:buNone/>
              <a:tabLst/>
              <a:defRPr/>
            </a:pPr>
            <a:fld id="{752FC797-76C8-473D-8448-FEBBCBB068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4"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2044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Katie</a:t>
            </a:r>
          </a:p>
          <a:p>
            <a:pPr marL="171450" indent="-171450">
              <a:buFont typeface="Arial" panose="020B0604020202020204" pitchFamily="34" charset="0"/>
              <a:buChar char="•"/>
            </a:pPr>
            <a:r>
              <a:rPr lang="en-GB" dirty="0"/>
              <a:t>back in March 2020, representatives from the committees of these networks came together- and formed what we called the ‘research capacity builders group’</a:t>
            </a:r>
          </a:p>
          <a:p>
            <a:pPr marL="171450" indent="-171450">
              <a:buFont typeface="Arial" panose="020B0604020202020204" pitchFamily="34" charset="0"/>
              <a:buChar char="•"/>
            </a:pPr>
            <a:r>
              <a:rPr lang="en-GB" dirty="0"/>
              <a:t>We identified that together we all shared one common goal – to help enable research activity and engagement in SLT</a:t>
            </a:r>
          </a:p>
          <a:p>
            <a:pPr marL="171450" indent="-171450">
              <a:buFont typeface="Arial" panose="020B0604020202020204" pitchFamily="34" charset="0"/>
              <a:buChar char="•"/>
            </a:pPr>
            <a:r>
              <a:rPr lang="en-GB" dirty="0"/>
              <a:t>Thus, we decided to collaboratively undertake a project to bring everything together</a:t>
            </a:r>
          </a:p>
        </p:txBody>
      </p:sp>
      <p:sp>
        <p:nvSpPr>
          <p:cNvPr id="4" name="Slide Number Placeholder 3"/>
          <p:cNvSpPr>
            <a:spLocks noGrp="1"/>
          </p:cNvSpPr>
          <p:nvPr>
            <p:ph type="sldNum" sz="quarter" idx="5"/>
          </p:nvPr>
        </p:nvSpPr>
        <p:spPr/>
        <p:txBody>
          <a:bodyPr/>
          <a:lstStyle/>
          <a:p>
            <a:fld id="{752FC797-76C8-473D-8448-FEBBCBB068F7}" type="slidenum">
              <a:rPr lang="en-GB" smtClean="0"/>
              <a:t>14</a:t>
            </a:fld>
            <a:endParaRPr lang="en-GB"/>
          </a:p>
        </p:txBody>
      </p:sp>
    </p:spTree>
    <p:extLst>
      <p:ext uri="{BB962C8B-B14F-4D97-AF65-F5344CB8AC3E}">
        <p14:creationId xmlns:p14="http://schemas.microsoft.com/office/powerpoint/2010/main" val="4199686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Katie</a:t>
            </a:r>
          </a:p>
          <a:p>
            <a:pPr marL="171450" indent="-171450">
              <a:buFont typeface="Arial" panose="020B0604020202020204" pitchFamily="34" charset="0"/>
              <a:buChar char="•"/>
            </a:pPr>
            <a:r>
              <a:rPr lang="en-GB" dirty="0"/>
              <a:t>Our initial aims were to identify and bring together the different networks centred on building research capacity in SLT</a:t>
            </a:r>
          </a:p>
          <a:p>
            <a:pPr marL="171450" indent="-171450">
              <a:buFont typeface="Arial" panose="020B0604020202020204" pitchFamily="34" charset="0"/>
              <a:buChar char="•"/>
            </a:pPr>
            <a:r>
              <a:rPr lang="en-GB" dirty="0"/>
              <a:t>Then, we wanted to carefully consider the differences and similarities in the remit of each network</a:t>
            </a:r>
          </a:p>
          <a:p>
            <a:pPr marL="171450" indent="-171450">
              <a:buFont typeface="Arial" panose="020B0604020202020204" pitchFamily="34" charset="0"/>
              <a:buChar char="•"/>
            </a:pPr>
            <a:r>
              <a:rPr lang="en-GB" dirty="0"/>
              <a:t>We hoped to do this to evaluate the areas of overlapping and unmet need in developing research capacity in our profession</a:t>
            </a:r>
          </a:p>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15</a:t>
            </a:fld>
            <a:endParaRPr lang="en-GB"/>
          </a:p>
        </p:txBody>
      </p:sp>
    </p:spTree>
    <p:extLst>
      <p:ext uri="{BB962C8B-B14F-4D97-AF65-F5344CB8AC3E}">
        <p14:creationId xmlns:p14="http://schemas.microsoft.com/office/powerpoint/2010/main" val="1122266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Katie</a:t>
            </a:r>
          </a:p>
          <a:p>
            <a:r>
              <a:rPr lang="en-GB" dirty="0"/>
              <a:t>We wanted to do this remit-mapping activity systematically, so we decided to use the research practitioner framework, created by CAHPR, as a tool to map the roles of each network/group.</a:t>
            </a:r>
          </a:p>
          <a:p>
            <a:endParaRPr lang="en-GB" dirty="0"/>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The CAHPR framework lists a series of knowledge and skills statements, across multiple domains (e.g. research delivery, or research leadership), mapped to different ‘levels’ based on your experience e.g. awareness, intermediate… </a:t>
            </a:r>
          </a:p>
          <a:p>
            <a:pPr marL="0" marR="0" lvl="0" indent="0" algn="l" defTabSz="914264"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16</a:t>
            </a:fld>
            <a:endParaRPr lang="en-GB"/>
          </a:p>
        </p:txBody>
      </p:sp>
    </p:spTree>
    <p:extLst>
      <p:ext uri="{BB962C8B-B14F-4D97-AF65-F5344CB8AC3E}">
        <p14:creationId xmlns:p14="http://schemas.microsoft.com/office/powerpoint/2010/main" val="2848923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Katie</a:t>
            </a:r>
          </a:p>
          <a:p>
            <a:pPr marL="0" marR="0" lvl="0" indent="0" algn="l" defTabSz="914264"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each network went through the CAHPR framework and mapped which items on the framework where either: </a:t>
            </a:r>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An active focus of the network currently</a:t>
            </a:r>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An aspirational focus that they perhaps intended to support to a degree, or in future</a:t>
            </a:r>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Or, not a focus</a:t>
            </a:r>
          </a:p>
          <a:p>
            <a:pPr marL="0" marR="0" lvl="0" indent="0" algn="l" defTabSz="914264"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This helped to identify the specific remit of each network, as well as highlighting to us where there may be a gap in support, and areas in which our networks overlapped</a:t>
            </a:r>
          </a:p>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17</a:t>
            </a:fld>
            <a:endParaRPr lang="en-GB"/>
          </a:p>
        </p:txBody>
      </p:sp>
    </p:spTree>
    <p:extLst>
      <p:ext uri="{BB962C8B-B14F-4D97-AF65-F5344CB8AC3E}">
        <p14:creationId xmlns:p14="http://schemas.microsoft.com/office/powerpoint/2010/main" val="781240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Katie</a:t>
            </a:r>
          </a:p>
          <a:p>
            <a:r>
              <a:rPr lang="en-GB" dirty="0"/>
              <a:t>What resulted was a really thorough audit, which we decided in itself was a really valuable resource</a:t>
            </a:r>
          </a:p>
          <a:p>
            <a:r>
              <a:rPr lang="en-GB" dirty="0"/>
              <a:t>So, we turned this into the SLT research practitioner framework resource map – which we hope will be of use to you as individuals and services, to help plan and develop your research practitioner skills and build research capacity </a:t>
            </a:r>
          </a:p>
        </p:txBody>
      </p:sp>
      <p:sp>
        <p:nvSpPr>
          <p:cNvPr id="4" name="Slide Number Placeholder 3"/>
          <p:cNvSpPr>
            <a:spLocks noGrp="1"/>
          </p:cNvSpPr>
          <p:nvPr>
            <p:ph type="sldNum" sz="quarter" idx="5"/>
          </p:nvPr>
        </p:nvSpPr>
        <p:spPr/>
        <p:txBody>
          <a:bodyPr/>
          <a:lstStyle/>
          <a:p>
            <a:pPr marL="0" marR="0" lvl="0" indent="0" algn="r" defTabSz="914264" rtl="0" eaLnBrk="1" fontAlgn="auto" latinLnBrk="0" hangingPunct="1">
              <a:lnSpc>
                <a:spcPct val="100000"/>
              </a:lnSpc>
              <a:spcBef>
                <a:spcPts val="0"/>
              </a:spcBef>
              <a:spcAft>
                <a:spcPts val="0"/>
              </a:spcAft>
              <a:buClrTx/>
              <a:buSzTx/>
              <a:buFontTx/>
              <a:buNone/>
              <a:tabLst/>
              <a:defRPr/>
            </a:pPr>
            <a:fld id="{752FC797-76C8-473D-8448-FEBBCBB068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4"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411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I’ll just briefly introduce you all to the resource map – but I appreciate this is not the most exciting slide!!!!</a:t>
            </a:r>
          </a:p>
          <a:p>
            <a:endParaRPr lang="en-GB" dirty="0"/>
          </a:p>
          <a:p>
            <a:r>
              <a:rPr lang="en-GB" dirty="0"/>
              <a:t>It’s a just a really big table, which has all the knowledge and skills from the framework down one side, then a little checklist from each network about whether they ‘cover’ this in their initiative or not. </a:t>
            </a:r>
          </a:p>
          <a:p>
            <a:endParaRPr lang="en-GB" dirty="0"/>
          </a:p>
          <a:p>
            <a:r>
              <a:rPr lang="en-GB" dirty="0"/>
              <a:t>It’s also got some more specific information from each network about their remit, for each of the big categories of knowledge/skills. </a:t>
            </a:r>
          </a:p>
          <a:p>
            <a:endParaRPr lang="en-GB" dirty="0"/>
          </a:p>
          <a:p>
            <a:r>
              <a:rPr lang="en-GB" dirty="0"/>
              <a:t>It’s got lots of filters so you can narrow down the table to show you exactly the information you need – so, if you just want to look at everything for the ‘awareness’ level, for example, you can trim the table down. </a:t>
            </a:r>
          </a:p>
          <a:p>
            <a:endParaRPr lang="en-GB" dirty="0"/>
          </a:p>
          <a:p>
            <a:r>
              <a:rPr lang="en-GB" dirty="0"/>
              <a:t>To look at this in more detail, I recommend you head over to our RCSLT research exhibition booth to see a tutorial video on how to use it, plus the opportunity to ask us any questions about </a:t>
            </a:r>
            <a:r>
              <a:rPr lang="en-GB" dirty="0" err="1"/>
              <a:t>sigi</a:t>
            </a:r>
            <a:r>
              <a:rPr lang="en-GB" dirty="0"/>
              <a:t> t</a:t>
            </a:r>
          </a:p>
          <a:p>
            <a:endParaRPr lang="en-GB" dirty="0"/>
          </a:p>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19</a:t>
            </a:fld>
            <a:endParaRPr lang="en-GB"/>
          </a:p>
        </p:txBody>
      </p:sp>
    </p:spTree>
    <p:extLst>
      <p:ext uri="{BB962C8B-B14F-4D97-AF65-F5344CB8AC3E}">
        <p14:creationId xmlns:p14="http://schemas.microsoft.com/office/powerpoint/2010/main" val="3672652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Katie</a:t>
            </a:r>
          </a:p>
          <a:p>
            <a:r>
              <a:rPr lang="en-GB" dirty="0"/>
              <a:t>We’ve also added in to the tool a bonus column, which lists some suggested resources that you might also want to take a look at, which are relevant for each of the knowledge statements. </a:t>
            </a:r>
          </a:p>
          <a:p>
            <a:endParaRPr lang="en-GB" dirty="0"/>
          </a:p>
          <a:p>
            <a:r>
              <a:rPr lang="en-GB" dirty="0"/>
              <a:t>Some of these are RCSLT resources, or from the NIHR, or other external sources that have been recommended. </a:t>
            </a:r>
          </a:p>
        </p:txBody>
      </p:sp>
      <p:sp>
        <p:nvSpPr>
          <p:cNvPr id="4" name="Slide Number Placeholder 3"/>
          <p:cNvSpPr>
            <a:spLocks noGrp="1"/>
          </p:cNvSpPr>
          <p:nvPr>
            <p:ph type="sldNum" sz="quarter" idx="5"/>
          </p:nvPr>
        </p:nvSpPr>
        <p:spPr/>
        <p:txBody>
          <a:bodyPr/>
          <a:lstStyle/>
          <a:p>
            <a:fld id="{752FC797-76C8-473D-8448-FEBBCBB068F7}" type="slidenum">
              <a:rPr lang="en-GB" smtClean="0"/>
              <a:t>20</a:t>
            </a:fld>
            <a:endParaRPr lang="en-GB"/>
          </a:p>
        </p:txBody>
      </p:sp>
    </p:spTree>
    <p:extLst>
      <p:ext uri="{BB962C8B-B14F-4D97-AF65-F5344CB8AC3E}">
        <p14:creationId xmlns:p14="http://schemas.microsoft.com/office/powerpoint/2010/main" val="1158212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Katie</a:t>
            </a:r>
          </a:p>
          <a:p>
            <a:pPr marL="0" indent="0">
              <a:buFont typeface="Arial" panose="020B0604020202020204" pitchFamily="34" charset="0"/>
              <a:buNone/>
            </a:pPr>
            <a:r>
              <a:rPr lang="en-GB" dirty="0"/>
              <a:t>Just briefly, in future we hope to:</a:t>
            </a:r>
          </a:p>
          <a:p>
            <a:pPr marL="457200" indent="-457200">
              <a:buFont typeface="Arial" panose="020B0604020202020204" pitchFamily="34" charset="0"/>
              <a:buChar char="•"/>
            </a:pPr>
            <a:r>
              <a:rPr lang="en-GB" dirty="0"/>
              <a:t>Evaluate the use of the resource through surveys and interviews – please do complete our feedback survey if you do use the tool!</a:t>
            </a:r>
          </a:p>
          <a:p>
            <a:pPr marL="457200" indent="-457200">
              <a:buFont typeface="Arial" panose="020B0604020202020204" pitchFamily="34" charset="0"/>
              <a:buChar char="•"/>
            </a:pPr>
            <a:r>
              <a:rPr lang="en-GB" dirty="0"/>
              <a:t>As initially planned, we will be using this to conduct a gap analysis. Here, we will examine what areas are lacking support, and whether there are any </a:t>
            </a:r>
            <a:r>
              <a:rPr lang="en-GB" i="1" dirty="0"/>
              <a:t>other</a:t>
            </a:r>
            <a:r>
              <a:rPr lang="en-GB" i="0" dirty="0"/>
              <a:t> networks not yet represented on the map, that might fill some of these gaps</a:t>
            </a:r>
            <a:endParaRPr lang="en-GB" dirty="0"/>
          </a:p>
          <a:p>
            <a:pPr marL="457200" indent="-457200">
              <a:buFont typeface="Arial" panose="020B0604020202020204" pitchFamily="34" charset="0"/>
              <a:buChar char="•"/>
            </a:pPr>
            <a:r>
              <a:rPr lang="en-GB" dirty="0"/>
              <a:t>Where true gaps to exist, we plan to collaboratively strategize on how to fill the gaps. This could be, to discuss in which areas could the networks that already exist could develop, or it may well be the development of new initiatives/projects that might be needed to fill the gaps. </a:t>
            </a:r>
          </a:p>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21</a:t>
            </a:fld>
            <a:endParaRPr lang="en-GB"/>
          </a:p>
        </p:txBody>
      </p:sp>
    </p:spTree>
    <p:extLst>
      <p:ext uri="{BB962C8B-B14F-4D97-AF65-F5344CB8AC3E}">
        <p14:creationId xmlns:p14="http://schemas.microsoft.com/office/powerpoint/2010/main" val="2900040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lang="en-GB" dirty="0"/>
              <a:t>Katie</a:t>
            </a:r>
          </a:p>
          <a:p>
            <a:endParaRPr lang="en-GB" dirty="0"/>
          </a:p>
          <a:p>
            <a:r>
              <a:rPr lang="en-GB" dirty="0"/>
              <a:t>As mentioned – you can check out the tool, which is the focus of our Exhibition stand</a:t>
            </a:r>
          </a:p>
          <a:p>
            <a:r>
              <a:rPr lang="en-GB" dirty="0"/>
              <a:t>You can also find out more on our open access </a:t>
            </a:r>
            <a:r>
              <a:rPr lang="en-GB" dirty="0" err="1"/>
              <a:t>rcslt</a:t>
            </a:r>
            <a:r>
              <a:rPr lang="en-GB" dirty="0"/>
              <a:t> webpages</a:t>
            </a:r>
          </a:p>
          <a:p>
            <a:r>
              <a:rPr lang="en-GB" dirty="0"/>
              <a:t>Or get in touch with the team!</a:t>
            </a:r>
          </a:p>
        </p:txBody>
      </p:sp>
      <p:sp>
        <p:nvSpPr>
          <p:cNvPr id="4" name="Slide Number Placeholder 3"/>
          <p:cNvSpPr>
            <a:spLocks noGrp="1"/>
          </p:cNvSpPr>
          <p:nvPr>
            <p:ph type="sldNum" sz="quarter" idx="5"/>
          </p:nvPr>
        </p:nvSpPr>
        <p:spPr/>
        <p:txBody>
          <a:bodyPr/>
          <a:lstStyle/>
          <a:p>
            <a:fld id="{752FC797-76C8-473D-8448-FEBBCBB068F7}" type="slidenum">
              <a:rPr lang="en-GB" smtClean="0"/>
              <a:t>22</a:t>
            </a:fld>
            <a:endParaRPr lang="en-GB"/>
          </a:p>
        </p:txBody>
      </p:sp>
    </p:spTree>
    <p:extLst>
      <p:ext uri="{BB962C8B-B14F-4D97-AF65-F5344CB8AC3E}">
        <p14:creationId xmlns:p14="http://schemas.microsoft.com/office/powerpoint/2010/main" val="1700896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d616b7402_0_3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d616b7402_0_3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marR="0" lvl="0" indent="0" algn="l" defTabSz="914264" rtl="0" eaLnBrk="1" fontAlgn="auto" latinLnBrk="0" hangingPunct="1">
              <a:lnSpc>
                <a:spcPct val="100000"/>
              </a:lnSpc>
              <a:spcBef>
                <a:spcPts val="300"/>
              </a:spcBef>
              <a:spcAft>
                <a:spcPts val="0"/>
              </a:spcAft>
              <a:buClrTx/>
              <a:buSzTx/>
              <a:buFontTx/>
              <a:buNone/>
              <a:tabLst/>
              <a:defRPr/>
            </a:pPr>
            <a:r>
              <a:rPr lang="en-GB" dirty="0"/>
              <a:t>Katie</a:t>
            </a:r>
          </a:p>
          <a:p>
            <a:pPr eaLnBrk="1" hangingPunct="1">
              <a:spcBef>
                <a:spcPts val="300"/>
              </a:spcBef>
            </a:pPr>
            <a:endParaRPr lang="en-GB" sz="1200" b="0" dirty="0">
              <a:latin typeface="Arial" panose="020B0604020202020204" pitchFamily="34" charset="0"/>
              <a:cs typeface="Arial" panose="020B0604020202020204" pitchFamily="34" charset="0"/>
            </a:endParaRPr>
          </a:p>
          <a:p>
            <a:pPr eaLnBrk="1" hangingPunct="1">
              <a:spcBef>
                <a:spcPts val="300"/>
              </a:spcBef>
            </a:pPr>
            <a:r>
              <a:rPr lang="en-GB" sz="1200" b="0" dirty="0">
                <a:latin typeface="Arial" panose="020B0604020202020204" pitchFamily="34" charset="0"/>
                <a:cs typeface="Arial" panose="020B0604020202020204" pitchFamily="34" charset="0"/>
              </a:rPr>
              <a:t>Just a reminder about </a:t>
            </a:r>
            <a:r>
              <a:rPr lang="en-GB" sz="1200" b="0">
                <a:latin typeface="Arial" panose="020B0604020202020204" pitchFamily="34" charset="0"/>
                <a:cs typeface="Arial" panose="020B0604020202020204" pitchFamily="34" charset="0"/>
              </a:rPr>
              <a:t>the survey… </a:t>
            </a:r>
            <a:endParaRPr lang="en-GB" sz="12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0042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2FC797-76C8-473D-8448-FEBBCBB068F7}" type="slidenum">
              <a:rPr lang="en-GB" smtClean="0"/>
              <a:t>24</a:t>
            </a:fld>
            <a:endParaRPr lang="en-GB"/>
          </a:p>
        </p:txBody>
      </p:sp>
    </p:spTree>
    <p:extLst>
      <p:ext uri="{BB962C8B-B14F-4D97-AF65-F5344CB8AC3E}">
        <p14:creationId xmlns:p14="http://schemas.microsoft.com/office/powerpoint/2010/main" val="2980091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_standard">
    <p:spTree>
      <p:nvGrpSpPr>
        <p:cNvPr id="1" name=""/>
        <p:cNvGrpSpPr/>
        <p:nvPr/>
      </p:nvGrpSpPr>
      <p:grpSpPr>
        <a:xfrm>
          <a:off x="0" y="0"/>
          <a:ext cx="0" cy="0"/>
          <a:chOff x="0" y="0"/>
          <a:chExt cx="0" cy="0"/>
        </a:xfrm>
      </p:grpSpPr>
      <p:sp>
        <p:nvSpPr>
          <p:cNvPr id="9" name="Title 8"/>
          <p:cNvSpPr>
            <a:spLocks noGrp="1"/>
          </p:cNvSpPr>
          <p:nvPr>
            <p:ph type="title"/>
          </p:nvPr>
        </p:nvSpPr>
        <p:spPr>
          <a:xfrm>
            <a:off x="2322000" y="451678"/>
            <a:ext cx="9312413" cy="754270"/>
          </a:xfrm>
          <a:prstGeom prst="rect">
            <a:avLst/>
          </a:prstGeom>
        </p:spPr>
        <p:txBody>
          <a:bodyPr/>
          <a:lstStyle>
            <a:lvl1pPr algn="l">
              <a:defRPr>
                <a:solidFill>
                  <a:srgbClr val="2F334F"/>
                </a:solidFill>
                <a:latin typeface="Open Sans Condensed"/>
              </a:defRPr>
            </a:lvl1pPr>
          </a:lstStyle>
          <a:p>
            <a:r>
              <a:rPr lang="en-US" dirty="0"/>
              <a:t>Click to edit Master title style</a:t>
            </a:r>
            <a:endParaRPr lang="en-GB" dirty="0"/>
          </a:p>
        </p:txBody>
      </p:sp>
      <p:sp>
        <p:nvSpPr>
          <p:cNvPr id="12" name="Text Placeholder 10"/>
          <p:cNvSpPr>
            <a:spLocks noGrp="1"/>
          </p:cNvSpPr>
          <p:nvPr>
            <p:ph type="body" sz="quarter" idx="10"/>
          </p:nvPr>
        </p:nvSpPr>
        <p:spPr>
          <a:xfrm>
            <a:off x="2322513" y="1630363"/>
            <a:ext cx="9232900" cy="4267200"/>
          </a:xfrm>
          <a:prstGeom prst="rect">
            <a:avLst/>
          </a:prstGeom>
        </p:spPr>
        <p:txBody>
          <a:bodyPr/>
          <a:lstStyle>
            <a:lvl1pPr marL="0" indent="0">
              <a:spcBef>
                <a:spcPts val="0"/>
              </a:spcBef>
              <a:buNone/>
              <a:defRPr b="0">
                <a:solidFill>
                  <a:schemeClr val="tx1">
                    <a:lumMod val="50000"/>
                    <a:lumOff val="50000"/>
                  </a:schemeClr>
                </a:solidFill>
                <a:latin typeface="Open Sans Condensed"/>
              </a:defRPr>
            </a:lvl1pPr>
            <a:lvl2pPr marL="742950" indent="-285750">
              <a:spcBef>
                <a:spcPts val="0"/>
              </a:spcBef>
              <a:buFont typeface="Arial" panose="020B0604020202020204" pitchFamily="34" charset="0"/>
              <a:buChar char="•"/>
              <a:defRPr b="0">
                <a:solidFill>
                  <a:schemeClr val="tx1">
                    <a:lumMod val="50000"/>
                    <a:lumOff val="50000"/>
                  </a:schemeClr>
                </a:solidFill>
                <a:latin typeface="Open Sans Condensed"/>
              </a:defRPr>
            </a:lvl2pPr>
            <a:lvl3pPr marL="1143000" indent="-228600">
              <a:spcBef>
                <a:spcPts val="0"/>
              </a:spcBef>
              <a:buFont typeface="Wingdings" panose="05000000000000000000" pitchFamily="2" charset="2"/>
              <a:buChar char="§"/>
              <a:defRPr b="0">
                <a:solidFill>
                  <a:schemeClr val="tx1">
                    <a:lumMod val="50000"/>
                    <a:lumOff val="50000"/>
                  </a:schemeClr>
                </a:solidFill>
                <a:latin typeface="Open Sans Condensed"/>
              </a:defRPr>
            </a:lvl3pPr>
            <a:lvl4pPr>
              <a:spcBef>
                <a:spcPts val="0"/>
              </a:spcBef>
              <a:defRPr b="0">
                <a:solidFill>
                  <a:schemeClr val="tx1">
                    <a:lumMod val="50000"/>
                    <a:lumOff val="50000"/>
                  </a:schemeClr>
                </a:solidFill>
                <a:latin typeface="Open Sans Condensed"/>
              </a:defRPr>
            </a:lvl4pPr>
            <a:lvl5pPr marL="2057400" indent="-228600">
              <a:spcBef>
                <a:spcPts val="0"/>
              </a:spcBef>
              <a:buFont typeface="Arial" panose="020B0604020202020204" pitchFamily="34" charset="0"/>
              <a:buChar char="•"/>
              <a:defRPr b="0">
                <a:solidFill>
                  <a:schemeClr val="tx1">
                    <a:lumMod val="50000"/>
                    <a:lumOff val="50000"/>
                  </a:schemeClr>
                </a:solidFill>
                <a:latin typeface="Open Sans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81364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_standard">
    <p:spTree>
      <p:nvGrpSpPr>
        <p:cNvPr id="1" name=""/>
        <p:cNvGrpSpPr/>
        <p:nvPr/>
      </p:nvGrpSpPr>
      <p:grpSpPr>
        <a:xfrm>
          <a:off x="0" y="0"/>
          <a:ext cx="0" cy="0"/>
          <a:chOff x="0" y="0"/>
          <a:chExt cx="0" cy="0"/>
        </a:xfrm>
      </p:grpSpPr>
      <p:sp>
        <p:nvSpPr>
          <p:cNvPr id="9" name="Title 8"/>
          <p:cNvSpPr>
            <a:spLocks noGrp="1"/>
          </p:cNvSpPr>
          <p:nvPr>
            <p:ph type="title"/>
          </p:nvPr>
        </p:nvSpPr>
        <p:spPr>
          <a:xfrm>
            <a:off x="2322000" y="451678"/>
            <a:ext cx="9312413" cy="754270"/>
          </a:xfrm>
          <a:prstGeom prst="rect">
            <a:avLst/>
          </a:prstGeom>
        </p:spPr>
        <p:txBody>
          <a:bodyPr/>
          <a:lstStyle>
            <a:lvl1pPr algn="l">
              <a:defRPr>
                <a:solidFill>
                  <a:srgbClr val="2F334F"/>
                </a:solidFill>
                <a:latin typeface="Open Sans Condensed"/>
              </a:defRPr>
            </a:lvl1pPr>
          </a:lstStyle>
          <a:p>
            <a:r>
              <a:rPr lang="en-US" dirty="0"/>
              <a:t>Click to edit Master title style</a:t>
            </a:r>
            <a:endParaRPr lang="en-GB" dirty="0"/>
          </a:p>
        </p:txBody>
      </p:sp>
      <p:sp>
        <p:nvSpPr>
          <p:cNvPr id="12" name="Text Placeholder 10"/>
          <p:cNvSpPr>
            <a:spLocks noGrp="1"/>
          </p:cNvSpPr>
          <p:nvPr>
            <p:ph type="body" sz="quarter" idx="10"/>
          </p:nvPr>
        </p:nvSpPr>
        <p:spPr>
          <a:xfrm>
            <a:off x="2322513" y="1630363"/>
            <a:ext cx="9232900" cy="4267200"/>
          </a:xfrm>
          <a:prstGeom prst="rect">
            <a:avLst/>
          </a:prstGeom>
        </p:spPr>
        <p:txBody>
          <a:bodyPr/>
          <a:lstStyle>
            <a:lvl1pPr marL="0" indent="0">
              <a:spcBef>
                <a:spcPts val="0"/>
              </a:spcBef>
              <a:buNone/>
              <a:defRPr b="0">
                <a:solidFill>
                  <a:schemeClr val="tx1">
                    <a:lumMod val="50000"/>
                    <a:lumOff val="50000"/>
                  </a:schemeClr>
                </a:solidFill>
                <a:latin typeface="Open Sans Condensed"/>
              </a:defRPr>
            </a:lvl1pPr>
            <a:lvl2pPr marL="742950" indent="-285750">
              <a:spcBef>
                <a:spcPts val="0"/>
              </a:spcBef>
              <a:buFont typeface="Arial" panose="020B0604020202020204" pitchFamily="34" charset="0"/>
              <a:buChar char="•"/>
              <a:defRPr b="0">
                <a:solidFill>
                  <a:schemeClr val="tx1">
                    <a:lumMod val="50000"/>
                    <a:lumOff val="50000"/>
                  </a:schemeClr>
                </a:solidFill>
                <a:latin typeface="Open Sans Condensed"/>
              </a:defRPr>
            </a:lvl2pPr>
            <a:lvl3pPr marL="1143000" indent="-228600">
              <a:spcBef>
                <a:spcPts val="0"/>
              </a:spcBef>
              <a:buFont typeface="Wingdings" panose="05000000000000000000" pitchFamily="2" charset="2"/>
              <a:buChar char="§"/>
              <a:defRPr b="0">
                <a:solidFill>
                  <a:schemeClr val="tx1">
                    <a:lumMod val="50000"/>
                    <a:lumOff val="50000"/>
                  </a:schemeClr>
                </a:solidFill>
                <a:latin typeface="Open Sans Condensed"/>
              </a:defRPr>
            </a:lvl3pPr>
            <a:lvl4pPr>
              <a:spcBef>
                <a:spcPts val="0"/>
              </a:spcBef>
              <a:defRPr b="0">
                <a:solidFill>
                  <a:schemeClr val="tx1">
                    <a:lumMod val="50000"/>
                    <a:lumOff val="50000"/>
                  </a:schemeClr>
                </a:solidFill>
                <a:latin typeface="Open Sans Condensed"/>
              </a:defRPr>
            </a:lvl4pPr>
            <a:lvl5pPr marL="2057400" indent="-228600">
              <a:spcBef>
                <a:spcPts val="0"/>
              </a:spcBef>
              <a:buFont typeface="Arial" panose="020B0604020202020204" pitchFamily="34" charset="0"/>
              <a:buChar char="•"/>
              <a:defRPr b="0">
                <a:solidFill>
                  <a:schemeClr val="tx1">
                    <a:lumMod val="50000"/>
                    <a:lumOff val="50000"/>
                  </a:schemeClr>
                </a:solidFill>
                <a:latin typeface="Open Sans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26"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 r="68483"/>
          <a:stretch/>
        </p:blipFill>
        <p:spPr bwMode="auto">
          <a:xfrm>
            <a:off x="1" y="0"/>
            <a:ext cx="1917700" cy="68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03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_standard">
    <p:spTree>
      <p:nvGrpSpPr>
        <p:cNvPr id="1" name=""/>
        <p:cNvGrpSpPr/>
        <p:nvPr/>
      </p:nvGrpSpPr>
      <p:grpSpPr>
        <a:xfrm>
          <a:off x="0" y="0"/>
          <a:ext cx="0" cy="0"/>
          <a:chOff x="0" y="0"/>
          <a:chExt cx="0" cy="0"/>
        </a:xfrm>
      </p:grpSpPr>
      <p:sp>
        <p:nvSpPr>
          <p:cNvPr id="9" name="Title 8"/>
          <p:cNvSpPr>
            <a:spLocks noGrp="1"/>
          </p:cNvSpPr>
          <p:nvPr>
            <p:ph type="title"/>
          </p:nvPr>
        </p:nvSpPr>
        <p:spPr>
          <a:xfrm>
            <a:off x="2322000" y="451678"/>
            <a:ext cx="9312413" cy="754270"/>
          </a:xfrm>
          <a:prstGeom prst="rect">
            <a:avLst/>
          </a:prstGeom>
        </p:spPr>
        <p:txBody>
          <a:bodyPr/>
          <a:lstStyle>
            <a:lvl1pPr algn="l">
              <a:defRPr>
                <a:solidFill>
                  <a:srgbClr val="2F334F"/>
                </a:solidFill>
                <a:latin typeface="Open Sans Condensed"/>
              </a:defRPr>
            </a:lvl1pPr>
          </a:lstStyle>
          <a:p>
            <a:r>
              <a:rPr lang="en-US" dirty="0"/>
              <a:t>Click to edit Master title style</a:t>
            </a:r>
            <a:endParaRPr lang="en-GB" dirty="0"/>
          </a:p>
        </p:txBody>
      </p:sp>
      <p:sp>
        <p:nvSpPr>
          <p:cNvPr id="12" name="Text Placeholder 10"/>
          <p:cNvSpPr>
            <a:spLocks noGrp="1"/>
          </p:cNvSpPr>
          <p:nvPr>
            <p:ph type="body" sz="quarter" idx="10"/>
          </p:nvPr>
        </p:nvSpPr>
        <p:spPr>
          <a:xfrm>
            <a:off x="2322513" y="1630363"/>
            <a:ext cx="9232900" cy="4267200"/>
          </a:xfrm>
          <a:prstGeom prst="rect">
            <a:avLst/>
          </a:prstGeom>
        </p:spPr>
        <p:txBody>
          <a:bodyPr/>
          <a:lstStyle>
            <a:lvl1pPr marL="0" indent="0">
              <a:spcBef>
                <a:spcPts val="0"/>
              </a:spcBef>
              <a:buNone/>
              <a:defRPr b="0">
                <a:solidFill>
                  <a:schemeClr val="tx1">
                    <a:lumMod val="50000"/>
                    <a:lumOff val="50000"/>
                  </a:schemeClr>
                </a:solidFill>
                <a:latin typeface="Open Sans Condensed"/>
              </a:defRPr>
            </a:lvl1pPr>
            <a:lvl2pPr marL="742950" indent="-285750">
              <a:spcBef>
                <a:spcPts val="0"/>
              </a:spcBef>
              <a:buFont typeface="Arial" panose="020B0604020202020204" pitchFamily="34" charset="0"/>
              <a:buChar char="•"/>
              <a:defRPr b="0">
                <a:solidFill>
                  <a:schemeClr val="tx1">
                    <a:lumMod val="50000"/>
                    <a:lumOff val="50000"/>
                  </a:schemeClr>
                </a:solidFill>
                <a:latin typeface="Open Sans Condensed"/>
              </a:defRPr>
            </a:lvl2pPr>
            <a:lvl3pPr marL="1143000" indent="-228600">
              <a:spcBef>
                <a:spcPts val="0"/>
              </a:spcBef>
              <a:buFont typeface="Wingdings" panose="05000000000000000000" pitchFamily="2" charset="2"/>
              <a:buChar char="§"/>
              <a:defRPr b="0">
                <a:solidFill>
                  <a:schemeClr val="tx1">
                    <a:lumMod val="50000"/>
                    <a:lumOff val="50000"/>
                  </a:schemeClr>
                </a:solidFill>
                <a:latin typeface="Open Sans Condensed"/>
              </a:defRPr>
            </a:lvl3pPr>
            <a:lvl4pPr>
              <a:spcBef>
                <a:spcPts val="0"/>
              </a:spcBef>
              <a:defRPr b="0">
                <a:solidFill>
                  <a:schemeClr val="tx1">
                    <a:lumMod val="50000"/>
                    <a:lumOff val="50000"/>
                  </a:schemeClr>
                </a:solidFill>
                <a:latin typeface="Open Sans Condensed"/>
              </a:defRPr>
            </a:lvl4pPr>
            <a:lvl5pPr marL="2057400" indent="-228600">
              <a:spcBef>
                <a:spcPts val="0"/>
              </a:spcBef>
              <a:buFont typeface="Arial" panose="020B0604020202020204" pitchFamily="34" charset="0"/>
              <a:buChar char="•"/>
              <a:defRPr b="0">
                <a:solidFill>
                  <a:schemeClr val="tx1">
                    <a:lumMod val="50000"/>
                    <a:lumOff val="50000"/>
                  </a:schemeClr>
                </a:solidFill>
                <a:latin typeface="Open Sans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26"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 r="68483"/>
          <a:stretch/>
        </p:blipFill>
        <p:spPr bwMode="auto">
          <a:xfrm>
            <a:off x="1" y="0"/>
            <a:ext cx="1917700" cy="68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44795" r="23689"/>
          <a:stretch/>
        </p:blipFill>
        <p:spPr bwMode="auto">
          <a:xfrm>
            <a:off x="-1" y="12700"/>
            <a:ext cx="1917701" cy="68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240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4" name="Google Shape;117;p20">
            <a:extLst>
              <a:ext uri="{FF2B5EF4-FFF2-40B4-BE49-F238E27FC236}">
                <a16:creationId xmlns:a16="http://schemas.microsoft.com/office/drawing/2014/main" id="{67BF8D40-6158-4A17-BF0C-7870C3CE14AA}"/>
              </a:ext>
            </a:extLst>
          </p:cNvPr>
          <p:cNvSpPr txBox="1">
            <a:spLocks/>
          </p:cNvSpPr>
          <p:nvPr userDrawn="1"/>
        </p:nvSpPr>
        <p:spPr>
          <a:xfrm>
            <a:off x="828481" y="4686155"/>
            <a:ext cx="2334000" cy="548400"/>
          </a:xfrm>
          <a:prstGeom prst="rect">
            <a:avLst/>
          </a:prstGeom>
        </p:spPr>
        <p:txBody>
          <a:bodyPr spcFirstLastPara="1" vert="horz" wrap="square" lIns="121884" tIns="121884" rIns="121884" bIns="121884"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2133"/>
              </a:spcAft>
            </a:pPr>
            <a:r>
              <a:rPr lang="en-GB" sz="1600" b="1" dirty="0">
                <a:solidFill>
                  <a:schemeClr val="lt2"/>
                </a:solidFill>
                <a:latin typeface="Open Sans"/>
                <a:ea typeface="Open Sans"/>
                <a:cs typeface="Open Sans"/>
                <a:sym typeface="Open Sans"/>
              </a:rPr>
              <a:t>www.rcslt.org</a:t>
            </a:r>
          </a:p>
        </p:txBody>
      </p:sp>
      <p:pic>
        <p:nvPicPr>
          <p:cNvPr id="5" name="Google Shape;118;p20">
            <a:extLst>
              <a:ext uri="{FF2B5EF4-FFF2-40B4-BE49-F238E27FC236}">
                <a16:creationId xmlns:a16="http://schemas.microsoft.com/office/drawing/2014/main" id="{E2042232-03C2-49C6-9E0C-3A50342F9AC8}"/>
              </a:ext>
            </a:extLst>
          </p:cNvPr>
          <p:cNvPicPr preferRelativeResize="0"/>
          <p:nvPr userDrawn="1"/>
        </p:nvPicPr>
        <p:blipFill>
          <a:blip r:embed="rId2">
            <a:alphaModFix/>
          </a:blip>
          <a:stretch>
            <a:fillRect/>
          </a:stretch>
        </p:blipFill>
        <p:spPr>
          <a:xfrm>
            <a:off x="703116" y="4680719"/>
            <a:ext cx="436728" cy="436728"/>
          </a:xfrm>
          <a:prstGeom prst="rect">
            <a:avLst/>
          </a:prstGeom>
          <a:noFill/>
          <a:ln>
            <a:noFill/>
          </a:ln>
        </p:spPr>
      </p:pic>
      <p:pic>
        <p:nvPicPr>
          <p:cNvPr id="7" name="Picture 3" descr="C:\Users\amelia.dale\Downloads\clipart117436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13863" y="5356348"/>
            <a:ext cx="436728" cy="355129"/>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7;p20">
            <a:extLst>
              <a:ext uri="{FF2B5EF4-FFF2-40B4-BE49-F238E27FC236}">
                <a16:creationId xmlns:a16="http://schemas.microsoft.com/office/drawing/2014/main" id="{67BF8D40-6158-4A17-BF0C-7870C3CE14AA}"/>
              </a:ext>
            </a:extLst>
          </p:cNvPr>
          <p:cNvSpPr txBox="1">
            <a:spLocks/>
          </p:cNvSpPr>
          <p:nvPr userDrawn="1"/>
        </p:nvSpPr>
        <p:spPr>
          <a:xfrm>
            <a:off x="941837" y="5318759"/>
            <a:ext cx="1681411" cy="548400"/>
          </a:xfrm>
          <a:prstGeom prst="rect">
            <a:avLst/>
          </a:prstGeom>
        </p:spPr>
        <p:txBody>
          <a:bodyPr spcFirstLastPara="1" vert="horz" wrap="square" lIns="121884" tIns="121884" rIns="121884" bIns="121884"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2133"/>
              </a:spcAft>
            </a:pPr>
            <a:r>
              <a:rPr lang="en-GB" sz="1600" b="1" dirty="0">
                <a:solidFill>
                  <a:schemeClr val="lt2"/>
                </a:solidFill>
                <a:latin typeface="Open Sans"/>
                <a:ea typeface="Open Sans"/>
                <a:cs typeface="Open Sans"/>
                <a:sym typeface="Open Sans"/>
              </a:rPr>
              <a:t>@ RCSLT</a:t>
            </a:r>
          </a:p>
        </p:txBody>
      </p:sp>
      <p:pic>
        <p:nvPicPr>
          <p:cNvPr id="9" name="Picture 4" descr="C:\Users\amelia.dale\Downloads\kisspng-white-house-samford-university-united-states-geolo-5b65e7542c04c3.2466928115334050121803.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3863" y="5965067"/>
            <a:ext cx="436728" cy="436728"/>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17;p20">
            <a:extLst>
              <a:ext uri="{FF2B5EF4-FFF2-40B4-BE49-F238E27FC236}">
                <a16:creationId xmlns:a16="http://schemas.microsoft.com/office/drawing/2014/main" id="{67BF8D40-6158-4A17-BF0C-7870C3CE14AA}"/>
              </a:ext>
            </a:extLst>
          </p:cNvPr>
          <p:cNvSpPr txBox="1">
            <a:spLocks/>
          </p:cNvSpPr>
          <p:nvPr userDrawn="1"/>
        </p:nvSpPr>
        <p:spPr>
          <a:xfrm>
            <a:off x="941837" y="5941928"/>
            <a:ext cx="1681411" cy="548400"/>
          </a:xfrm>
          <a:prstGeom prst="rect">
            <a:avLst/>
          </a:prstGeom>
        </p:spPr>
        <p:txBody>
          <a:bodyPr spcFirstLastPara="1" vert="horz" wrap="square" lIns="121884" tIns="121884" rIns="121884" bIns="121884"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2133"/>
              </a:spcAft>
            </a:pPr>
            <a:r>
              <a:rPr lang="en-GB" sz="1600" b="1" dirty="0">
                <a:solidFill>
                  <a:schemeClr val="lt2"/>
                </a:solidFill>
                <a:latin typeface="Open Sans"/>
                <a:ea typeface="Open Sans"/>
                <a:cs typeface="Open Sans"/>
                <a:sym typeface="Open Sans"/>
              </a:rPr>
              <a:t>@ RCSLT</a:t>
            </a:r>
          </a:p>
        </p:txBody>
      </p:sp>
      <p:sp>
        <p:nvSpPr>
          <p:cNvPr id="11" name="Title Placeholder 20"/>
          <p:cNvSpPr>
            <a:spLocks noGrp="1"/>
          </p:cNvSpPr>
          <p:nvPr>
            <p:ph type="title" hasCustomPrompt="1"/>
          </p:nvPr>
        </p:nvSpPr>
        <p:spPr>
          <a:xfrm>
            <a:off x="570198" y="3243233"/>
            <a:ext cx="4955604" cy="1143000"/>
          </a:xfrm>
          <a:prstGeom prst="rect">
            <a:avLst/>
          </a:prstGeom>
        </p:spPr>
        <p:txBody>
          <a:bodyPr vert="horz" lIns="91440" tIns="45720" rIns="91440" bIns="45720" rtlCol="0" anchor="ctr">
            <a:noAutofit/>
          </a:bodyPr>
          <a:lstStyle>
            <a:lvl1pPr>
              <a:defRPr sz="4000"/>
            </a:lvl1pPr>
          </a:lstStyle>
          <a:p>
            <a:r>
              <a:rPr lang="en-US" dirty="0"/>
              <a:t>Title</a:t>
            </a:r>
            <a:br>
              <a:rPr lang="en-US" dirty="0"/>
            </a:br>
            <a:r>
              <a:rPr lang="en-US" dirty="0"/>
              <a:t>Date</a:t>
            </a:r>
            <a:endParaRPr lang="en-GB" dirty="0"/>
          </a:p>
        </p:txBody>
      </p:sp>
    </p:spTree>
    <p:extLst>
      <p:ext uri="{BB962C8B-B14F-4D97-AF65-F5344CB8AC3E}">
        <p14:creationId xmlns:p14="http://schemas.microsoft.com/office/powerpoint/2010/main" val="2052157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Content_standard">
    <p:spTree>
      <p:nvGrpSpPr>
        <p:cNvPr id="1" name=""/>
        <p:cNvGrpSpPr/>
        <p:nvPr/>
      </p:nvGrpSpPr>
      <p:grpSpPr>
        <a:xfrm>
          <a:off x="0" y="0"/>
          <a:ext cx="0" cy="0"/>
          <a:chOff x="0" y="0"/>
          <a:chExt cx="0" cy="0"/>
        </a:xfrm>
      </p:grpSpPr>
      <p:sp>
        <p:nvSpPr>
          <p:cNvPr id="9" name="Title 8"/>
          <p:cNvSpPr>
            <a:spLocks noGrp="1"/>
          </p:cNvSpPr>
          <p:nvPr>
            <p:ph type="title"/>
          </p:nvPr>
        </p:nvSpPr>
        <p:spPr>
          <a:xfrm>
            <a:off x="2322000" y="451678"/>
            <a:ext cx="9312413" cy="754270"/>
          </a:xfrm>
          <a:prstGeom prst="rect">
            <a:avLst/>
          </a:prstGeom>
        </p:spPr>
        <p:txBody>
          <a:bodyPr/>
          <a:lstStyle>
            <a:lvl1pPr algn="l">
              <a:defRPr>
                <a:solidFill>
                  <a:srgbClr val="2F334F"/>
                </a:solidFill>
                <a:latin typeface="Open Sans Condensed"/>
              </a:defRPr>
            </a:lvl1pPr>
          </a:lstStyle>
          <a:p>
            <a:r>
              <a:rPr lang="en-US" dirty="0"/>
              <a:t>Click to edit Master title style</a:t>
            </a:r>
            <a:endParaRPr lang="en-GB" dirty="0"/>
          </a:p>
        </p:txBody>
      </p:sp>
      <p:sp>
        <p:nvSpPr>
          <p:cNvPr id="12" name="Text Placeholder 10"/>
          <p:cNvSpPr>
            <a:spLocks noGrp="1"/>
          </p:cNvSpPr>
          <p:nvPr>
            <p:ph type="body" sz="quarter" idx="10"/>
          </p:nvPr>
        </p:nvSpPr>
        <p:spPr>
          <a:xfrm>
            <a:off x="2322513" y="1630363"/>
            <a:ext cx="9232900" cy="4267200"/>
          </a:xfrm>
          <a:prstGeom prst="rect">
            <a:avLst/>
          </a:prstGeom>
        </p:spPr>
        <p:txBody>
          <a:bodyPr/>
          <a:lstStyle>
            <a:lvl1pPr marL="0" indent="0">
              <a:spcBef>
                <a:spcPts val="0"/>
              </a:spcBef>
              <a:buNone/>
              <a:defRPr b="0">
                <a:solidFill>
                  <a:schemeClr val="tx1">
                    <a:lumMod val="50000"/>
                    <a:lumOff val="50000"/>
                  </a:schemeClr>
                </a:solidFill>
                <a:latin typeface="Open Sans Condensed"/>
              </a:defRPr>
            </a:lvl1pPr>
            <a:lvl2pPr marL="742950" indent="-285750">
              <a:spcBef>
                <a:spcPts val="0"/>
              </a:spcBef>
              <a:buFont typeface="Arial" panose="020B0604020202020204" pitchFamily="34" charset="0"/>
              <a:buChar char="•"/>
              <a:defRPr b="0">
                <a:solidFill>
                  <a:schemeClr val="tx1">
                    <a:lumMod val="50000"/>
                    <a:lumOff val="50000"/>
                  </a:schemeClr>
                </a:solidFill>
                <a:latin typeface="Open Sans Condensed"/>
              </a:defRPr>
            </a:lvl2pPr>
            <a:lvl3pPr marL="1143000" indent="-228600">
              <a:spcBef>
                <a:spcPts val="0"/>
              </a:spcBef>
              <a:buFont typeface="Wingdings" panose="05000000000000000000" pitchFamily="2" charset="2"/>
              <a:buChar char="§"/>
              <a:defRPr b="0">
                <a:solidFill>
                  <a:schemeClr val="tx1">
                    <a:lumMod val="50000"/>
                    <a:lumOff val="50000"/>
                  </a:schemeClr>
                </a:solidFill>
                <a:latin typeface="Open Sans Condensed"/>
              </a:defRPr>
            </a:lvl3pPr>
            <a:lvl4pPr>
              <a:spcBef>
                <a:spcPts val="0"/>
              </a:spcBef>
              <a:defRPr b="0">
                <a:solidFill>
                  <a:schemeClr val="tx1">
                    <a:lumMod val="50000"/>
                    <a:lumOff val="50000"/>
                  </a:schemeClr>
                </a:solidFill>
                <a:latin typeface="Open Sans Condensed"/>
              </a:defRPr>
            </a:lvl4pPr>
            <a:lvl5pPr marL="2057400" indent="-228600">
              <a:spcBef>
                <a:spcPts val="0"/>
              </a:spcBef>
              <a:buFont typeface="Arial" panose="020B0604020202020204" pitchFamily="34" charset="0"/>
              <a:buChar char="•"/>
              <a:defRPr b="0">
                <a:solidFill>
                  <a:schemeClr val="tx1">
                    <a:lumMod val="50000"/>
                    <a:lumOff val="50000"/>
                  </a:schemeClr>
                </a:solidFill>
                <a:latin typeface="Open Sans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26"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 r="68483"/>
          <a:stretch/>
        </p:blipFill>
        <p:spPr bwMode="auto">
          <a:xfrm>
            <a:off x="1" y="0"/>
            <a:ext cx="1917700" cy="68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44795" r="23689"/>
          <a:stretch/>
        </p:blipFill>
        <p:spPr bwMode="auto">
          <a:xfrm>
            <a:off x="-1" y="12700"/>
            <a:ext cx="1917701" cy="684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8239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0400" y="398318"/>
            <a:ext cx="10871200" cy="664910"/>
          </a:xfrm>
        </p:spPr>
        <p:txBody>
          <a:bodyPr anchor="t">
            <a:noAutofit/>
          </a:bodyPr>
          <a:lstStyle>
            <a:lvl1pPr algn="l">
              <a:defRPr sz="5400" baseline="0">
                <a:solidFill>
                  <a:schemeClr val="bg1"/>
                </a:solidFill>
                <a:latin typeface="Arial" panose="020B0604020202020204" pitchFamily="34" charset="0"/>
                <a:cs typeface="Arial" panose="020B0604020202020204" pitchFamily="34" charset="0"/>
              </a:defRPr>
            </a:lvl1pPr>
          </a:lstStyle>
          <a:p>
            <a:r>
              <a:rPr lang="en-GB" dirty="0"/>
              <a:t>Click to edit master title</a:t>
            </a:r>
            <a:endParaRPr lang="en-US" dirty="0"/>
          </a:p>
        </p:txBody>
      </p:sp>
      <p:sp>
        <p:nvSpPr>
          <p:cNvPr id="3" name="Picture Placeholder 4"/>
          <p:cNvSpPr>
            <a:spLocks noGrp="1"/>
          </p:cNvSpPr>
          <p:nvPr>
            <p:ph type="pic" sz="quarter" idx="10"/>
          </p:nvPr>
        </p:nvSpPr>
        <p:spPr>
          <a:xfrm>
            <a:off x="660400" y="1416744"/>
            <a:ext cx="10871200" cy="4029201"/>
          </a:xfrm>
        </p:spPr>
        <p:txBody>
          <a:bodyPr/>
          <a:lstStyle>
            <a:lvl1pPr>
              <a:defRPr baseline="0">
                <a:solidFill>
                  <a:schemeClr val="bg2"/>
                </a:solidFill>
              </a:defRPr>
            </a:lvl1pPr>
          </a:lstStyle>
          <a:p>
            <a:r>
              <a:rPr lang="en-US"/>
              <a:t>Click icon to add picture</a:t>
            </a:r>
            <a:endParaRPr lang="en-GB" dirty="0"/>
          </a:p>
        </p:txBody>
      </p:sp>
    </p:spTree>
    <p:extLst>
      <p:ext uri="{BB962C8B-B14F-4D97-AF65-F5344CB8AC3E}">
        <p14:creationId xmlns:p14="http://schemas.microsoft.com/office/powerpoint/2010/main" val="921487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20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_content">
    <p:spTree>
      <p:nvGrpSpPr>
        <p:cNvPr id="1" name=""/>
        <p:cNvGrpSpPr/>
        <p:nvPr/>
      </p:nvGrpSpPr>
      <p:grpSpPr>
        <a:xfrm>
          <a:off x="0" y="0"/>
          <a:ext cx="0" cy="0"/>
          <a:chOff x="0" y="0"/>
          <a:chExt cx="0" cy="0"/>
        </a:xfrm>
      </p:grpSpPr>
      <p:sp>
        <p:nvSpPr>
          <p:cNvPr id="9" name="Title 8"/>
          <p:cNvSpPr>
            <a:spLocks noGrp="1"/>
          </p:cNvSpPr>
          <p:nvPr>
            <p:ph type="title"/>
          </p:nvPr>
        </p:nvSpPr>
        <p:spPr>
          <a:xfrm>
            <a:off x="353500" y="324678"/>
            <a:ext cx="9312413" cy="754270"/>
          </a:xfrm>
          <a:prstGeom prst="rect">
            <a:avLst/>
          </a:prstGeom>
        </p:spPr>
        <p:txBody>
          <a:bodyPr/>
          <a:lstStyle>
            <a:lvl1pPr algn="l">
              <a:defRPr>
                <a:solidFill>
                  <a:schemeClr val="bg1"/>
                </a:solidFill>
                <a:latin typeface="Open Sans Condensed"/>
              </a:defRPr>
            </a:lvl1pPr>
          </a:lstStyle>
          <a:p>
            <a:r>
              <a:rPr lang="en-US" dirty="0"/>
              <a:t>Click to edit Master title style</a:t>
            </a:r>
            <a:endParaRPr lang="en-GB" dirty="0"/>
          </a:p>
        </p:txBody>
      </p:sp>
      <p:sp>
        <p:nvSpPr>
          <p:cNvPr id="10" name="Text Placeholder 10"/>
          <p:cNvSpPr>
            <a:spLocks noGrp="1"/>
          </p:cNvSpPr>
          <p:nvPr>
            <p:ph type="body" sz="quarter" idx="10"/>
          </p:nvPr>
        </p:nvSpPr>
        <p:spPr>
          <a:xfrm>
            <a:off x="404812" y="1617663"/>
            <a:ext cx="11164887" cy="4267200"/>
          </a:xfrm>
          <a:prstGeom prst="rect">
            <a:avLst/>
          </a:prstGeom>
        </p:spPr>
        <p:txBody>
          <a:bodyPr/>
          <a:lstStyle>
            <a:lvl1pPr marL="0" indent="0">
              <a:spcBef>
                <a:spcPts val="0"/>
              </a:spcBef>
              <a:buNone/>
              <a:defRPr b="0">
                <a:solidFill>
                  <a:schemeClr val="tx1">
                    <a:lumMod val="50000"/>
                    <a:lumOff val="50000"/>
                  </a:schemeClr>
                </a:solidFill>
                <a:latin typeface="Open Sans Condensed"/>
              </a:defRPr>
            </a:lvl1pPr>
            <a:lvl2pPr marL="742950" indent="-285750">
              <a:spcBef>
                <a:spcPts val="0"/>
              </a:spcBef>
              <a:buFont typeface="Arial" panose="020B0604020202020204" pitchFamily="34" charset="0"/>
              <a:buChar char="•"/>
              <a:defRPr b="0">
                <a:solidFill>
                  <a:schemeClr val="tx1">
                    <a:lumMod val="50000"/>
                    <a:lumOff val="50000"/>
                  </a:schemeClr>
                </a:solidFill>
                <a:latin typeface="Open Sans Condensed"/>
              </a:defRPr>
            </a:lvl2pPr>
            <a:lvl3pPr marL="1143000" indent="-228600">
              <a:spcBef>
                <a:spcPts val="0"/>
              </a:spcBef>
              <a:buFont typeface="Wingdings" panose="05000000000000000000" pitchFamily="2" charset="2"/>
              <a:buChar char="§"/>
              <a:defRPr b="0">
                <a:solidFill>
                  <a:schemeClr val="tx1">
                    <a:lumMod val="50000"/>
                    <a:lumOff val="50000"/>
                  </a:schemeClr>
                </a:solidFill>
                <a:latin typeface="Open Sans Condensed"/>
              </a:defRPr>
            </a:lvl3pPr>
            <a:lvl4pPr>
              <a:spcBef>
                <a:spcPts val="0"/>
              </a:spcBef>
              <a:defRPr b="0">
                <a:solidFill>
                  <a:schemeClr val="tx1">
                    <a:lumMod val="50000"/>
                    <a:lumOff val="50000"/>
                  </a:schemeClr>
                </a:solidFill>
                <a:latin typeface="Open Sans Condensed"/>
              </a:defRPr>
            </a:lvl4pPr>
            <a:lvl5pPr marL="2057400" indent="-228600">
              <a:spcBef>
                <a:spcPts val="0"/>
              </a:spcBef>
              <a:buFont typeface="Arial" panose="020B0604020202020204" pitchFamily="34" charset="0"/>
              <a:buChar char="•"/>
              <a:defRPr b="0">
                <a:solidFill>
                  <a:schemeClr val="tx1">
                    <a:lumMod val="50000"/>
                    <a:lumOff val="50000"/>
                  </a:schemeClr>
                </a:solidFill>
                <a:latin typeface="Open Sans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19198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andard_content">
    <p:spTree>
      <p:nvGrpSpPr>
        <p:cNvPr id="1" name=""/>
        <p:cNvGrpSpPr/>
        <p:nvPr/>
      </p:nvGrpSpPr>
      <p:grpSpPr>
        <a:xfrm>
          <a:off x="0" y="0"/>
          <a:ext cx="0" cy="0"/>
          <a:chOff x="0" y="0"/>
          <a:chExt cx="0" cy="0"/>
        </a:xfrm>
      </p:grpSpPr>
      <p:sp>
        <p:nvSpPr>
          <p:cNvPr id="9" name="Title 8"/>
          <p:cNvSpPr>
            <a:spLocks noGrp="1"/>
          </p:cNvSpPr>
          <p:nvPr>
            <p:ph type="title"/>
          </p:nvPr>
        </p:nvSpPr>
        <p:spPr>
          <a:xfrm>
            <a:off x="353500" y="324678"/>
            <a:ext cx="9312413" cy="754270"/>
          </a:xfrm>
          <a:prstGeom prst="rect">
            <a:avLst/>
          </a:prstGeom>
        </p:spPr>
        <p:txBody>
          <a:bodyPr/>
          <a:lstStyle>
            <a:lvl1pPr algn="l">
              <a:defRPr>
                <a:solidFill>
                  <a:schemeClr val="bg1"/>
                </a:solidFill>
                <a:latin typeface="Open Sans Condensed"/>
              </a:defRPr>
            </a:lvl1pPr>
          </a:lstStyle>
          <a:p>
            <a:r>
              <a:rPr lang="en-US" dirty="0"/>
              <a:t>Click to edit Master title style</a:t>
            </a:r>
            <a:endParaRPr lang="en-GB" dirty="0"/>
          </a:p>
        </p:txBody>
      </p:sp>
      <p:sp>
        <p:nvSpPr>
          <p:cNvPr id="10" name="Text Placeholder 10"/>
          <p:cNvSpPr>
            <a:spLocks noGrp="1"/>
          </p:cNvSpPr>
          <p:nvPr>
            <p:ph type="body" sz="quarter" idx="10"/>
          </p:nvPr>
        </p:nvSpPr>
        <p:spPr>
          <a:xfrm>
            <a:off x="404812" y="1617663"/>
            <a:ext cx="11164887" cy="4267200"/>
          </a:xfrm>
          <a:prstGeom prst="rect">
            <a:avLst/>
          </a:prstGeom>
        </p:spPr>
        <p:txBody>
          <a:bodyPr/>
          <a:lstStyle>
            <a:lvl1pPr marL="0" indent="0">
              <a:spcBef>
                <a:spcPts val="0"/>
              </a:spcBef>
              <a:buNone/>
              <a:defRPr b="0">
                <a:solidFill>
                  <a:schemeClr val="tx1">
                    <a:lumMod val="50000"/>
                    <a:lumOff val="50000"/>
                  </a:schemeClr>
                </a:solidFill>
                <a:latin typeface="Open Sans Condensed"/>
              </a:defRPr>
            </a:lvl1pPr>
            <a:lvl2pPr marL="742950" indent="-285750">
              <a:spcBef>
                <a:spcPts val="0"/>
              </a:spcBef>
              <a:buFont typeface="Arial" panose="020B0604020202020204" pitchFamily="34" charset="0"/>
              <a:buChar char="•"/>
              <a:defRPr b="0">
                <a:solidFill>
                  <a:schemeClr val="tx1">
                    <a:lumMod val="50000"/>
                    <a:lumOff val="50000"/>
                  </a:schemeClr>
                </a:solidFill>
                <a:latin typeface="Open Sans Condensed"/>
              </a:defRPr>
            </a:lvl2pPr>
            <a:lvl3pPr marL="1143000" indent="-228600">
              <a:spcBef>
                <a:spcPts val="0"/>
              </a:spcBef>
              <a:buFont typeface="Wingdings" panose="05000000000000000000" pitchFamily="2" charset="2"/>
              <a:buChar char="§"/>
              <a:defRPr b="0">
                <a:solidFill>
                  <a:schemeClr val="tx1">
                    <a:lumMod val="50000"/>
                    <a:lumOff val="50000"/>
                  </a:schemeClr>
                </a:solidFill>
                <a:latin typeface="Open Sans Condensed"/>
              </a:defRPr>
            </a:lvl3pPr>
            <a:lvl4pPr>
              <a:spcBef>
                <a:spcPts val="0"/>
              </a:spcBef>
              <a:defRPr b="0">
                <a:solidFill>
                  <a:schemeClr val="tx1">
                    <a:lumMod val="50000"/>
                    <a:lumOff val="50000"/>
                  </a:schemeClr>
                </a:solidFill>
                <a:latin typeface="Open Sans Condensed"/>
              </a:defRPr>
            </a:lvl4pPr>
            <a:lvl5pPr marL="2057400" indent="-228600">
              <a:spcBef>
                <a:spcPts val="0"/>
              </a:spcBef>
              <a:buFont typeface="Arial" panose="020B0604020202020204" pitchFamily="34" charset="0"/>
              <a:buChar char="•"/>
              <a:defRPr b="0">
                <a:solidFill>
                  <a:schemeClr val="tx1">
                    <a:lumMod val="50000"/>
                    <a:lumOff val="50000"/>
                  </a:schemeClr>
                </a:solidFill>
                <a:latin typeface="Open Sans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47837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_standard">
    <p:spTree>
      <p:nvGrpSpPr>
        <p:cNvPr id="1" name=""/>
        <p:cNvGrpSpPr/>
        <p:nvPr/>
      </p:nvGrpSpPr>
      <p:grpSpPr>
        <a:xfrm>
          <a:off x="0" y="0"/>
          <a:ext cx="0" cy="0"/>
          <a:chOff x="0" y="0"/>
          <a:chExt cx="0" cy="0"/>
        </a:xfrm>
      </p:grpSpPr>
      <p:sp>
        <p:nvSpPr>
          <p:cNvPr id="9" name="Title 8"/>
          <p:cNvSpPr>
            <a:spLocks noGrp="1"/>
          </p:cNvSpPr>
          <p:nvPr>
            <p:ph type="title"/>
          </p:nvPr>
        </p:nvSpPr>
        <p:spPr>
          <a:xfrm>
            <a:off x="2322000" y="451678"/>
            <a:ext cx="9312413" cy="754270"/>
          </a:xfrm>
          <a:prstGeom prst="rect">
            <a:avLst/>
          </a:prstGeom>
        </p:spPr>
        <p:txBody>
          <a:bodyPr/>
          <a:lstStyle>
            <a:lvl1pPr algn="l">
              <a:defRPr>
                <a:solidFill>
                  <a:srgbClr val="2F334F"/>
                </a:solidFill>
                <a:latin typeface="Open Sans Condensed"/>
              </a:defRPr>
            </a:lvl1pPr>
          </a:lstStyle>
          <a:p>
            <a:r>
              <a:rPr lang="en-US" dirty="0"/>
              <a:t>Click to edit Master title style</a:t>
            </a:r>
            <a:endParaRPr lang="en-GB" dirty="0"/>
          </a:p>
        </p:txBody>
      </p:sp>
      <p:sp>
        <p:nvSpPr>
          <p:cNvPr id="12" name="Text Placeholder 10"/>
          <p:cNvSpPr>
            <a:spLocks noGrp="1"/>
          </p:cNvSpPr>
          <p:nvPr>
            <p:ph type="body" sz="quarter" idx="10"/>
          </p:nvPr>
        </p:nvSpPr>
        <p:spPr>
          <a:xfrm>
            <a:off x="2322513" y="1630363"/>
            <a:ext cx="9232900" cy="4267200"/>
          </a:xfrm>
          <a:prstGeom prst="rect">
            <a:avLst/>
          </a:prstGeom>
        </p:spPr>
        <p:txBody>
          <a:bodyPr/>
          <a:lstStyle>
            <a:lvl1pPr marL="0" indent="0">
              <a:spcBef>
                <a:spcPts val="0"/>
              </a:spcBef>
              <a:buNone/>
              <a:defRPr b="0">
                <a:solidFill>
                  <a:schemeClr val="tx1">
                    <a:lumMod val="50000"/>
                    <a:lumOff val="50000"/>
                  </a:schemeClr>
                </a:solidFill>
                <a:latin typeface="Open Sans Condensed"/>
              </a:defRPr>
            </a:lvl1pPr>
            <a:lvl2pPr marL="742950" indent="-285750">
              <a:spcBef>
                <a:spcPts val="0"/>
              </a:spcBef>
              <a:buFont typeface="Arial" panose="020B0604020202020204" pitchFamily="34" charset="0"/>
              <a:buChar char="•"/>
              <a:defRPr b="0">
                <a:solidFill>
                  <a:schemeClr val="tx1">
                    <a:lumMod val="50000"/>
                    <a:lumOff val="50000"/>
                  </a:schemeClr>
                </a:solidFill>
                <a:latin typeface="Open Sans Condensed"/>
              </a:defRPr>
            </a:lvl2pPr>
            <a:lvl3pPr marL="1143000" indent="-228600">
              <a:spcBef>
                <a:spcPts val="0"/>
              </a:spcBef>
              <a:buFont typeface="Wingdings" panose="05000000000000000000" pitchFamily="2" charset="2"/>
              <a:buChar char="§"/>
              <a:defRPr b="0">
                <a:solidFill>
                  <a:schemeClr val="tx1">
                    <a:lumMod val="50000"/>
                    <a:lumOff val="50000"/>
                  </a:schemeClr>
                </a:solidFill>
                <a:latin typeface="Open Sans Condensed"/>
              </a:defRPr>
            </a:lvl3pPr>
            <a:lvl4pPr>
              <a:spcBef>
                <a:spcPts val="0"/>
              </a:spcBef>
              <a:defRPr b="0">
                <a:solidFill>
                  <a:schemeClr val="tx1">
                    <a:lumMod val="50000"/>
                    <a:lumOff val="50000"/>
                  </a:schemeClr>
                </a:solidFill>
                <a:latin typeface="Open Sans Condensed"/>
              </a:defRPr>
            </a:lvl4pPr>
            <a:lvl5pPr marL="2057400" indent="-228600">
              <a:spcBef>
                <a:spcPts val="0"/>
              </a:spcBef>
              <a:buFont typeface="Arial" panose="020B0604020202020204" pitchFamily="34" charset="0"/>
              <a:buChar char="•"/>
              <a:defRPr b="0">
                <a:solidFill>
                  <a:schemeClr val="tx1">
                    <a:lumMod val="50000"/>
                    <a:lumOff val="50000"/>
                  </a:schemeClr>
                </a:solidFill>
                <a:latin typeface="Open Sans Condense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49943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16"/>
        <p:cNvGrpSpPr/>
        <p:nvPr/>
      </p:nvGrpSpPr>
      <p:grpSpPr>
        <a:xfrm>
          <a:off x="0" y="0"/>
          <a:ext cx="0" cy="0"/>
          <a:chOff x="0" y="0"/>
          <a:chExt cx="0" cy="0"/>
        </a:xfrm>
      </p:grpSpPr>
      <p:sp>
        <p:nvSpPr>
          <p:cNvPr id="5" name="Title Placeholder 20"/>
          <p:cNvSpPr>
            <a:spLocks noGrp="1"/>
          </p:cNvSpPr>
          <p:nvPr>
            <p:ph type="title"/>
          </p:nvPr>
        </p:nvSpPr>
        <p:spPr>
          <a:xfrm>
            <a:off x="570198" y="3243233"/>
            <a:ext cx="4955604" cy="1143000"/>
          </a:xfrm>
          <a:prstGeom prst="rect">
            <a:avLst/>
          </a:prstGeom>
        </p:spPr>
        <p:txBody>
          <a:bodyPr vert="horz" lIns="91440" tIns="45720" rIns="91440" bIns="45720" rtlCol="0" anchor="ctr">
            <a:noAutofit/>
          </a:bodyPr>
          <a:lstStyle/>
          <a:p>
            <a:r>
              <a:rPr lang="en-US" dirty="0"/>
              <a:t>Click to edit Master title style</a:t>
            </a:r>
            <a:endParaRPr lang="en-GB" dirty="0"/>
          </a:p>
        </p:txBody>
      </p:sp>
    </p:spTree>
    <p:extLst>
      <p:ext uri="{BB962C8B-B14F-4D97-AF65-F5344CB8AC3E}">
        <p14:creationId xmlns:p14="http://schemas.microsoft.com/office/powerpoint/2010/main" val="1406243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0400" y="398318"/>
            <a:ext cx="10871200" cy="664910"/>
          </a:xfrm>
        </p:spPr>
        <p:txBody>
          <a:bodyPr anchor="t">
            <a:noAutofit/>
          </a:bodyPr>
          <a:lstStyle>
            <a:lvl1pPr algn="l">
              <a:defRPr sz="5400" baseline="0">
                <a:solidFill>
                  <a:schemeClr val="bg1"/>
                </a:solidFill>
                <a:latin typeface="Arial" panose="020B0604020202020204" pitchFamily="34" charset="0"/>
                <a:cs typeface="Arial" panose="020B0604020202020204" pitchFamily="34" charset="0"/>
              </a:defRPr>
            </a:lvl1pPr>
          </a:lstStyle>
          <a:p>
            <a:r>
              <a:rPr lang="en-GB" dirty="0"/>
              <a:t>Click to edit master title</a:t>
            </a:r>
            <a:endParaRPr lang="en-US" dirty="0"/>
          </a:p>
        </p:txBody>
      </p:sp>
      <p:sp>
        <p:nvSpPr>
          <p:cNvPr id="3" name="Picture Placeholder 4"/>
          <p:cNvSpPr>
            <a:spLocks noGrp="1"/>
          </p:cNvSpPr>
          <p:nvPr>
            <p:ph type="pic" sz="quarter" idx="10"/>
          </p:nvPr>
        </p:nvSpPr>
        <p:spPr>
          <a:xfrm>
            <a:off x="660400" y="1416744"/>
            <a:ext cx="10871200" cy="4029201"/>
          </a:xfrm>
        </p:spPr>
        <p:txBody>
          <a:bodyPr/>
          <a:lstStyle>
            <a:lvl1pPr>
              <a:defRPr baseline="0">
                <a:solidFill>
                  <a:schemeClr val="bg2"/>
                </a:solidFill>
              </a:defRPr>
            </a:lvl1pPr>
          </a:lstStyle>
          <a:p>
            <a:r>
              <a:rPr lang="en-US"/>
              <a:t>Click icon to add picture</a:t>
            </a:r>
            <a:endParaRPr lang="en-GB" dirty="0"/>
          </a:p>
        </p:txBody>
      </p:sp>
    </p:spTree>
    <p:extLst>
      <p:ext uri="{BB962C8B-B14F-4D97-AF65-F5344CB8AC3E}">
        <p14:creationId xmlns:p14="http://schemas.microsoft.com/office/powerpoint/2010/main" val="2141499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777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20"/>
          <p:cNvSpPr>
            <a:spLocks noGrp="1"/>
          </p:cNvSpPr>
          <p:nvPr>
            <p:ph type="title"/>
          </p:nvPr>
        </p:nvSpPr>
        <p:spPr>
          <a:xfrm>
            <a:off x="570209" y="3243244"/>
            <a:ext cx="4955604" cy="1143000"/>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10" name="Text Placeholder 9"/>
          <p:cNvSpPr>
            <a:spLocks noGrp="1"/>
          </p:cNvSpPr>
          <p:nvPr>
            <p:ph type="body" sz="quarter" idx="10" hasCustomPrompt="1"/>
          </p:nvPr>
        </p:nvSpPr>
        <p:spPr>
          <a:xfrm>
            <a:off x="673100" y="4711700"/>
            <a:ext cx="2844800" cy="939800"/>
          </a:xfrm>
          <a:prstGeom prst="rect">
            <a:avLst/>
          </a:prstGeom>
        </p:spPr>
        <p:txBody>
          <a:bodyPr/>
          <a:lstStyle>
            <a:lvl1pPr marL="0" indent="0">
              <a:buNone/>
              <a:defRPr sz="3499">
                <a:solidFill>
                  <a:schemeClr val="bg1"/>
                </a:solidFill>
                <a:latin typeface="Open Sans Condensed"/>
              </a:defRPr>
            </a:lvl1pPr>
          </a:lstStyle>
          <a:p>
            <a:pPr lvl="0"/>
            <a:r>
              <a:rPr lang="en-GB" dirty="0"/>
              <a:t>Date</a:t>
            </a:r>
          </a:p>
        </p:txBody>
      </p:sp>
    </p:spTree>
    <p:extLst>
      <p:ext uri="{BB962C8B-B14F-4D97-AF65-F5344CB8AC3E}">
        <p14:creationId xmlns:p14="http://schemas.microsoft.com/office/powerpoint/2010/main" val="446549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4" name="Google Shape;117;p20">
            <a:extLst>
              <a:ext uri="{FF2B5EF4-FFF2-40B4-BE49-F238E27FC236}">
                <a16:creationId xmlns:a16="http://schemas.microsoft.com/office/drawing/2014/main" id="{67BF8D40-6158-4A17-BF0C-7870C3CE14AA}"/>
              </a:ext>
            </a:extLst>
          </p:cNvPr>
          <p:cNvSpPr txBox="1">
            <a:spLocks/>
          </p:cNvSpPr>
          <p:nvPr userDrawn="1"/>
        </p:nvSpPr>
        <p:spPr>
          <a:xfrm>
            <a:off x="828481" y="4686155"/>
            <a:ext cx="2334000" cy="548400"/>
          </a:xfrm>
          <a:prstGeom prst="rect">
            <a:avLst/>
          </a:prstGeom>
        </p:spPr>
        <p:txBody>
          <a:bodyPr spcFirstLastPara="1" vert="horz" wrap="square" lIns="121856" tIns="121856" rIns="121856" bIns="121856"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2133"/>
              </a:spcAft>
            </a:pPr>
            <a:r>
              <a:rPr lang="en-GB" sz="1600" b="1" dirty="0">
                <a:solidFill>
                  <a:srgbClr val="E7E6E6"/>
                </a:solidFill>
                <a:latin typeface="Open Sans"/>
                <a:ea typeface="Open Sans"/>
                <a:cs typeface="Open Sans"/>
                <a:sym typeface="Open Sans"/>
              </a:rPr>
              <a:t>www.rcslt.org</a:t>
            </a:r>
          </a:p>
        </p:txBody>
      </p:sp>
      <p:pic>
        <p:nvPicPr>
          <p:cNvPr id="5" name="Google Shape;118;p20">
            <a:extLst>
              <a:ext uri="{FF2B5EF4-FFF2-40B4-BE49-F238E27FC236}">
                <a16:creationId xmlns:a16="http://schemas.microsoft.com/office/drawing/2014/main" id="{E2042232-03C2-49C6-9E0C-3A50342F9AC8}"/>
              </a:ext>
            </a:extLst>
          </p:cNvPr>
          <p:cNvPicPr preferRelativeResize="0"/>
          <p:nvPr userDrawn="1"/>
        </p:nvPicPr>
        <p:blipFill>
          <a:blip r:embed="rId2">
            <a:alphaModFix/>
          </a:blip>
          <a:stretch>
            <a:fillRect/>
          </a:stretch>
        </p:blipFill>
        <p:spPr>
          <a:xfrm>
            <a:off x="703127" y="4680730"/>
            <a:ext cx="436728" cy="436728"/>
          </a:xfrm>
          <a:prstGeom prst="rect">
            <a:avLst/>
          </a:prstGeom>
          <a:noFill/>
          <a:ln>
            <a:noFill/>
          </a:ln>
        </p:spPr>
      </p:pic>
      <p:pic>
        <p:nvPicPr>
          <p:cNvPr id="7" name="Picture 3" descr="C:\Users\amelia.dale\Downloads\clipart117436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13863" y="5356359"/>
            <a:ext cx="436728" cy="355129"/>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7;p20">
            <a:extLst>
              <a:ext uri="{FF2B5EF4-FFF2-40B4-BE49-F238E27FC236}">
                <a16:creationId xmlns:a16="http://schemas.microsoft.com/office/drawing/2014/main" id="{67BF8D40-6158-4A17-BF0C-7870C3CE14AA}"/>
              </a:ext>
            </a:extLst>
          </p:cNvPr>
          <p:cNvSpPr txBox="1">
            <a:spLocks/>
          </p:cNvSpPr>
          <p:nvPr userDrawn="1"/>
        </p:nvSpPr>
        <p:spPr>
          <a:xfrm>
            <a:off x="941848" y="5318770"/>
            <a:ext cx="1681411" cy="548400"/>
          </a:xfrm>
          <a:prstGeom prst="rect">
            <a:avLst/>
          </a:prstGeom>
        </p:spPr>
        <p:txBody>
          <a:bodyPr spcFirstLastPara="1" vert="horz" wrap="square" lIns="121856" tIns="121856" rIns="121856" bIns="121856"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2133"/>
              </a:spcAft>
            </a:pPr>
            <a:r>
              <a:rPr lang="en-GB" sz="1600" b="1" dirty="0">
                <a:solidFill>
                  <a:srgbClr val="E7E6E6"/>
                </a:solidFill>
                <a:latin typeface="Open Sans"/>
                <a:ea typeface="Open Sans"/>
                <a:cs typeface="Open Sans"/>
                <a:sym typeface="Open Sans"/>
              </a:rPr>
              <a:t>@ RCSLT</a:t>
            </a:r>
          </a:p>
        </p:txBody>
      </p:sp>
      <p:pic>
        <p:nvPicPr>
          <p:cNvPr id="9" name="Picture 4" descr="C:\Users\amelia.dale\Downloads\kisspng-white-house-samford-university-united-states-geolo-5b65e7542c04c3.2466928115334050121803.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3863" y="5965067"/>
            <a:ext cx="436728" cy="436728"/>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17;p20">
            <a:extLst>
              <a:ext uri="{FF2B5EF4-FFF2-40B4-BE49-F238E27FC236}">
                <a16:creationId xmlns:a16="http://schemas.microsoft.com/office/drawing/2014/main" id="{67BF8D40-6158-4A17-BF0C-7870C3CE14AA}"/>
              </a:ext>
            </a:extLst>
          </p:cNvPr>
          <p:cNvSpPr txBox="1">
            <a:spLocks/>
          </p:cNvSpPr>
          <p:nvPr userDrawn="1"/>
        </p:nvSpPr>
        <p:spPr>
          <a:xfrm>
            <a:off x="941848" y="5941939"/>
            <a:ext cx="1681411" cy="548400"/>
          </a:xfrm>
          <a:prstGeom prst="rect">
            <a:avLst/>
          </a:prstGeom>
        </p:spPr>
        <p:txBody>
          <a:bodyPr spcFirstLastPara="1" vert="horz" wrap="square" lIns="121856" tIns="121856" rIns="121856" bIns="121856"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Aft>
                <a:spcPts val="2133"/>
              </a:spcAft>
            </a:pPr>
            <a:r>
              <a:rPr lang="en-GB" sz="1600" b="1" dirty="0">
                <a:solidFill>
                  <a:srgbClr val="E7E6E6"/>
                </a:solidFill>
                <a:latin typeface="Open Sans"/>
                <a:ea typeface="Open Sans"/>
                <a:cs typeface="Open Sans"/>
                <a:sym typeface="Open Sans"/>
              </a:rPr>
              <a:t>@ RCSLT</a:t>
            </a:r>
          </a:p>
        </p:txBody>
      </p:sp>
      <p:sp>
        <p:nvSpPr>
          <p:cNvPr id="11" name="Title Placeholder 20"/>
          <p:cNvSpPr>
            <a:spLocks noGrp="1"/>
          </p:cNvSpPr>
          <p:nvPr>
            <p:ph type="title" hasCustomPrompt="1"/>
          </p:nvPr>
        </p:nvSpPr>
        <p:spPr>
          <a:xfrm>
            <a:off x="570209" y="3243244"/>
            <a:ext cx="4955604" cy="1143000"/>
          </a:xfrm>
          <a:prstGeom prst="rect">
            <a:avLst/>
          </a:prstGeom>
        </p:spPr>
        <p:txBody>
          <a:bodyPr vert="horz" lIns="91440" tIns="45720" rIns="91440" bIns="45720" rtlCol="0" anchor="ctr">
            <a:noAutofit/>
          </a:bodyPr>
          <a:lstStyle>
            <a:lvl1pPr>
              <a:defRPr sz="3999"/>
            </a:lvl1pPr>
          </a:lstStyle>
          <a:p>
            <a:r>
              <a:rPr lang="en-US" dirty="0"/>
              <a:t>Title</a:t>
            </a:r>
            <a:br>
              <a:rPr lang="en-US" dirty="0"/>
            </a:br>
            <a:r>
              <a:rPr lang="en-US" dirty="0"/>
              <a:t>Date</a:t>
            </a:r>
            <a:endParaRPr lang="en-GB" dirty="0"/>
          </a:p>
        </p:txBody>
      </p:sp>
    </p:spTree>
    <p:extLst>
      <p:ext uri="{BB962C8B-B14F-4D97-AF65-F5344CB8AC3E}">
        <p14:creationId xmlns:p14="http://schemas.microsoft.com/office/powerpoint/2010/main" val="2488645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2.tiff"/><Relationship Id="rId5" Type="http://schemas.openxmlformats.org/officeDocument/2006/relationships/image" Target="../media/image11.jpeg"/><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Google Shape;67;p14"/>
          <p:cNvPicPr preferRelativeResize="0"/>
          <p:nvPr userDrawn="1"/>
        </p:nvPicPr>
        <p:blipFill>
          <a:blip r:embed="rId9">
            <a:alphaModFix/>
          </a:blip>
          <a:stretch>
            <a:fillRect/>
          </a:stretch>
        </p:blipFill>
        <p:spPr>
          <a:xfrm>
            <a:off x="2322009" y="5951903"/>
            <a:ext cx="1708967" cy="294300"/>
          </a:xfrm>
          <a:prstGeom prst="rect">
            <a:avLst/>
          </a:prstGeom>
          <a:noFill/>
          <a:ln>
            <a:noFill/>
          </a:ln>
        </p:spPr>
      </p:pic>
      <p:sp>
        <p:nvSpPr>
          <p:cNvPr id="10" name="Google Shape;68;p14"/>
          <p:cNvSpPr/>
          <p:nvPr userDrawn="1"/>
        </p:nvSpPr>
        <p:spPr>
          <a:xfrm>
            <a:off x="0" y="0"/>
            <a:ext cx="1913200" cy="6858000"/>
          </a:xfrm>
          <a:prstGeom prst="rect">
            <a:avLst/>
          </a:prstGeom>
          <a:solidFill>
            <a:srgbClr val="1A1D33"/>
          </a:solidFill>
          <a:ln>
            <a:noFill/>
          </a:ln>
        </p:spPr>
        <p:txBody>
          <a:bodyPr spcFirstLastPara="1" wrap="square" lIns="121884" tIns="121884" rIns="121884" bIns="121884" anchor="ctr" anchorCtr="0">
            <a:noAutofit/>
          </a:bodyPr>
          <a:lstStyle/>
          <a:p>
            <a:endParaRPr sz="2400" dirty="0"/>
          </a:p>
        </p:txBody>
      </p:sp>
      <p:cxnSp>
        <p:nvCxnSpPr>
          <p:cNvPr id="11" name="Straight Connector 10">
            <a:extLst>
              <a:ext uri="{FF2B5EF4-FFF2-40B4-BE49-F238E27FC236}">
                <a16:creationId xmlns:a16="http://schemas.microsoft.com/office/drawing/2014/main" id="{E64560CE-857B-4C58-A749-519ADD9503D2}"/>
              </a:ext>
            </a:extLst>
          </p:cNvPr>
          <p:cNvCxnSpPr>
            <a:cxnSpLocks/>
          </p:cNvCxnSpPr>
          <p:nvPr userDrawn="1"/>
        </p:nvCxnSpPr>
        <p:spPr>
          <a:xfrm>
            <a:off x="2464613" y="1392573"/>
            <a:ext cx="720000" cy="0"/>
          </a:xfrm>
          <a:prstGeom prst="line">
            <a:avLst/>
          </a:prstGeom>
          <a:ln w="76200">
            <a:solidFill>
              <a:srgbClr val="2F334F"/>
            </a:solidFill>
          </a:ln>
        </p:spPr>
        <p:style>
          <a:lnRef idx="1">
            <a:schemeClr val="accent1"/>
          </a:lnRef>
          <a:fillRef idx="0">
            <a:schemeClr val="accent1"/>
          </a:fillRef>
          <a:effectRef idx="0">
            <a:schemeClr val="accent1"/>
          </a:effectRef>
          <a:fontRef idx="minor">
            <a:schemeClr val="tx1"/>
          </a:fontRef>
        </p:style>
      </p:cxnSp>
      <p:pic>
        <p:nvPicPr>
          <p:cNvPr id="2050" name="Picture 2" descr="N:\Events\2021\Apprenticeships workshop\Admin\HEE+logo+in+JPEG+format+for+electronic+documents.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9512300" y="5893263"/>
            <a:ext cx="2071688" cy="41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139587"/>
      </p:ext>
    </p:extLst>
  </p:cSld>
  <p:clrMap bg1="lt1" tx1="dk1" bg2="lt2" tx2="dk2" accent1="accent1" accent2="accent2" accent3="accent3" accent4="accent4" accent5="accent5" accent6="accent6" hlink="hlink" folHlink="folHlink"/>
  <p:sldLayoutIdLst>
    <p:sldLayoutId id="2147483672" r:id="rId1"/>
    <p:sldLayoutId id="2147483686" r:id="rId2"/>
    <p:sldLayoutId id="2147483688" r:id="rId3"/>
    <p:sldLayoutId id="2147483685" r:id="rId4"/>
    <p:sldLayoutId id="2147483706" r:id="rId5"/>
    <p:sldLayoutId id="2147483714" r:id="rId6"/>
    <p:sldLayoutId id="214748371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83;p16"/>
          <p:cNvSpPr/>
          <p:nvPr userDrawn="1"/>
        </p:nvSpPr>
        <p:spPr>
          <a:xfrm>
            <a:off x="-1" y="2"/>
            <a:ext cx="12192000" cy="1304620"/>
          </a:xfrm>
          <a:prstGeom prst="rect">
            <a:avLst/>
          </a:prstGeom>
          <a:solidFill>
            <a:srgbClr val="1A1D33"/>
          </a:solidFill>
          <a:ln>
            <a:noFill/>
          </a:ln>
        </p:spPr>
        <p:txBody>
          <a:bodyPr spcFirstLastPara="1" wrap="square" lIns="121884" tIns="121884" rIns="121884" bIns="121884" anchor="ctr" anchorCtr="0">
            <a:noAutofit/>
          </a:bodyPr>
          <a:lstStyle/>
          <a:p>
            <a:endParaRPr sz="2400" dirty="0"/>
          </a:p>
        </p:txBody>
      </p:sp>
      <p:pic>
        <p:nvPicPr>
          <p:cNvPr id="8" name="Google Shape;57;p13">
            <a:extLst>
              <a:ext uri="{FF2B5EF4-FFF2-40B4-BE49-F238E27FC236}">
                <a16:creationId xmlns:a16="http://schemas.microsoft.com/office/drawing/2014/main" id="{71E9014B-C947-42E8-8181-748A3732011B}"/>
              </a:ext>
            </a:extLst>
          </p:cNvPr>
          <p:cNvPicPr preferRelativeResize="0"/>
          <p:nvPr userDrawn="1"/>
        </p:nvPicPr>
        <p:blipFill>
          <a:blip r:embed="rId6">
            <a:alphaModFix/>
          </a:blip>
          <a:stretch>
            <a:fillRect/>
          </a:stretch>
        </p:blipFill>
        <p:spPr>
          <a:xfrm>
            <a:off x="9979367" y="377273"/>
            <a:ext cx="1708967" cy="316947"/>
          </a:xfrm>
          <a:prstGeom prst="rect">
            <a:avLst/>
          </a:prstGeom>
          <a:noFill/>
          <a:ln>
            <a:noFill/>
          </a:ln>
        </p:spPr>
      </p:pic>
    </p:spTree>
    <p:extLst>
      <p:ext uri="{BB962C8B-B14F-4D97-AF65-F5344CB8AC3E}">
        <p14:creationId xmlns:p14="http://schemas.microsoft.com/office/powerpoint/2010/main" val="3731821067"/>
      </p:ext>
    </p:extLst>
  </p:cSld>
  <p:clrMap bg1="lt1" tx1="dk1" bg2="lt2" tx2="dk2" accent1="accent1" accent2="accent2" accent3="accent3" accent4="accent4" accent5="accent5" accent6="accent6" hlink="hlink" folHlink="folHlink"/>
  <p:sldLayoutIdLst>
    <p:sldLayoutId id="2147483684" r:id="rId1"/>
    <p:sldLayoutId id="2147483687" r:id="rId2"/>
    <p:sldLayoutId id="2147483709" r:id="rId3"/>
    <p:sldLayoutId id="2147483710"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77D1FE-970C-8348-8FF5-1589AD066EDF}"/>
              </a:ext>
            </a:extLst>
          </p:cNvPr>
          <p:cNvPicPr>
            <a:picLocks noChangeAspect="1"/>
          </p:cNvPicPr>
          <p:nvPr/>
        </p:nvPicPr>
        <p:blipFill>
          <a:blip r:embed="rId4"/>
          <a:stretch>
            <a:fillRect/>
          </a:stretch>
        </p:blipFill>
        <p:spPr>
          <a:xfrm>
            <a:off x="1910" y="0"/>
            <a:ext cx="12190095" cy="6858000"/>
          </a:xfrm>
          <a:prstGeom prst="rect">
            <a:avLst/>
          </a:prstGeom>
        </p:spPr>
      </p:pic>
      <p:sp>
        <p:nvSpPr>
          <p:cNvPr id="6" name="Title Placeholder 1"/>
          <p:cNvSpPr>
            <a:spLocks noGrp="1"/>
          </p:cNvSpPr>
          <p:nvPr>
            <p:ph type="title"/>
          </p:nvPr>
        </p:nvSpPr>
        <p:spPr>
          <a:xfrm>
            <a:off x="534075" y="416372"/>
            <a:ext cx="10972800" cy="857250"/>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2"/>
          <p:cNvSpPr>
            <a:spLocks noGrp="1"/>
          </p:cNvSpPr>
          <p:nvPr>
            <p:ph type="body" idx="1"/>
          </p:nvPr>
        </p:nvSpPr>
        <p:spPr>
          <a:xfrm>
            <a:off x="610552" y="1588569"/>
            <a:ext cx="109728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2F6E839B-D322-4424-B2C5-B8E6A33CB861}"/>
              </a:ext>
            </a:extLst>
          </p:cNvPr>
          <p:cNvPicPr>
            <a:picLocks noChangeAspect="1"/>
          </p:cNvPicPr>
          <p:nvPr userDrawn="1"/>
        </p:nvPicPr>
        <p:blipFill>
          <a:blip r:embed="rId5"/>
          <a:stretch>
            <a:fillRect/>
          </a:stretch>
        </p:blipFill>
        <p:spPr>
          <a:xfrm>
            <a:off x="9664996" y="6019246"/>
            <a:ext cx="2286000" cy="856180"/>
          </a:xfrm>
          <a:prstGeom prst="rect">
            <a:avLst/>
          </a:prstGeom>
        </p:spPr>
      </p:pic>
    </p:spTree>
    <p:extLst>
      <p:ext uri="{BB962C8B-B14F-4D97-AF65-F5344CB8AC3E}">
        <p14:creationId xmlns:p14="http://schemas.microsoft.com/office/powerpoint/2010/main" val="2282201690"/>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Google Shape;54;p13"/>
          <p:cNvSpPr/>
          <p:nvPr userDrawn="1"/>
        </p:nvSpPr>
        <p:spPr>
          <a:xfrm>
            <a:off x="10" y="0"/>
            <a:ext cx="6096001" cy="6858000"/>
          </a:xfrm>
          <a:prstGeom prst="rect">
            <a:avLst/>
          </a:prstGeom>
          <a:solidFill>
            <a:srgbClr val="1A1D33"/>
          </a:solidFill>
          <a:ln>
            <a:noFill/>
          </a:ln>
        </p:spPr>
        <p:txBody>
          <a:bodyPr spcFirstLastPara="1" wrap="square" lIns="121856" tIns="121856" rIns="121856" bIns="121856" anchor="ctr" anchorCtr="0">
            <a:noAutofit/>
          </a:bodyPr>
          <a:lstStyle/>
          <a:p>
            <a:pPr defTabSz="914081"/>
            <a:endParaRPr sz="2400" dirty="0">
              <a:solidFill>
                <a:prstClr val="black"/>
              </a:solidFill>
            </a:endParaRPr>
          </a:p>
        </p:txBody>
      </p:sp>
      <p:pic>
        <p:nvPicPr>
          <p:cNvPr id="17" name="Google Shape;57;p13"/>
          <p:cNvPicPr preferRelativeResize="0"/>
          <p:nvPr userDrawn="1"/>
        </p:nvPicPr>
        <p:blipFill>
          <a:blip r:embed="rId4">
            <a:alphaModFix/>
          </a:blip>
          <a:stretch>
            <a:fillRect/>
          </a:stretch>
        </p:blipFill>
        <p:spPr>
          <a:xfrm>
            <a:off x="570302" y="314383"/>
            <a:ext cx="4955395" cy="919033"/>
          </a:xfrm>
          <a:prstGeom prst="rect">
            <a:avLst/>
          </a:prstGeom>
          <a:noFill/>
          <a:ln>
            <a:noFill/>
          </a:ln>
        </p:spPr>
      </p:pic>
      <p:sp>
        <p:nvSpPr>
          <p:cNvPr id="18" name="Google Shape;58;p13"/>
          <p:cNvSpPr/>
          <p:nvPr userDrawn="1"/>
        </p:nvSpPr>
        <p:spPr>
          <a:xfrm>
            <a:off x="6739778" y="773900"/>
            <a:ext cx="1204000" cy="1193200"/>
          </a:xfrm>
          <a:prstGeom prst="rect">
            <a:avLst/>
          </a:prstGeom>
          <a:solidFill>
            <a:srgbClr val="3354A0"/>
          </a:solidFill>
          <a:ln>
            <a:noFill/>
          </a:ln>
        </p:spPr>
        <p:txBody>
          <a:bodyPr spcFirstLastPara="1" wrap="square" lIns="121856" tIns="121856" rIns="121856" bIns="121856" anchor="ctr" anchorCtr="0">
            <a:noAutofit/>
          </a:bodyPr>
          <a:lstStyle/>
          <a:p>
            <a:pPr defTabSz="914081"/>
            <a:endParaRPr sz="2400" dirty="0">
              <a:solidFill>
                <a:prstClr val="black"/>
              </a:solidFill>
            </a:endParaRPr>
          </a:p>
        </p:txBody>
      </p:sp>
      <p:pic>
        <p:nvPicPr>
          <p:cNvPr id="19" name="Google Shape;59;p13"/>
          <p:cNvPicPr preferRelativeResize="0"/>
          <p:nvPr userDrawn="1"/>
        </p:nvPicPr>
        <p:blipFill rotWithShape="1">
          <a:blip r:embed="rId5" cstate="print">
            <a:extLst>
              <a:ext uri="{28A0092B-C50C-407E-A947-70E740481C1C}">
                <a14:useLocalDpi xmlns:a14="http://schemas.microsoft.com/office/drawing/2010/main" val="0"/>
              </a:ext>
            </a:extLst>
          </a:blip>
          <a:srcRect t="18339" b="1584"/>
          <a:stretch/>
        </p:blipFill>
        <p:spPr>
          <a:xfrm>
            <a:off x="6096010" y="0"/>
            <a:ext cx="6096001" cy="6858000"/>
          </a:xfrm>
          <a:prstGeom prst="rect">
            <a:avLst/>
          </a:prstGeom>
          <a:noFill/>
          <a:ln>
            <a:noFill/>
          </a:ln>
        </p:spPr>
      </p:pic>
      <p:pic>
        <p:nvPicPr>
          <p:cNvPr id="20" name="Picture 2" descr="N:\Events\2020\75th anniversary\comms and engagement\illustrations\75th print\75_Poster_B&amp;W final.tif"/>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9907" r="9616" b="7411"/>
          <a:stretch/>
        </p:blipFill>
        <p:spPr bwMode="auto">
          <a:xfrm>
            <a:off x="6096011" y="3"/>
            <a:ext cx="6096001" cy="6885500"/>
          </a:xfrm>
          <a:prstGeom prst="rect">
            <a:avLst/>
          </a:prstGeom>
          <a:noFill/>
          <a:extLst>
            <a:ext uri="{909E8E84-426E-40DD-AFC4-6F175D3DCCD1}">
              <a14:hiddenFill xmlns:a14="http://schemas.microsoft.com/office/drawing/2010/main">
                <a:solidFill>
                  <a:srgbClr val="FFFFFF"/>
                </a:solidFill>
              </a14:hiddenFill>
            </a:ext>
          </a:extLst>
        </p:spPr>
      </p:pic>
      <p:sp>
        <p:nvSpPr>
          <p:cNvPr id="22" name="Title Placeholder 20"/>
          <p:cNvSpPr>
            <a:spLocks noGrp="1"/>
          </p:cNvSpPr>
          <p:nvPr>
            <p:ph type="title"/>
          </p:nvPr>
        </p:nvSpPr>
        <p:spPr>
          <a:xfrm>
            <a:off x="570209" y="3243244"/>
            <a:ext cx="4955604" cy="1143000"/>
          </a:xfrm>
          <a:prstGeom prst="rect">
            <a:avLst/>
          </a:prstGeom>
        </p:spPr>
        <p:txBody>
          <a:bodyPr vert="horz" lIns="91440" tIns="45720" rIns="91440" bIns="45720" rtlCol="0" anchor="ctr">
            <a:noAutofit/>
          </a:bodyPr>
          <a:lstStyle/>
          <a:p>
            <a:r>
              <a:rPr lang="en-US" dirty="0"/>
              <a:t>Click to edit Master title style</a:t>
            </a:r>
            <a:endParaRPr lang="en-GB" dirty="0"/>
          </a:p>
        </p:txBody>
      </p:sp>
    </p:spTree>
    <p:extLst>
      <p:ext uri="{BB962C8B-B14F-4D97-AF65-F5344CB8AC3E}">
        <p14:creationId xmlns:p14="http://schemas.microsoft.com/office/powerpoint/2010/main" val="2379334205"/>
      </p:ext>
    </p:extLst>
  </p:cSld>
  <p:clrMap bg1="lt1" tx1="dk1" bg2="lt2" tx2="dk2" accent1="accent1" accent2="accent2" accent3="accent3" accent4="accent4" accent5="accent5" accent6="accent6" hlink="hlink" folHlink="folHlink"/>
  <p:sldLayoutIdLst>
    <p:sldLayoutId id="2147483717" r:id="rId1"/>
    <p:sldLayoutId id="2147483718" r:id="rId2"/>
  </p:sldLayoutIdLst>
  <p:txStyles>
    <p:titleStyle>
      <a:lvl1pPr algn="l" defTabSz="914081" rtl="0" eaLnBrk="1" latinLnBrk="0" hangingPunct="1">
        <a:lnSpc>
          <a:spcPct val="90000"/>
        </a:lnSpc>
        <a:spcBef>
          <a:spcPct val="0"/>
        </a:spcBef>
        <a:buNone/>
        <a:defRPr sz="4999" kern="1200">
          <a:solidFill>
            <a:schemeClr val="bg1"/>
          </a:solidFill>
          <a:latin typeface="Open Sans Condensed"/>
          <a:ea typeface="+mj-ea"/>
          <a:cs typeface="+mj-cs"/>
        </a:defRPr>
      </a:lvl1pPr>
    </p:titleStyle>
    <p:bodyStyle>
      <a:lvl1pPr marL="228522" indent="-228522" algn="l" defTabSz="914081"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65" indent="-228522" algn="l" defTabSz="91408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601" indent="-228522" algn="l" defTabSz="91408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640" indent="-228522" algn="l" defTabSz="914081"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6680" indent="-228522" algn="l" defTabSz="914081"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3721" indent="-228522" algn="l" defTabSz="914081"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0762" indent="-228522" algn="l" defTabSz="914081"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7802" indent="-228522" algn="l" defTabSz="914081"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4845" indent="-228522" algn="l" defTabSz="914081"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081" rtl="0" eaLnBrk="1" latinLnBrk="0" hangingPunct="1">
        <a:defRPr sz="1900" kern="1200">
          <a:solidFill>
            <a:schemeClr val="tx1"/>
          </a:solidFill>
          <a:latin typeface="+mn-lt"/>
          <a:ea typeface="+mn-ea"/>
          <a:cs typeface="+mn-cs"/>
        </a:defRPr>
      </a:lvl1pPr>
      <a:lvl2pPr marL="457040" algn="l" defTabSz="914081" rtl="0" eaLnBrk="1" latinLnBrk="0" hangingPunct="1">
        <a:defRPr sz="1900" kern="1200">
          <a:solidFill>
            <a:schemeClr val="tx1"/>
          </a:solidFill>
          <a:latin typeface="+mn-lt"/>
          <a:ea typeface="+mn-ea"/>
          <a:cs typeface="+mn-cs"/>
        </a:defRPr>
      </a:lvl2pPr>
      <a:lvl3pPr marL="914081" algn="l" defTabSz="914081" rtl="0" eaLnBrk="1" latinLnBrk="0" hangingPunct="1">
        <a:defRPr sz="1900" kern="1200">
          <a:solidFill>
            <a:schemeClr val="tx1"/>
          </a:solidFill>
          <a:latin typeface="+mn-lt"/>
          <a:ea typeface="+mn-ea"/>
          <a:cs typeface="+mn-cs"/>
        </a:defRPr>
      </a:lvl3pPr>
      <a:lvl4pPr marL="1371122" algn="l" defTabSz="914081" rtl="0" eaLnBrk="1" latinLnBrk="0" hangingPunct="1">
        <a:defRPr sz="1900" kern="1200">
          <a:solidFill>
            <a:schemeClr val="tx1"/>
          </a:solidFill>
          <a:latin typeface="+mn-lt"/>
          <a:ea typeface="+mn-ea"/>
          <a:cs typeface="+mn-cs"/>
        </a:defRPr>
      </a:lvl4pPr>
      <a:lvl5pPr marL="1828162" algn="l" defTabSz="914081" rtl="0" eaLnBrk="1" latinLnBrk="0" hangingPunct="1">
        <a:defRPr sz="1900" kern="1200">
          <a:solidFill>
            <a:schemeClr val="tx1"/>
          </a:solidFill>
          <a:latin typeface="+mn-lt"/>
          <a:ea typeface="+mn-ea"/>
          <a:cs typeface="+mn-cs"/>
        </a:defRPr>
      </a:lvl5pPr>
      <a:lvl6pPr marL="2285205" algn="l" defTabSz="914081" rtl="0" eaLnBrk="1" latinLnBrk="0" hangingPunct="1">
        <a:defRPr sz="1900" kern="1200">
          <a:solidFill>
            <a:schemeClr val="tx1"/>
          </a:solidFill>
          <a:latin typeface="+mn-lt"/>
          <a:ea typeface="+mn-ea"/>
          <a:cs typeface="+mn-cs"/>
        </a:defRPr>
      </a:lvl6pPr>
      <a:lvl7pPr marL="2742241" algn="l" defTabSz="914081" rtl="0" eaLnBrk="1" latinLnBrk="0" hangingPunct="1">
        <a:defRPr sz="1900" kern="1200">
          <a:solidFill>
            <a:schemeClr val="tx1"/>
          </a:solidFill>
          <a:latin typeface="+mn-lt"/>
          <a:ea typeface="+mn-ea"/>
          <a:cs typeface="+mn-cs"/>
        </a:defRPr>
      </a:lvl7pPr>
      <a:lvl8pPr marL="3199280" algn="l" defTabSz="914081" rtl="0" eaLnBrk="1" latinLnBrk="0" hangingPunct="1">
        <a:defRPr sz="1900" kern="1200">
          <a:solidFill>
            <a:schemeClr val="tx1"/>
          </a:solidFill>
          <a:latin typeface="+mn-lt"/>
          <a:ea typeface="+mn-ea"/>
          <a:cs typeface="+mn-cs"/>
        </a:defRPr>
      </a:lvl8pPr>
      <a:lvl9pPr marL="3656320" algn="l" defTabSz="914081"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hemeOverride" Target="../theme/themeOverride1.xml"/><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8.xml"/><Relationship Id="rId7" Type="http://schemas.openxmlformats.org/officeDocument/2006/relationships/diagramColors" Target="../diagrams/colors2.xml"/><Relationship Id="rId2" Type="http://schemas.openxmlformats.org/officeDocument/2006/relationships/slideLayout" Target="../slideLayouts/slideLayout8.xml"/><Relationship Id="rId1" Type="http://schemas.openxmlformats.org/officeDocument/2006/relationships/themeOverride" Target="../theme/themeOverride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12.xml"/><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slideLayout" Target="../slideLayouts/slideLayout9.xml"/><Relationship Id="rId1" Type="http://schemas.openxmlformats.org/officeDocument/2006/relationships/themeOverride" Target="../theme/themeOverride6.xml"/><Relationship Id="rId6" Type="http://schemas.openxmlformats.org/officeDocument/2006/relationships/image" Target="../media/image24.jpg"/><Relationship Id="rId11" Type="http://schemas.openxmlformats.org/officeDocument/2006/relationships/image" Target="../media/image29.png"/><Relationship Id="rId5" Type="http://schemas.openxmlformats.org/officeDocument/2006/relationships/image" Target="../media/image23.jp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5.xml"/><Relationship Id="rId7" Type="http://schemas.openxmlformats.org/officeDocument/2006/relationships/diagramColors" Target="../diagrams/colors3.xml"/><Relationship Id="rId2" Type="http://schemas.openxmlformats.org/officeDocument/2006/relationships/slideLayout" Target="../slideLayouts/slideLayout9.xml"/><Relationship Id="rId1" Type="http://schemas.openxmlformats.org/officeDocument/2006/relationships/themeOverride" Target="../theme/themeOverride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hemeOverride" Target="../theme/themeOverride8.xml"/><Relationship Id="rId6" Type="http://schemas.openxmlformats.org/officeDocument/2006/relationships/image" Target="../media/image23.jp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hemeOverride" Target="../theme/themeOverride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themeOverride" Target="../theme/themeOverride10.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9.xml"/><Relationship Id="rId1" Type="http://schemas.openxmlformats.org/officeDocument/2006/relationships/themeOverride" Target="../theme/themeOverride11.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21.xml"/><Relationship Id="rId7" Type="http://schemas.openxmlformats.org/officeDocument/2006/relationships/diagramColors" Target="../diagrams/colors4.xml"/><Relationship Id="rId2" Type="http://schemas.openxmlformats.org/officeDocument/2006/relationships/slideLayout" Target="../slideLayouts/slideLayout9.xml"/><Relationship Id="rId1" Type="http://schemas.openxmlformats.org/officeDocument/2006/relationships/themeOverride" Target="../theme/themeOverride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openxmlformats.org/officeDocument/2006/relationships/hyperlink" Target="https://www.rcslt.org/members/research/careers/slt-research-practitioner-framework-resource-map/" TargetMode="External"/><Relationship Id="rId3" Type="http://schemas.openxmlformats.org/officeDocument/2006/relationships/image" Target="../media/image38.png"/><Relationship Id="rId7" Type="http://schemas.openxmlformats.org/officeDocument/2006/relationships/hyperlink" Target="https://www.rcslt.org/members/research/careers/#section-4" TargetMode="External"/><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hyperlink" Target="https://www.rcslt.org/members/research/careers/" TargetMode="External"/><Relationship Id="rId5" Type="http://schemas.openxmlformats.org/officeDocument/2006/relationships/hyperlink" Target="https://www.rcslt.org/members/research/" TargetMode="Externa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1.xml"/><Relationship Id="rId1" Type="http://schemas.openxmlformats.org/officeDocument/2006/relationships/themeOverride" Target="../theme/themeOverride13.xml"/><Relationship Id="rId5" Type="http://schemas.openxmlformats.org/officeDocument/2006/relationships/image" Target="../media/image8.pn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8" Type="http://schemas.openxmlformats.org/officeDocument/2006/relationships/hyperlink" Target="https://doi.org/10.2147/JMDH.S27638" TargetMode="External"/><Relationship Id="rId3" Type="http://schemas.openxmlformats.org/officeDocument/2006/relationships/notesSlide" Target="../notesSlides/notesSlide24.xml"/><Relationship Id="rId7" Type="http://schemas.openxmlformats.org/officeDocument/2006/relationships/hyperlink" Target="https://www.hesa.ac.uk/data-and-analysis/staff/working-in-he/characteristics" TargetMode="External"/><Relationship Id="rId2" Type="http://schemas.openxmlformats.org/officeDocument/2006/relationships/slideLayout" Target="../slideLayouts/slideLayout8.xml"/><Relationship Id="rId1" Type="http://schemas.openxmlformats.org/officeDocument/2006/relationships/themeOverride" Target="../theme/themeOverride14.xml"/><Relationship Id="rId6" Type="http://schemas.openxmlformats.org/officeDocument/2006/relationships/hyperlink" Target="https://www.hcpc-uk.org/globalassets/resources/standards/standards-of-proficiency---speech-and-language-therapists.pdf?v=637018072470000000" TargetMode="External"/><Relationship Id="rId5" Type="http://schemas.openxmlformats.org/officeDocument/2006/relationships/hyperlink" Target="https://doi.org/10.1186/s12913-020-05650-3" TargetMode="External"/><Relationship Id="rId10" Type="http://schemas.openxmlformats.org/officeDocument/2006/relationships/hyperlink" Target="https://www.ukri.org/our-work/supporting-healthy-research-and-innovation-culture/equality-diversity-and-inclusion/diversity-data/" TargetMode="External"/><Relationship Id="rId4" Type="http://schemas.openxmlformats.org/officeDocument/2006/relationships/hyperlink" Target="https://www.cqc.org.uk/sites/default/files/20180628%20Healthcare%20services%20KLOEs%20prompts%20and%20characteristics%20FINAL.pdf" TargetMode="External"/><Relationship Id="rId9" Type="http://schemas.openxmlformats.org/officeDocument/2006/relationships/hyperlink" Target="https://www.rcslt.org/members/speech-and-language-therapy/careers-promotion-and-diversity/careers-fast-facts/#section-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9891" y="3243245"/>
            <a:ext cx="5674128" cy="1143000"/>
          </a:xfrm>
        </p:spPr>
        <p:txBody>
          <a:bodyPr/>
          <a:lstStyle/>
          <a:p>
            <a:r>
              <a:rPr lang="en-GB" sz="3600" kern="1400" spc="-50" dirty="0">
                <a:effectLst/>
                <a:latin typeface="Open Sans" panose="020B0606030504020204" pitchFamily="34" charset="0"/>
                <a:ea typeface="Open Sans" panose="020B0606030504020204" pitchFamily="34" charset="0"/>
                <a:cs typeface="Open Sans" panose="020B0606030504020204" pitchFamily="34" charset="0"/>
              </a:rPr>
              <a:t>Building research capacity in speech and language therapy: the SLT Research Practitioner Framework Resource Map</a:t>
            </a:r>
            <a:endParaRPr lang="en-GB" sz="3599" dirty="0"/>
          </a:p>
        </p:txBody>
      </p:sp>
      <p:sp>
        <p:nvSpPr>
          <p:cNvPr id="4" name="Text Placeholder 3"/>
          <p:cNvSpPr>
            <a:spLocks noGrp="1"/>
          </p:cNvSpPr>
          <p:nvPr>
            <p:ph type="body" sz="quarter" idx="10"/>
          </p:nvPr>
        </p:nvSpPr>
        <p:spPr>
          <a:xfrm>
            <a:off x="469742" y="5356497"/>
            <a:ext cx="4180021" cy="939800"/>
          </a:xfrm>
        </p:spPr>
        <p:txBody>
          <a:bodyPr/>
          <a:lstStyle/>
          <a:p>
            <a:r>
              <a:rPr lang="en-GB" sz="2800" dirty="0"/>
              <a:t>RCSLT conference 2021</a:t>
            </a:r>
          </a:p>
          <a:p>
            <a:r>
              <a:rPr lang="en-GB" sz="2800" dirty="0"/>
              <a:t>05 October</a:t>
            </a:r>
          </a:p>
          <a:p>
            <a:endParaRPr lang="en-GB" dirty="0"/>
          </a:p>
        </p:txBody>
      </p:sp>
    </p:spTree>
    <p:extLst>
      <p:ext uri="{BB962C8B-B14F-4D97-AF65-F5344CB8AC3E}">
        <p14:creationId xmlns:p14="http://schemas.microsoft.com/office/powerpoint/2010/main" val="366322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FBDC-C492-4322-A210-9B1257F70A69}"/>
              </a:ext>
            </a:extLst>
          </p:cNvPr>
          <p:cNvSpPr>
            <a:spLocks noGrp="1"/>
          </p:cNvSpPr>
          <p:nvPr>
            <p:ph type="title"/>
          </p:nvPr>
        </p:nvSpPr>
        <p:spPr/>
        <p:txBody>
          <a:bodyPr/>
          <a:lstStyle/>
          <a:p>
            <a:r>
              <a:rPr lang="en-GB" dirty="0"/>
              <a:t>This session</a:t>
            </a:r>
          </a:p>
        </p:txBody>
      </p:sp>
      <p:sp>
        <p:nvSpPr>
          <p:cNvPr id="7" name="TextBox 6">
            <a:extLst>
              <a:ext uri="{FF2B5EF4-FFF2-40B4-BE49-F238E27FC236}">
                <a16:creationId xmlns:a16="http://schemas.microsoft.com/office/drawing/2014/main" id="{105D7609-45BA-4D02-BBE9-6CB0AA190031}"/>
              </a:ext>
            </a:extLst>
          </p:cNvPr>
          <p:cNvSpPr txBox="1"/>
          <p:nvPr/>
        </p:nvSpPr>
        <p:spPr>
          <a:xfrm>
            <a:off x="6096000" y="3493866"/>
            <a:ext cx="3921369" cy="1938992"/>
          </a:xfrm>
          <a:prstGeom prst="rect">
            <a:avLst/>
          </a:prstGeom>
          <a:noFill/>
        </p:spPr>
        <p:txBody>
          <a:bodyPr wrap="square" rtlCol="0">
            <a:spAutoFit/>
          </a:bodyPr>
          <a:lstStyle/>
          <a:p>
            <a:pPr algn="ctr"/>
            <a:r>
              <a:rPr lang="en-GB" sz="2400" b="1" dirty="0">
                <a:latin typeface="Open Sans" panose="020B0606030504020204" pitchFamily="34" charset="0"/>
                <a:ea typeface="Open Sans" panose="020B0606030504020204" pitchFamily="34" charset="0"/>
                <a:cs typeface="Open Sans" panose="020B0606030504020204" pitchFamily="34" charset="0"/>
              </a:rPr>
              <a:t>Katie Chadd</a:t>
            </a:r>
          </a:p>
          <a:p>
            <a:pPr algn="ctr"/>
            <a:endParaRPr lang="en-GB" sz="2400" b="1" dirty="0">
              <a:latin typeface="Open Sans" panose="020B0606030504020204" pitchFamily="34" charset="0"/>
              <a:ea typeface="Open Sans" panose="020B0606030504020204" pitchFamily="34" charset="0"/>
              <a:cs typeface="Open Sans" panose="020B0606030504020204" pitchFamily="34" charset="0"/>
            </a:endParaRPr>
          </a:p>
          <a:p>
            <a:pPr algn="ctr"/>
            <a:r>
              <a:rPr lang="en-GB" sz="2400" dirty="0">
                <a:latin typeface="Open Sans" panose="020B0606030504020204" pitchFamily="34" charset="0"/>
                <a:ea typeface="Open Sans" panose="020B0606030504020204" pitchFamily="34" charset="0"/>
                <a:cs typeface="Open Sans" panose="020B0606030504020204" pitchFamily="34" charset="0"/>
              </a:rPr>
              <a:t>RCSLT Research manager</a:t>
            </a:r>
          </a:p>
          <a:p>
            <a:pPr algn="ctr"/>
            <a:r>
              <a:rPr lang="en-GB" sz="2400" dirty="0">
                <a:latin typeface="Open Sans" panose="020B0606030504020204" pitchFamily="34" charset="0"/>
                <a:ea typeface="Open Sans" panose="020B0606030504020204" pitchFamily="34" charset="0"/>
                <a:cs typeface="Open Sans" panose="020B0606030504020204" pitchFamily="34" charset="0"/>
              </a:rPr>
              <a:t>@katie_chadd</a:t>
            </a:r>
          </a:p>
          <a:p>
            <a:pPr algn="ctr"/>
            <a:r>
              <a:rPr lang="en-GB" sz="2400" dirty="0">
                <a:latin typeface="Open Sans" panose="020B0606030504020204" pitchFamily="34" charset="0"/>
                <a:ea typeface="Open Sans" panose="020B0606030504020204" pitchFamily="34" charset="0"/>
                <a:cs typeface="Open Sans" panose="020B0606030504020204" pitchFamily="34" charset="0"/>
              </a:rPr>
              <a:t>katie.chadd@rcslt.org</a:t>
            </a:r>
          </a:p>
        </p:txBody>
      </p:sp>
      <p:pic>
        <p:nvPicPr>
          <p:cNvPr id="9" name="Picture 8" descr="A person wearing glasses&#10;&#10;Description automatically generated with medium confidence">
            <a:extLst>
              <a:ext uri="{FF2B5EF4-FFF2-40B4-BE49-F238E27FC236}">
                <a16:creationId xmlns:a16="http://schemas.microsoft.com/office/drawing/2014/main" id="{AB728514-3D94-4A79-88DD-55E3821A5463}"/>
              </a:ext>
            </a:extLst>
          </p:cNvPr>
          <p:cNvPicPr>
            <a:picLocks noChangeAspect="1"/>
          </p:cNvPicPr>
          <p:nvPr/>
        </p:nvPicPr>
        <p:blipFill rotWithShape="1">
          <a:blip r:embed="rId4">
            <a:extLst>
              <a:ext uri="{28A0092B-C50C-407E-A947-70E740481C1C}">
                <a14:useLocalDpi xmlns:a14="http://schemas.microsoft.com/office/drawing/2010/main" val="0"/>
              </a:ext>
            </a:extLst>
          </a:blip>
          <a:srcRect l="10864" r="9551"/>
          <a:stretch/>
        </p:blipFill>
        <p:spPr>
          <a:xfrm>
            <a:off x="1150773" y="2086146"/>
            <a:ext cx="3248703" cy="3646439"/>
          </a:xfrm>
          <a:prstGeom prst="rect">
            <a:avLst/>
          </a:prstGeom>
        </p:spPr>
      </p:pic>
    </p:spTree>
    <p:extLst>
      <p:ext uri="{BB962C8B-B14F-4D97-AF65-F5344CB8AC3E}">
        <p14:creationId xmlns:p14="http://schemas.microsoft.com/office/powerpoint/2010/main" val="102357978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96C3AE-58C6-4D8C-88AB-06BB445F3E6C}"/>
              </a:ext>
            </a:extLst>
          </p:cNvPr>
          <p:cNvSpPr>
            <a:spLocks noGrp="1"/>
          </p:cNvSpPr>
          <p:nvPr>
            <p:ph type="title"/>
          </p:nvPr>
        </p:nvSpPr>
        <p:spPr/>
        <p:txBody>
          <a:bodyPr/>
          <a:lstStyle/>
          <a:p>
            <a:r>
              <a:rPr lang="en-GB" dirty="0"/>
              <a:t>The team</a:t>
            </a:r>
          </a:p>
        </p:txBody>
      </p:sp>
      <p:graphicFrame>
        <p:nvGraphicFramePr>
          <p:cNvPr id="3" name="Table 5">
            <a:extLst>
              <a:ext uri="{FF2B5EF4-FFF2-40B4-BE49-F238E27FC236}">
                <a16:creationId xmlns:a16="http://schemas.microsoft.com/office/drawing/2014/main" id="{96651458-3E7B-4B45-96D8-1A8B8881DACD}"/>
              </a:ext>
            </a:extLst>
          </p:cNvPr>
          <p:cNvGraphicFramePr>
            <a:graphicFrameLocks noGrp="1"/>
          </p:cNvGraphicFramePr>
          <p:nvPr>
            <p:extLst>
              <p:ext uri="{D42A27DB-BD31-4B8C-83A1-F6EECF244321}">
                <p14:modId xmlns:p14="http://schemas.microsoft.com/office/powerpoint/2010/main" val="3500034238"/>
              </p:ext>
            </p:extLst>
          </p:nvPr>
        </p:nvGraphicFramePr>
        <p:xfrm>
          <a:off x="353500" y="2032890"/>
          <a:ext cx="11708424" cy="2162909"/>
        </p:xfrm>
        <a:graphic>
          <a:graphicData uri="http://schemas.openxmlformats.org/drawingml/2006/table">
            <a:tbl>
              <a:tblPr firstRow="1" bandRow="1">
                <a:tableStyleId>{5C22544A-7EE6-4342-B048-85BDC9FD1C3A}</a:tableStyleId>
              </a:tblPr>
              <a:tblGrid>
                <a:gridCol w="1672632">
                  <a:extLst>
                    <a:ext uri="{9D8B030D-6E8A-4147-A177-3AD203B41FA5}">
                      <a16:colId xmlns:a16="http://schemas.microsoft.com/office/drawing/2014/main" val="3910141425"/>
                    </a:ext>
                  </a:extLst>
                </a:gridCol>
                <a:gridCol w="1823778">
                  <a:extLst>
                    <a:ext uri="{9D8B030D-6E8A-4147-A177-3AD203B41FA5}">
                      <a16:colId xmlns:a16="http://schemas.microsoft.com/office/drawing/2014/main" val="4263980961"/>
                    </a:ext>
                  </a:extLst>
                </a:gridCol>
                <a:gridCol w="1521486">
                  <a:extLst>
                    <a:ext uri="{9D8B030D-6E8A-4147-A177-3AD203B41FA5}">
                      <a16:colId xmlns:a16="http://schemas.microsoft.com/office/drawing/2014/main" val="3675803808"/>
                    </a:ext>
                  </a:extLst>
                </a:gridCol>
                <a:gridCol w="1672632">
                  <a:extLst>
                    <a:ext uri="{9D8B030D-6E8A-4147-A177-3AD203B41FA5}">
                      <a16:colId xmlns:a16="http://schemas.microsoft.com/office/drawing/2014/main" val="70338185"/>
                    </a:ext>
                  </a:extLst>
                </a:gridCol>
                <a:gridCol w="1672632">
                  <a:extLst>
                    <a:ext uri="{9D8B030D-6E8A-4147-A177-3AD203B41FA5}">
                      <a16:colId xmlns:a16="http://schemas.microsoft.com/office/drawing/2014/main" val="3517590734"/>
                    </a:ext>
                  </a:extLst>
                </a:gridCol>
                <a:gridCol w="1672632">
                  <a:extLst>
                    <a:ext uri="{9D8B030D-6E8A-4147-A177-3AD203B41FA5}">
                      <a16:colId xmlns:a16="http://schemas.microsoft.com/office/drawing/2014/main" val="3636618105"/>
                    </a:ext>
                  </a:extLst>
                </a:gridCol>
                <a:gridCol w="1672632">
                  <a:extLst>
                    <a:ext uri="{9D8B030D-6E8A-4147-A177-3AD203B41FA5}">
                      <a16:colId xmlns:a16="http://schemas.microsoft.com/office/drawing/2014/main" val="1166626370"/>
                    </a:ext>
                  </a:extLst>
                </a:gridCol>
              </a:tblGrid>
              <a:tr h="2162909">
                <a:tc>
                  <a:txBody>
                    <a:bodyPr/>
                    <a:lstStyle/>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Dr Hazel Roddam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Katherine Broomfield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Dr Jackie McRae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Dr Mari Viviers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Katie Monnelly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Dr Helen Stringer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Gemma </a:t>
                      </a:r>
                      <a:r>
                        <a:rPr lang="en-GB" sz="2400" b="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Clunie</a:t>
                      </a:r>
                      <a:endPar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118639"/>
                  </a:ext>
                </a:extLst>
              </a:tr>
            </a:tbl>
          </a:graphicData>
        </a:graphic>
      </p:graphicFrame>
      <p:graphicFrame>
        <p:nvGraphicFramePr>
          <p:cNvPr id="5" name="Table 5">
            <a:extLst>
              <a:ext uri="{FF2B5EF4-FFF2-40B4-BE49-F238E27FC236}">
                <a16:creationId xmlns:a16="http://schemas.microsoft.com/office/drawing/2014/main" id="{AF762A7F-2520-4E7A-AF21-1A7B9238EDBF}"/>
              </a:ext>
            </a:extLst>
          </p:cNvPr>
          <p:cNvGraphicFramePr>
            <a:graphicFrameLocks noGrp="1"/>
          </p:cNvGraphicFramePr>
          <p:nvPr>
            <p:extLst>
              <p:ext uri="{D42A27DB-BD31-4B8C-83A1-F6EECF244321}">
                <p14:modId xmlns:p14="http://schemas.microsoft.com/office/powerpoint/2010/main" val="1541217854"/>
              </p:ext>
            </p:extLst>
          </p:nvPr>
        </p:nvGraphicFramePr>
        <p:xfrm>
          <a:off x="1824892" y="4195799"/>
          <a:ext cx="8128000" cy="8229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962089903"/>
                    </a:ext>
                  </a:extLst>
                </a:gridCol>
                <a:gridCol w="2032000">
                  <a:extLst>
                    <a:ext uri="{9D8B030D-6E8A-4147-A177-3AD203B41FA5}">
                      <a16:colId xmlns:a16="http://schemas.microsoft.com/office/drawing/2014/main" val="2455738408"/>
                    </a:ext>
                  </a:extLst>
                </a:gridCol>
                <a:gridCol w="2032000">
                  <a:extLst>
                    <a:ext uri="{9D8B030D-6E8A-4147-A177-3AD203B41FA5}">
                      <a16:colId xmlns:a16="http://schemas.microsoft.com/office/drawing/2014/main" val="1612900822"/>
                    </a:ext>
                  </a:extLst>
                </a:gridCol>
                <a:gridCol w="2032000">
                  <a:extLst>
                    <a:ext uri="{9D8B030D-6E8A-4147-A177-3AD203B41FA5}">
                      <a16:colId xmlns:a16="http://schemas.microsoft.com/office/drawing/2014/main" val="3971593918"/>
                    </a:ext>
                  </a:extLst>
                </a:gridCol>
              </a:tblGrid>
              <a:tr h="370840">
                <a:tc>
                  <a:txBody>
                    <a:bodyPr/>
                    <a:lstStyle/>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Milly </a:t>
                      </a:r>
                    </a:p>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Heelan</a:t>
                      </a:r>
                    </a:p>
                  </a:txBody>
                  <a:tcPr>
                    <a:noFill/>
                  </a:tcPr>
                </a:tc>
                <a:tc>
                  <a:txBody>
                    <a:bodyPr/>
                    <a:lstStyle/>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Katie </a:t>
                      </a:r>
                    </a:p>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Chadd</a:t>
                      </a:r>
                    </a:p>
                  </a:txBody>
                  <a:tcPr>
                    <a:noFill/>
                  </a:tcPr>
                </a:tc>
                <a:tc>
                  <a:txBody>
                    <a:bodyPr/>
                    <a:lstStyle/>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Amit Kulkarni</a:t>
                      </a:r>
                    </a:p>
                  </a:txBody>
                  <a:tcPr>
                    <a:noFill/>
                  </a:tcPr>
                </a:tc>
                <a:tc>
                  <a:txBody>
                    <a:bodyPr/>
                    <a:lstStyle/>
                    <a:p>
                      <a:pPr algn="ctr"/>
                      <a:r>
                        <a:rPr lang="en-GB" sz="2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Dr Rebecca Palmer</a:t>
                      </a:r>
                    </a:p>
                  </a:txBody>
                  <a:tcPr>
                    <a:noFill/>
                  </a:tcPr>
                </a:tc>
                <a:extLst>
                  <a:ext uri="{0D108BD9-81ED-4DB2-BD59-A6C34878D82A}">
                    <a16:rowId xmlns:a16="http://schemas.microsoft.com/office/drawing/2014/main" val="3459485463"/>
                  </a:ext>
                </a:extLst>
              </a:tr>
            </a:tbl>
          </a:graphicData>
        </a:graphic>
      </p:graphicFrame>
    </p:spTree>
    <p:extLst>
      <p:ext uri="{BB962C8B-B14F-4D97-AF65-F5344CB8AC3E}">
        <p14:creationId xmlns:p14="http://schemas.microsoft.com/office/powerpoint/2010/main" val="3775886753"/>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F6A6-FA50-48B9-8CFC-FB18DDF2EDEF}"/>
              </a:ext>
            </a:extLst>
          </p:cNvPr>
          <p:cNvSpPr>
            <a:spLocks noGrp="1"/>
          </p:cNvSpPr>
          <p:nvPr>
            <p:ph type="title"/>
          </p:nvPr>
        </p:nvSpPr>
        <p:spPr/>
        <p:txBody>
          <a:bodyPr/>
          <a:lstStyle/>
          <a:p>
            <a:r>
              <a:rPr lang="en-GB" dirty="0"/>
              <a:t>Learning outcomes</a:t>
            </a:r>
          </a:p>
        </p:txBody>
      </p:sp>
      <p:sp>
        <p:nvSpPr>
          <p:cNvPr id="3" name="Text Placeholder 2">
            <a:extLst>
              <a:ext uri="{FF2B5EF4-FFF2-40B4-BE49-F238E27FC236}">
                <a16:creationId xmlns:a16="http://schemas.microsoft.com/office/drawing/2014/main" id="{A6AC118A-D3EC-400A-BA33-ADE7CE873856}"/>
              </a:ext>
            </a:extLst>
          </p:cNvPr>
          <p:cNvSpPr>
            <a:spLocks noGrp="1"/>
          </p:cNvSpPr>
          <p:nvPr>
            <p:ph type="body" sz="quarter" idx="10"/>
          </p:nvPr>
        </p:nvSpPr>
        <p:spPr/>
        <p:txBody>
          <a:bodyPr/>
          <a:lstStyle/>
          <a:p>
            <a:pPr lvl="0">
              <a:lnSpc>
                <a:spcPct val="107000"/>
              </a:lnSpc>
            </a:pPr>
            <a:r>
              <a:rPr lang="en-GB" sz="2800" dirty="0">
                <a:effectLst/>
                <a:latin typeface="Open Sans" panose="020B0606030504020204" pitchFamily="34" charset="0"/>
                <a:ea typeface="Open Sans" panose="020B0606030504020204" pitchFamily="34" charset="0"/>
                <a:cs typeface="Open Sans" panose="020B0606030504020204" pitchFamily="34" charset="0"/>
              </a:rPr>
              <a:t>Delegates will:</a:t>
            </a:r>
          </a:p>
          <a:p>
            <a:pPr lvl="0">
              <a:lnSpc>
                <a:spcPct val="107000"/>
              </a:lnSpc>
            </a:pPr>
            <a:endParaRPr lang="en-GB" sz="2800" dirty="0">
              <a:effectLst/>
              <a:latin typeface="Open Sans" panose="020B0606030504020204" pitchFamily="34" charset="0"/>
              <a:ea typeface="Open Sans" panose="020B0606030504020204" pitchFamily="34" charset="0"/>
              <a:cs typeface="Open Sans" panose="020B0606030504020204" pitchFamily="34" charset="0"/>
            </a:endParaRPr>
          </a:p>
          <a:p>
            <a:pPr marL="457200" lvl="0" indent="-457200">
              <a:lnSpc>
                <a:spcPct val="107000"/>
              </a:lnSpc>
              <a:buFont typeface="Arial" panose="020B0604020202020204" pitchFamily="34" charset="0"/>
              <a:buChar char="•"/>
            </a:pPr>
            <a:r>
              <a:rPr lang="en-GB" sz="2800" dirty="0">
                <a:effectLst/>
                <a:latin typeface="Open Sans" panose="020B0606030504020204" pitchFamily="34" charset="0"/>
                <a:ea typeface="Open Sans" panose="020B0606030504020204" pitchFamily="34" charset="0"/>
                <a:cs typeface="Open Sans" panose="020B0606030504020204" pitchFamily="34" charset="0"/>
              </a:rPr>
              <a:t>Develop their understanding of the </a:t>
            </a:r>
            <a:r>
              <a:rPr lang="en-GB" sz="2800" b="1" dirty="0">
                <a:effectLst/>
                <a:latin typeface="Open Sans" panose="020B0606030504020204" pitchFamily="34" charset="0"/>
                <a:ea typeface="Open Sans" panose="020B0606030504020204" pitchFamily="34" charset="0"/>
                <a:cs typeface="Open Sans" panose="020B0606030504020204" pitchFamily="34" charset="0"/>
              </a:rPr>
              <a:t>importance of embedding research capacity</a:t>
            </a:r>
            <a:r>
              <a:rPr lang="en-GB" sz="2800" dirty="0">
                <a:effectLst/>
                <a:latin typeface="Open Sans" panose="020B0606030504020204" pitchFamily="34" charset="0"/>
                <a:ea typeface="Open Sans" panose="020B0606030504020204" pitchFamily="34" charset="0"/>
                <a:cs typeface="Open Sans" panose="020B0606030504020204" pitchFamily="34" charset="0"/>
              </a:rPr>
              <a:t> within the speech and language therapy profession, and further afield</a:t>
            </a:r>
          </a:p>
          <a:p>
            <a:pPr marL="457200" indent="-457200">
              <a:lnSpc>
                <a:spcPct val="107000"/>
              </a:lnSpc>
              <a:buFont typeface="Arial" panose="020B0604020202020204" pitchFamily="34" charset="0"/>
              <a:buChar char="•"/>
            </a:pPr>
            <a:r>
              <a:rPr lang="en-GB" sz="2800" dirty="0">
                <a:latin typeface="Open Sans" panose="020B0606030504020204" pitchFamily="34" charset="0"/>
                <a:ea typeface="Open Sans" panose="020B0606030504020204" pitchFamily="34" charset="0"/>
                <a:cs typeface="Open Sans" panose="020B0606030504020204" pitchFamily="34" charset="0"/>
              </a:rPr>
              <a:t>Have a greater understanding of </a:t>
            </a:r>
            <a:r>
              <a:rPr lang="en-GB" sz="2800" b="1" dirty="0">
                <a:latin typeface="Open Sans" panose="020B0606030504020204" pitchFamily="34" charset="0"/>
                <a:ea typeface="Open Sans" panose="020B0606030504020204" pitchFamily="34" charset="0"/>
                <a:cs typeface="Open Sans" panose="020B0606030504020204" pitchFamily="34" charset="0"/>
              </a:rPr>
              <a:t>where to look to find out more about the support networks</a:t>
            </a:r>
            <a:r>
              <a:rPr lang="en-GB" sz="2800" dirty="0">
                <a:latin typeface="Open Sans" panose="020B0606030504020204" pitchFamily="34" charset="0"/>
                <a:ea typeface="Open Sans" panose="020B0606030504020204" pitchFamily="34" charset="0"/>
                <a:cs typeface="Open Sans" panose="020B0606030504020204" pitchFamily="34" charset="0"/>
              </a:rPr>
              <a:t> available to them for developing research capacity</a:t>
            </a:r>
          </a:p>
          <a:p>
            <a:pPr marL="457200" lvl="0" indent="-457200">
              <a:lnSpc>
                <a:spcPct val="107000"/>
              </a:lnSpc>
              <a:buFont typeface="Arial" panose="020B0604020202020204" pitchFamily="34" charset="0"/>
              <a:buChar char="•"/>
            </a:pPr>
            <a:r>
              <a:rPr lang="en-GB" sz="2800" dirty="0">
                <a:effectLst/>
                <a:latin typeface="Open Sans" panose="020B0606030504020204" pitchFamily="34" charset="0"/>
                <a:ea typeface="Open Sans" panose="020B0606030504020204" pitchFamily="34" charset="0"/>
                <a:cs typeface="Open Sans" panose="020B0606030504020204" pitchFamily="34" charset="0"/>
              </a:rPr>
              <a:t>Learn about the </a:t>
            </a:r>
            <a:r>
              <a:rPr lang="en-GB" sz="2800" b="1" dirty="0">
                <a:effectLst/>
                <a:latin typeface="Open Sans" panose="020B0606030504020204" pitchFamily="34" charset="0"/>
                <a:ea typeface="Open Sans" panose="020B0606030504020204" pitchFamily="34" charset="0"/>
                <a:cs typeface="Open Sans" panose="020B0606030504020204" pitchFamily="34" charset="0"/>
              </a:rPr>
              <a:t>resources available </a:t>
            </a:r>
            <a:r>
              <a:rPr lang="en-GB" sz="2800" dirty="0">
                <a:effectLst/>
                <a:latin typeface="Open Sans" panose="020B0606030504020204" pitchFamily="34" charset="0"/>
                <a:ea typeface="Open Sans" panose="020B0606030504020204" pitchFamily="34" charset="0"/>
                <a:cs typeface="Open Sans" panose="020B0606030504020204" pitchFamily="34" charset="0"/>
              </a:rPr>
              <a:t>to them for planning their research career and practitioner skills </a:t>
            </a:r>
          </a:p>
          <a:p>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7136725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4947F9C-9A9F-4E0D-9AE2-F86E972D1ABA}"/>
              </a:ext>
            </a:extLst>
          </p:cNvPr>
          <p:cNvSpPr>
            <a:spLocks noGrp="1"/>
          </p:cNvSpPr>
          <p:nvPr>
            <p:ph type="title"/>
          </p:nvPr>
        </p:nvSpPr>
        <p:spPr>
          <a:xfrm>
            <a:off x="1386865" y="818984"/>
            <a:ext cx="6596245" cy="3268520"/>
          </a:xfrm>
        </p:spPr>
        <p:txBody>
          <a:bodyPr vert="horz" lIns="91440" tIns="45720" rIns="91440" bIns="45720" rtlCol="0" anchor="b">
            <a:normAutofit/>
          </a:bodyPr>
          <a:lstStyle/>
          <a:p>
            <a:pPr algn="r"/>
            <a:r>
              <a:rPr lang="en-US" sz="4800" kern="1200" dirty="0">
                <a:solidFill>
                  <a:srgbClr val="FFFFFF"/>
                </a:solidFill>
                <a:latin typeface="Open Sans" panose="020B0606030504020204" pitchFamily="34" charset="0"/>
                <a:ea typeface="Open Sans" panose="020B0606030504020204" pitchFamily="34" charset="0"/>
                <a:cs typeface="Open Sans" panose="020B0606030504020204" pitchFamily="34" charset="0"/>
              </a:rPr>
              <a:t>What is research capacity and why is </a:t>
            </a:r>
            <a:r>
              <a:rPr lang="en-US" sz="4800" dirty="0">
                <a:solidFill>
                  <a:srgbClr val="FFFFFF"/>
                </a:solidFill>
                <a:latin typeface="Open Sans" panose="020B0606030504020204" pitchFamily="34" charset="0"/>
                <a:ea typeface="Open Sans" panose="020B0606030504020204" pitchFamily="34" charset="0"/>
                <a:cs typeface="Open Sans" panose="020B0606030504020204" pitchFamily="34" charset="0"/>
              </a:rPr>
              <a:t>engaging in </a:t>
            </a:r>
            <a:r>
              <a:rPr lang="en-US" sz="4800" kern="1200" dirty="0">
                <a:solidFill>
                  <a:srgbClr val="FFFFFF"/>
                </a:solidFill>
                <a:latin typeface="Open Sans" panose="020B0606030504020204" pitchFamily="34" charset="0"/>
                <a:ea typeface="Open Sans" panose="020B0606030504020204" pitchFamily="34" charset="0"/>
                <a:cs typeface="Open Sans" panose="020B0606030504020204" pitchFamily="34" charset="0"/>
              </a:rPr>
              <a:t>research important?</a:t>
            </a:r>
          </a:p>
        </p:txBody>
      </p:sp>
      <p:sp>
        <p:nvSpPr>
          <p:cNvPr id="20" name="Rectangle 19">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1">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059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5855BC-9D96-46B3-8DC1-629187CEB313}"/>
              </a:ext>
            </a:extLst>
          </p:cNvPr>
          <p:cNvSpPr>
            <a:spLocks noGrp="1"/>
          </p:cNvSpPr>
          <p:nvPr>
            <p:ph type="body" sz="quarter" idx="10"/>
          </p:nvPr>
        </p:nvSpPr>
        <p:spPr/>
        <p:txBody>
          <a:bodyPr anchor="ctr"/>
          <a:lstStyle/>
          <a:p>
            <a:pPr algn="ctr"/>
            <a:r>
              <a:rPr lang="en-GB" sz="4000" b="0" i="0" dirty="0">
                <a:solidFill>
                  <a:srgbClr val="212529"/>
                </a:solidFill>
                <a:effectLst/>
                <a:latin typeface="Open Sans" panose="020B0606030504020204" pitchFamily="34" charset="0"/>
              </a:rPr>
              <a:t>Research capacity is a term that describes:</a:t>
            </a:r>
          </a:p>
          <a:p>
            <a:pPr algn="ctr"/>
            <a:endParaRPr lang="en-GB" sz="4000" dirty="0">
              <a:solidFill>
                <a:srgbClr val="212529"/>
              </a:solidFill>
              <a:latin typeface="Open Sans" panose="020B0606030504020204" pitchFamily="34" charset="0"/>
            </a:endParaRPr>
          </a:p>
          <a:p>
            <a:pPr algn="ctr"/>
            <a:r>
              <a:rPr lang="en-GB" sz="4000" b="0" i="0" dirty="0">
                <a:solidFill>
                  <a:srgbClr val="212529"/>
                </a:solidFill>
                <a:effectLst/>
                <a:latin typeface="Open Sans" panose="020B0606030504020204" pitchFamily="34" charset="0"/>
              </a:rPr>
              <a:t>“a process of individual and institutional development which leads to </a:t>
            </a:r>
            <a:r>
              <a:rPr lang="en-GB" sz="4000" b="1" i="0" u="sng" dirty="0">
                <a:solidFill>
                  <a:srgbClr val="212529"/>
                </a:solidFill>
                <a:effectLst/>
                <a:latin typeface="Open Sans" panose="020B0606030504020204" pitchFamily="34" charset="0"/>
              </a:rPr>
              <a:t>higher levels of skills and greater ability to perform useful research</a:t>
            </a:r>
            <a:r>
              <a:rPr lang="en-GB" sz="4000" b="0" i="0" dirty="0">
                <a:solidFill>
                  <a:srgbClr val="212529"/>
                </a:solidFill>
                <a:effectLst/>
                <a:latin typeface="Open Sans" panose="020B0606030504020204" pitchFamily="34" charset="0"/>
              </a:rPr>
              <a:t>” </a:t>
            </a:r>
            <a:endParaRPr lang="en-GB" sz="4000" dirty="0">
              <a:solidFill>
                <a:srgbClr val="212529"/>
              </a:solidFill>
              <a:latin typeface="Open Sans" panose="020B0606030504020204" pitchFamily="34" charset="0"/>
            </a:endParaRPr>
          </a:p>
        </p:txBody>
      </p:sp>
      <p:sp>
        <p:nvSpPr>
          <p:cNvPr id="6" name="TextBox 5">
            <a:extLst>
              <a:ext uri="{FF2B5EF4-FFF2-40B4-BE49-F238E27FC236}">
                <a16:creationId xmlns:a16="http://schemas.microsoft.com/office/drawing/2014/main" id="{3736763F-1C21-4A86-A901-EA60D3066F68}"/>
              </a:ext>
            </a:extLst>
          </p:cNvPr>
          <p:cNvSpPr txBox="1"/>
          <p:nvPr/>
        </p:nvSpPr>
        <p:spPr>
          <a:xfrm>
            <a:off x="9346233" y="6180892"/>
            <a:ext cx="2607445" cy="677108"/>
          </a:xfrm>
          <a:prstGeom prst="rect">
            <a:avLst/>
          </a:prstGeom>
          <a:noFill/>
        </p:spPr>
        <p:txBody>
          <a:bodyPr wrap="none" rtlCol="0">
            <a:spAutoFit/>
          </a:bodyPr>
          <a:lstStyle/>
          <a:p>
            <a:r>
              <a:rPr lang="en-GB" b="0" i="0" dirty="0" err="1">
                <a:solidFill>
                  <a:srgbClr val="212529"/>
                </a:solidFill>
                <a:effectLst/>
                <a:latin typeface="Open Sans" panose="020B0606030504020204" pitchFamily="34" charset="0"/>
              </a:rPr>
              <a:t>Trostle</a:t>
            </a:r>
            <a:r>
              <a:rPr lang="en-GB" dirty="0">
                <a:solidFill>
                  <a:srgbClr val="212529"/>
                </a:solidFill>
                <a:latin typeface="Open Sans" panose="020B0606030504020204" pitchFamily="34" charset="0"/>
              </a:rPr>
              <a:t> (</a:t>
            </a:r>
            <a:r>
              <a:rPr lang="en-GB" b="0" i="0" dirty="0">
                <a:solidFill>
                  <a:srgbClr val="212529"/>
                </a:solidFill>
                <a:effectLst/>
                <a:latin typeface="Open Sans" panose="020B0606030504020204" pitchFamily="34" charset="0"/>
              </a:rPr>
              <a:t>1992, p.1321)</a:t>
            </a:r>
          </a:p>
          <a:p>
            <a:endParaRPr lang="en-GB" dirty="0"/>
          </a:p>
        </p:txBody>
      </p:sp>
    </p:spTree>
    <p:extLst>
      <p:ext uri="{BB962C8B-B14F-4D97-AF65-F5344CB8AC3E}">
        <p14:creationId xmlns:p14="http://schemas.microsoft.com/office/powerpoint/2010/main" val="425300293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0DF3DFBB-A103-4F06-83BF-FD7EC4F66C18}"/>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Open Sans" panose="020B0606030504020204" pitchFamily="34" charset="0"/>
                <a:ea typeface="Open Sans" panose="020B0606030504020204" pitchFamily="34" charset="0"/>
                <a:cs typeface="Open Sans" panose="020B0606030504020204" pitchFamily="34" charset="0"/>
              </a:rPr>
              <a:t>Why is research important?</a:t>
            </a:r>
          </a:p>
        </p:txBody>
      </p:sp>
      <p:graphicFrame>
        <p:nvGraphicFramePr>
          <p:cNvPr id="6" name="Diagram 5">
            <a:extLst>
              <a:ext uri="{FF2B5EF4-FFF2-40B4-BE49-F238E27FC236}">
                <a16:creationId xmlns:a16="http://schemas.microsoft.com/office/drawing/2014/main" id="{29E63335-3F98-465F-B98A-37BF169B9175}"/>
              </a:ext>
            </a:extLst>
          </p:cNvPr>
          <p:cNvGraphicFramePr/>
          <p:nvPr>
            <p:extLst>
              <p:ext uri="{D42A27DB-BD31-4B8C-83A1-F6EECF244321}">
                <p14:modId xmlns:p14="http://schemas.microsoft.com/office/powerpoint/2010/main" val="382299760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7708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F3DFBB-A103-4F06-83BF-FD7EC4F66C18}"/>
              </a:ext>
            </a:extLst>
          </p:cNvPr>
          <p:cNvSpPr>
            <a:spLocks noGrp="1"/>
          </p:cNvSpPr>
          <p:nvPr>
            <p:ph type="title"/>
          </p:nvPr>
        </p:nvSpPr>
        <p:spPr/>
        <p:txBody>
          <a:bodyPr vert="horz" lIns="91440" tIns="45720" rIns="91440" bIns="45720" rtlCol="0" anchor="ctr">
            <a:normAutofit fontScale="90000"/>
          </a:bodyPr>
          <a:lstStyle/>
          <a:p>
            <a:r>
              <a:rPr lang="en-US" dirty="0"/>
              <a:t>Why is research important?</a:t>
            </a:r>
          </a:p>
        </p:txBody>
      </p:sp>
      <p:sp>
        <p:nvSpPr>
          <p:cNvPr id="7" name="Text Placeholder 6">
            <a:extLst>
              <a:ext uri="{FF2B5EF4-FFF2-40B4-BE49-F238E27FC236}">
                <a16:creationId xmlns:a16="http://schemas.microsoft.com/office/drawing/2014/main" id="{7155314C-6778-4157-9060-40381E1927C3}"/>
              </a:ext>
            </a:extLst>
          </p:cNvPr>
          <p:cNvSpPr>
            <a:spLocks noGrp="1"/>
          </p:cNvSpPr>
          <p:nvPr>
            <p:ph type="body" sz="quarter" idx="10"/>
          </p:nvPr>
        </p:nvSpPr>
        <p:spPr>
          <a:xfrm>
            <a:off x="6563321" y="1991910"/>
            <a:ext cx="6205183" cy="4267200"/>
          </a:xfrm>
        </p:spPr>
        <p:txBody>
          <a:bodyPr/>
          <a:lstStyle/>
          <a:p>
            <a:r>
              <a:rPr lang="en-GB" b="1" dirty="0"/>
              <a:t>And… </a:t>
            </a:r>
          </a:p>
          <a:p>
            <a:endParaRPr lang="en-GB" dirty="0"/>
          </a:p>
          <a:p>
            <a:pPr marL="457200" indent="-457200">
              <a:buFont typeface="Arial" panose="020B0604020202020204" pitchFamily="34" charset="0"/>
              <a:buChar char="•"/>
            </a:pPr>
            <a:r>
              <a:rPr lang="en-GB" dirty="0"/>
              <a:t>You gain lots of new knowledge</a:t>
            </a:r>
          </a:p>
          <a:p>
            <a:pPr marL="457200" indent="-457200">
              <a:buFont typeface="Arial" panose="020B0604020202020204" pitchFamily="34" charset="0"/>
              <a:buChar char="•"/>
            </a:pPr>
            <a:r>
              <a:rPr lang="en-GB" dirty="0"/>
              <a:t>It facilitates career development</a:t>
            </a:r>
          </a:p>
          <a:p>
            <a:pPr marL="457200" indent="-457200">
              <a:buFont typeface="Arial" panose="020B0604020202020204" pitchFamily="34" charset="0"/>
              <a:buChar char="•"/>
            </a:pPr>
            <a:r>
              <a:rPr lang="en-GB" dirty="0"/>
              <a:t>It’s really interesting!</a:t>
            </a:r>
          </a:p>
        </p:txBody>
      </p:sp>
      <p:graphicFrame>
        <p:nvGraphicFramePr>
          <p:cNvPr id="6" name="Diagram 5">
            <a:extLst>
              <a:ext uri="{FF2B5EF4-FFF2-40B4-BE49-F238E27FC236}">
                <a16:creationId xmlns:a16="http://schemas.microsoft.com/office/drawing/2014/main" id="{29E63335-3F98-465F-B98A-37BF169B9175}"/>
              </a:ext>
            </a:extLst>
          </p:cNvPr>
          <p:cNvGraphicFramePr/>
          <p:nvPr>
            <p:extLst>
              <p:ext uri="{D42A27DB-BD31-4B8C-83A1-F6EECF244321}">
                <p14:modId xmlns:p14="http://schemas.microsoft.com/office/powerpoint/2010/main" val="1648089656"/>
              </p:ext>
            </p:extLst>
          </p:nvPr>
        </p:nvGraphicFramePr>
        <p:xfrm>
          <a:off x="-2714606" y="1989486"/>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2370868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9DD88-7478-4108-BBE7-92C53C1C0986}"/>
              </a:ext>
            </a:extLst>
          </p:cNvPr>
          <p:cNvSpPr>
            <a:spLocks noGrp="1"/>
          </p:cNvSpPr>
          <p:nvPr>
            <p:ph type="title"/>
          </p:nvPr>
        </p:nvSpPr>
        <p:spPr/>
        <p:txBody>
          <a:bodyPr/>
          <a:lstStyle/>
          <a:p>
            <a:r>
              <a:rPr lang="en-GB" dirty="0"/>
              <a:t>Barriers and enablers</a:t>
            </a:r>
          </a:p>
        </p:txBody>
      </p:sp>
      <p:sp>
        <p:nvSpPr>
          <p:cNvPr id="3" name="Text Placeholder 2">
            <a:extLst>
              <a:ext uri="{FF2B5EF4-FFF2-40B4-BE49-F238E27FC236}">
                <a16:creationId xmlns:a16="http://schemas.microsoft.com/office/drawing/2014/main" id="{7B539D17-5851-4F68-9E50-6AC94069C20E}"/>
              </a:ext>
            </a:extLst>
          </p:cNvPr>
          <p:cNvSpPr>
            <a:spLocks noGrp="1"/>
          </p:cNvSpPr>
          <p:nvPr>
            <p:ph type="body" sz="quarter" idx="10"/>
          </p:nvPr>
        </p:nvSpPr>
        <p:spPr>
          <a:xfrm>
            <a:off x="353500" y="1295400"/>
            <a:ext cx="11164887" cy="4267200"/>
          </a:xfrm>
        </p:spPr>
        <p:txBody>
          <a:bodyPr/>
          <a:lstStyle/>
          <a:p>
            <a:pPr marL="457200" indent="-457200">
              <a:buFont typeface="Arial" panose="020B0604020202020204" pitchFamily="34" charset="0"/>
              <a:buChar char="•"/>
            </a:pPr>
            <a:r>
              <a:rPr lang="en-GB" dirty="0"/>
              <a:t>Growing body of research exploring this, e.g. Pager, Holden and </a:t>
            </a:r>
            <a:r>
              <a:rPr lang="en-GB" dirty="0" err="1"/>
              <a:t>Golenko</a:t>
            </a:r>
            <a:r>
              <a:rPr lang="en-GB" dirty="0"/>
              <a:t> (2011). They report barriers such as:</a:t>
            </a:r>
          </a:p>
          <a:p>
            <a:pPr marL="1200150" lvl="1" indent="-457200"/>
            <a:r>
              <a:rPr lang="en-GB" dirty="0"/>
              <a:t>Clinical responsibilities take priority</a:t>
            </a:r>
          </a:p>
          <a:p>
            <a:pPr marL="1200150" lvl="1" indent="-457200"/>
            <a:r>
              <a:rPr lang="en-GB" dirty="0"/>
              <a:t>Lack of time</a:t>
            </a:r>
          </a:p>
          <a:p>
            <a:pPr marL="1200150" lvl="1" indent="-457200"/>
            <a:r>
              <a:rPr lang="en-GB" dirty="0"/>
              <a:t>No funding for research time/activities</a:t>
            </a:r>
          </a:p>
          <a:p>
            <a:pPr marL="1200150" lvl="1" indent="-457200"/>
            <a:r>
              <a:rPr lang="en-GB" dirty="0"/>
              <a:t>Lack of skill</a:t>
            </a:r>
          </a:p>
          <a:p>
            <a:pPr marL="457200" indent="-457200">
              <a:buFont typeface="Arial" panose="020B0604020202020204" pitchFamily="34" charset="0"/>
              <a:buChar char="•"/>
            </a:pPr>
            <a:r>
              <a:rPr lang="en-GB" dirty="0"/>
              <a:t>But also lots of enablers- including availability of </a:t>
            </a:r>
            <a:r>
              <a:rPr lang="en-GB" i="1" dirty="0"/>
              <a:t>mentors, </a:t>
            </a:r>
            <a:r>
              <a:rPr lang="en-GB" dirty="0"/>
              <a:t>and knowing </a:t>
            </a:r>
            <a:r>
              <a:rPr lang="en-GB" i="1" dirty="0"/>
              <a:t>colleagues doing research</a:t>
            </a:r>
            <a:endParaRPr lang="en-GB" dirty="0"/>
          </a:p>
          <a:p>
            <a:pPr marL="457200" indent="-457200">
              <a:buFont typeface="Arial" panose="020B0604020202020204" pitchFamily="34" charset="0"/>
              <a:buChar char="•"/>
            </a:pPr>
            <a:r>
              <a:rPr lang="en-GB" dirty="0"/>
              <a:t>SLTs also known to report:</a:t>
            </a:r>
          </a:p>
          <a:p>
            <a:pPr marL="1200150" lvl="1" indent="-457200"/>
            <a:r>
              <a:rPr lang="en-GB" sz="2400" dirty="0"/>
              <a:t>issues with managerial support</a:t>
            </a:r>
          </a:p>
          <a:p>
            <a:pPr marL="1200150" lvl="1" indent="-457200"/>
            <a:r>
              <a:rPr lang="en-GB" sz="2400" dirty="0"/>
              <a:t>regional variation in research infrastructure/support </a:t>
            </a:r>
          </a:p>
          <a:p>
            <a:pPr marL="1200150" lvl="1" indent="-457200"/>
            <a:r>
              <a:rPr lang="en-GB" sz="2400" dirty="0"/>
              <a:t>difficulties with funding especially for independent therapists</a:t>
            </a:r>
          </a:p>
          <a:p>
            <a:pPr lvl="1" indent="0">
              <a:buNone/>
            </a:pPr>
            <a:endParaRPr lang="en-GB"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2759387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2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7B351-0BDB-4F61-9F23-9EB11BE9ACEC}"/>
              </a:ext>
            </a:extLst>
          </p:cNvPr>
          <p:cNvSpPr>
            <a:spLocks noGrp="1"/>
          </p:cNvSpPr>
          <p:nvPr>
            <p:ph type="title"/>
          </p:nvPr>
        </p:nvSpPr>
        <p:spPr>
          <a:xfrm>
            <a:off x="228600" y="374392"/>
            <a:ext cx="10744200" cy="754270"/>
          </a:xfrm>
        </p:spPr>
        <p:txBody>
          <a:bodyPr/>
          <a:lstStyle/>
          <a:p>
            <a:r>
              <a:rPr lang="en-GB" sz="3600" dirty="0"/>
              <a:t>Additional barriers for some?</a:t>
            </a:r>
          </a:p>
        </p:txBody>
      </p:sp>
      <p:sp>
        <p:nvSpPr>
          <p:cNvPr id="3" name="Text Placeholder 2">
            <a:extLst>
              <a:ext uri="{FF2B5EF4-FFF2-40B4-BE49-F238E27FC236}">
                <a16:creationId xmlns:a16="http://schemas.microsoft.com/office/drawing/2014/main" id="{30CC3190-5715-43A9-976E-7FDFB5E99068}"/>
              </a:ext>
            </a:extLst>
          </p:cNvPr>
          <p:cNvSpPr>
            <a:spLocks noGrp="1"/>
          </p:cNvSpPr>
          <p:nvPr>
            <p:ph type="body" sz="quarter" idx="10"/>
          </p:nvPr>
        </p:nvSpPr>
        <p:spPr>
          <a:xfrm>
            <a:off x="404812" y="1617663"/>
            <a:ext cx="11164887" cy="3429122"/>
          </a:xfrm>
        </p:spPr>
        <p:txBody>
          <a:bodyPr/>
          <a:lstStyle/>
          <a:p>
            <a:pPr marL="285750" indent="-285750">
              <a:buFont typeface="Arial" panose="020B0604020202020204" pitchFamily="34" charset="0"/>
              <a:buChar char="•"/>
            </a:pPr>
            <a:r>
              <a:rPr lang="en-GB" sz="2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Diversity of speech and language workforce :</a:t>
            </a:r>
          </a:p>
          <a:p>
            <a:pPr marL="1028700" lvl="1"/>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Student intake 2019 was 76% white (RCSLT, 2020)</a:t>
            </a:r>
          </a:p>
          <a:p>
            <a:pPr marL="285750" indent="-285750">
              <a:buFont typeface="Arial" panose="020B0604020202020204" pitchFamily="34" charset="0"/>
              <a:buChar char="•"/>
            </a:pPr>
            <a:r>
              <a:rPr lang="en-GB" sz="2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Diversity in academia:</a:t>
            </a:r>
          </a:p>
          <a:p>
            <a:pPr marL="1028700" lvl="1"/>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People who are Black, Asian, have mixed or an ‘other’ non-white ethnicity make up just one quarter of academic contracts held in UK (Higher Education Statistics Agency, 2021). This is significantly reduced at senior levels e.g. Professors</a:t>
            </a:r>
          </a:p>
          <a:p>
            <a:pPr marL="285750"/>
            <a:r>
              <a:rPr lang="en-GB" sz="28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Diversity of UKRI funding recipients: 	</a:t>
            </a:r>
          </a:p>
          <a:p>
            <a:pPr marL="1028700" lvl="1"/>
            <a:r>
              <a:rPr lang="en-GB" b="1" dirty="0">
                <a:solidFill>
                  <a:schemeClr val="tx1"/>
                </a:solidFill>
                <a:latin typeface="Calibri" panose="020F0502020204030204" pitchFamily="34" charset="0"/>
                <a:cs typeface="Times New Roman" panose="02020603050405020304" pitchFamily="18" charset="0"/>
              </a:rPr>
              <a:t>overwhelmingly likely to be: </a:t>
            </a:r>
            <a:r>
              <a:rPr lang="en-GB"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white, cis, non-disabled (UKRI, 2020)</a:t>
            </a:r>
          </a:p>
        </p:txBody>
      </p:sp>
      <p:sp>
        <p:nvSpPr>
          <p:cNvPr id="6" name="TextBox 5">
            <a:extLst>
              <a:ext uri="{FF2B5EF4-FFF2-40B4-BE49-F238E27FC236}">
                <a16:creationId xmlns:a16="http://schemas.microsoft.com/office/drawing/2014/main" id="{924AF714-06A1-4289-9D66-89C3485630A6}"/>
              </a:ext>
            </a:extLst>
          </p:cNvPr>
          <p:cNvSpPr txBox="1"/>
          <p:nvPr/>
        </p:nvSpPr>
        <p:spPr>
          <a:xfrm>
            <a:off x="706804" y="5860360"/>
            <a:ext cx="10778391" cy="1246495"/>
          </a:xfrm>
          <a:prstGeom prst="rect">
            <a:avLst/>
          </a:prstGeom>
          <a:noFill/>
        </p:spPr>
        <p:txBody>
          <a:bodyPr wrap="square" rtlCol="0">
            <a:spAutoFit/>
          </a:bodyPr>
          <a:lstStyle/>
          <a:p>
            <a:pPr marL="0" marR="0" lvl="0" indent="0" algn="ctr" defTabSz="914264"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does this mean for the clinical researcher / clinical academic workforce in speech and language therapy?</a:t>
            </a:r>
          </a:p>
          <a:p>
            <a:pPr marL="0" marR="0" lvl="0" indent="0" algn="l" defTabSz="914264" rtl="0" eaLnBrk="1" fontAlgn="auto" latinLnBrk="0" hangingPunct="1">
              <a:lnSpc>
                <a:spcPct val="100000"/>
              </a:lnSpc>
              <a:spcBef>
                <a:spcPts val="0"/>
              </a:spcBef>
              <a:spcAft>
                <a:spcPts val="0"/>
              </a:spcAft>
              <a:buClrTx/>
              <a:buSzTx/>
              <a:buFontTx/>
              <a:buNone/>
              <a:tabLst/>
              <a:defRPr/>
            </a:pPr>
            <a:endParaRPr kumimoji="0" lang="en-GB" sz="19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0258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3D rendering of game pieces tied together with a rope">
            <a:extLst>
              <a:ext uri="{FF2B5EF4-FFF2-40B4-BE49-F238E27FC236}">
                <a16:creationId xmlns:a16="http://schemas.microsoft.com/office/drawing/2014/main" id="{00EB90A9-3ABE-4B9A-99A2-F51B08C22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769" y="-1371600"/>
            <a:ext cx="13258800" cy="9944100"/>
          </a:xfrm>
          <a:prstGeom prst="rect">
            <a:avLst/>
          </a:prstGeom>
        </p:spPr>
      </p:pic>
      <p:sp>
        <p:nvSpPr>
          <p:cNvPr id="10" name="TextBox 9">
            <a:extLst>
              <a:ext uri="{FF2B5EF4-FFF2-40B4-BE49-F238E27FC236}">
                <a16:creationId xmlns:a16="http://schemas.microsoft.com/office/drawing/2014/main" id="{BB9B482C-C09C-48EC-B994-802A064CD43E}"/>
              </a:ext>
            </a:extLst>
          </p:cNvPr>
          <p:cNvSpPr txBox="1"/>
          <p:nvPr/>
        </p:nvSpPr>
        <p:spPr>
          <a:xfrm>
            <a:off x="1178168" y="527538"/>
            <a:ext cx="7174523" cy="830997"/>
          </a:xfrm>
          <a:prstGeom prst="rect">
            <a:avLst/>
          </a:prstGeom>
          <a:noFill/>
        </p:spPr>
        <p:txBody>
          <a:bodyPr wrap="square" rtlCol="0">
            <a:spAutoFit/>
          </a:bodyPr>
          <a:lstStyle/>
          <a:p>
            <a:r>
              <a:rPr lang="en-GB" sz="4800" b="1" dirty="0">
                <a:latin typeface="Open Sans" panose="020B0606030504020204" pitchFamily="34" charset="0"/>
                <a:ea typeface="Open Sans" panose="020B0606030504020204" pitchFamily="34" charset="0"/>
                <a:cs typeface="Open Sans" panose="020B0606030504020204" pitchFamily="34" charset="0"/>
              </a:rPr>
              <a:t>Enabling networks</a:t>
            </a:r>
          </a:p>
        </p:txBody>
      </p:sp>
    </p:spTree>
    <p:extLst>
      <p:ext uri="{BB962C8B-B14F-4D97-AF65-F5344CB8AC3E}">
        <p14:creationId xmlns:p14="http://schemas.microsoft.com/office/powerpoint/2010/main" val="2892593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6AB6C40-E9B8-42BC-861F-C91012343FBC}"/>
              </a:ext>
            </a:extLst>
          </p:cNvPr>
          <p:cNvPicPr>
            <a:picLocks noChangeAspect="1"/>
          </p:cNvPicPr>
          <p:nvPr/>
        </p:nvPicPr>
        <p:blipFill>
          <a:blip r:embed="rId4"/>
          <a:stretch>
            <a:fillRect/>
          </a:stretch>
        </p:blipFill>
        <p:spPr>
          <a:xfrm>
            <a:off x="4081105" y="6063357"/>
            <a:ext cx="4300334" cy="584100"/>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B98A7290-F245-4CB4-8DA2-14063A894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0930" y="1850727"/>
            <a:ext cx="2189519" cy="1103246"/>
          </a:xfrm>
          <a:prstGeom prst="rect">
            <a:avLst/>
          </a:prstGeom>
        </p:spPr>
      </p:pic>
      <p:pic>
        <p:nvPicPr>
          <p:cNvPr id="7" name="Picture 6" descr="Text&#10;&#10;Description automatically generated with medium confidence">
            <a:extLst>
              <a:ext uri="{FF2B5EF4-FFF2-40B4-BE49-F238E27FC236}">
                <a16:creationId xmlns:a16="http://schemas.microsoft.com/office/drawing/2014/main" id="{B5A1ACF9-F474-4F42-8BF2-2CFC9D7567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99523" y="5414548"/>
            <a:ext cx="2489758" cy="1232909"/>
          </a:xfrm>
          <a:prstGeom prst="rect">
            <a:avLst/>
          </a:prstGeom>
        </p:spPr>
      </p:pic>
      <p:pic>
        <p:nvPicPr>
          <p:cNvPr id="9" name="Picture 8" descr="Text, icon&#10;&#10;Description automatically generated">
            <a:extLst>
              <a:ext uri="{FF2B5EF4-FFF2-40B4-BE49-F238E27FC236}">
                <a16:creationId xmlns:a16="http://schemas.microsoft.com/office/drawing/2014/main" id="{A7E4ADF9-577A-49A8-B008-54CFB135F6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9223" y="1959697"/>
            <a:ext cx="1403746" cy="1803813"/>
          </a:xfrm>
          <a:prstGeom prst="rect">
            <a:avLst/>
          </a:prstGeom>
        </p:spPr>
      </p:pic>
      <p:pic>
        <p:nvPicPr>
          <p:cNvPr id="10" name="image3.png" title="Image">
            <a:extLst>
              <a:ext uri="{FF2B5EF4-FFF2-40B4-BE49-F238E27FC236}">
                <a16:creationId xmlns:a16="http://schemas.microsoft.com/office/drawing/2014/main" id="{00000000-0008-0000-0100-000003000000}"/>
              </a:ext>
            </a:extLst>
          </p:cNvPr>
          <p:cNvPicPr preferRelativeResize="0"/>
          <p:nvPr/>
        </p:nvPicPr>
        <p:blipFill>
          <a:blip r:embed="rId8" cstate="print"/>
          <a:stretch>
            <a:fillRect/>
          </a:stretch>
        </p:blipFill>
        <p:spPr>
          <a:xfrm>
            <a:off x="8114229" y="1446955"/>
            <a:ext cx="1664447" cy="1803813"/>
          </a:xfrm>
          <a:prstGeom prst="rect">
            <a:avLst/>
          </a:prstGeom>
          <a:noFill/>
        </p:spPr>
      </p:pic>
      <p:pic>
        <p:nvPicPr>
          <p:cNvPr id="11" name="image5.png" title="Image">
            <a:extLst>
              <a:ext uri="{FF2B5EF4-FFF2-40B4-BE49-F238E27FC236}">
                <a16:creationId xmlns:a16="http://schemas.microsoft.com/office/drawing/2014/main" id="{00000000-0008-0000-0100-000005000000}"/>
              </a:ext>
            </a:extLst>
          </p:cNvPr>
          <p:cNvPicPr preferRelativeResize="0"/>
          <p:nvPr/>
        </p:nvPicPr>
        <p:blipFill>
          <a:blip r:embed="rId9" cstate="print"/>
          <a:stretch>
            <a:fillRect/>
          </a:stretch>
        </p:blipFill>
        <p:spPr>
          <a:xfrm>
            <a:off x="5283447" y="3732665"/>
            <a:ext cx="1418267" cy="1412185"/>
          </a:xfrm>
          <a:prstGeom prst="rect">
            <a:avLst/>
          </a:prstGeom>
          <a:noFill/>
        </p:spPr>
      </p:pic>
      <p:grpSp>
        <p:nvGrpSpPr>
          <p:cNvPr id="16" name="Group 15">
            <a:extLst>
              <a:ext uri="{FF2B5EF4-FFF2-40B4-BE49-F238E27FC236}">
                <a16:creationId xmlns:a16="http://schemas.microsoft.com/office/drawing/2014/main" id="{2CD7E6DD-15C3-4B49-8C74-4A766994159C}"/>
              </a:ext>
            </a:extLst>
          </p:cNvPr>
          <p:cNvGrpSpPr/>
          <p:nvPr/>
        </p:nvGrpSpPr>
        <p:grpSpPr>
          <a:xfrm>
            <a:off x="234925" y="4651172"/>
            <a:ext cx="3164834" cy="1833453"/>
            <a:chOff x="3800476" y="3989521"/>
            <a:chExt cx="4591050" cy="2238317"/>
          </a:xfrm>
        </p:grpSpPr>
        <p:pic>
          <p:nvPicPr>
            <p:cNvPr id="13" name="Picture 12">
              <a:extLst>
                <a:ext uri="{FF2B5EF4-FFF2-40B4-BE49-F238E27FC236}">
                  <a16:creationId xmlns:a16="http://schemas.microsoft.com/office/drawing/2014/main" id="{F4801102-7AED-40E9-9512-3351560EC3F3}"/>
                </a:ext>
              </a:extLst>
            </p:cNvPr>
            <p:cNvPicPr>
              <a:picLocks noChangeAspect="1"/>
            </p:cNvPicPr>
            <p:nvPr/>
          </p:nvPicPr>
          <p:blipFill>
            <a:blip r:embed="rId10"/>
            <a:stretch>
              <a:fillRect/>
            </a:stretch>
          </p:blipFill>
          <p:spPr>
            <a:xfrm>
              <a:off x="5067301" y="3989521"/>
              <a:ext cx="2057400" cy="1724025"/>
            </a:xfrm>
            <a:prstGeom prst="rect">
              <a:avLst/>
            </a:prstGeom>
          </p:spPr>
        </p:pic>
        <p:pic>
          <p:nvPicPr>
            <p:cNvPr id="15" name="Picture 14">
              <a:extLst>
                <a:ext uri="{FF2B5EF4-FFF2-40B4-BE49-F238E27FC236}">
                  <a16:creationId xmlns:a16="http://schemas.microsoft.com/office/drawing/2014/main" id="{D1065E3F-EFB2-44B6-A356-633D9042D514}"/>
                </a:ext>
              </a:extLst>
            </p:cNvPr>
            <p:cNvPicPr>
              <a:picLocks noChangeAspect="1"/>
            </p:cNvPicPr>
            <p:nvPr/>
          </p:nvPicPr>
          <p:blipFill>
            <a:blip r:embed="rId11"/>
            <a:stretch>
              <a:fillRect/>
            </a:stretch>
          </p:blipFill>
          <p:spPr>
            <a:xfrm>
              <a:off x="3800476" y="5637288"/>
              <a:ext cx="4591050" cy="590550"/>
            </a:xfrm>
            <a:prstGeom prst="rect">
              <a:avLst/>
            </a:prstGeom>
          </p:spPr>
        </p:pic>
      </p:grpSp>
      <p:sp>
        <p:nvSpPr>
          <p:cNvPr id="22" name="Title 4">
            <a:extLst>
              <a:ext uri="{FF2B5EF4-FFF2-40B4-BE49-F238E27FC236}">
                <a16:creationId xmlns:a16="http://schemas.microsoft.com/office/drawing/2014/main" id="{82C3BFA2-4017-4375-8E3F-5A1E7805A4AD}"/>
              </a:ext>
            </a:extLst>
          </p:cNvPr>
          <p:cNvSpPr txBox="1">
            <a:spLocks/>
          </p:cNvSpPr>
          <p:nvPr/>
        </p:nvSpPr>
        <p:spPr>
          <a:xfrm>
            <a:off x="353334" y="317765"/>
            <a:ext cx="9740235" cy="754270"/>
          </a:xfrm>
          <a:prstGeom prst="rect">
            <a:avLst/>
          </a:prstGeom>
        </p:spPr>
        <p:txBody>
          <a:bodyPr/>
          <a:lstStyle>
            <a:lvl1pPr algn="l" defTabSz="914400" rtl="0" eaLnBrk="1" latinLnBrk="0" hangingPunct="1">
              <a:spcBef>
                <a:spcPct val="0"/>
              </a:spcBef>
              <a:buNone/>
              <a:defRPr sz="4400" kern="1200">
                <a:solidFill>
                  <a:schemeClr val="bg1"/>
                </a:solidFill>
                <a:latin typeface="Open Sans Condensed"/>
                <a:ea typeface="+mj-ea"/>
                <a:cs typeface="+mj-cs"/>
              </a:defRPr>
            </a:lvl1pPr>
          </a:lstStyle>
          <a:p>
            <a:r>
              <a:rPr lang="en-GB" dirty="0"/>
              <a:t>Research capacity building networks</a:t>
            </a:r>
          </a:p>
        </p:txBody>
      </p:sp>
      <p:pic>
        <p:nvPicPr>
          <p:cNvPr id="3" name="Picture 2">
            <a:extLst>
              <a:ext uri="{FF2B5EF4-FFF2-40B4-BE49-F238E27FC236}">
                <a16:creationId xmlns:a16="http://schemas.microsoft.com/office/drawing/2014/main" id="{14F77D5B-F54C-4CA7-A5BA-9E62B473A581}"/>
              </a:ext>
            </a:extLst>
          </p:cNvPr>
          <p:cNvPicPr>
            <a:picLocks noChangeAspect="1"/>
          </p:cNvPicPr>
          <p:nvPr/>
        </p:nvPicPr>
        <p:blipFill>
          <a:blip r:embed="rId12"/>
          <a:stretch>
            <a:fillRect/>
          </a:stretch>
        </p:blipFill>
        <p:spPr>
          <a:xfrm>
            <a:off x="8621807" y="3536425"/>
            <a:ext cx="2943523" cy="1608425"/>
          </a:xfrm>
          <a:prstGeom prst="rect">
            <a:avLst/>
          </a:prstGeom>
        </p:spPr>
      </p:pic>
    </p:spTree>
    <p:extLst>
      <p:ext uri="{BB962C8B-B14F-4D97-AF65-F5344CB8AC3E}">
        <p14:creationId xmlns:p14="http://schemas.microsoft.com/office/powerpoint/2010/main" val="252399905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Empty speech bubbles">
            <a:extLst>
              <a:ext uri="{FF2B5EF4-FFF2-40B4-BE49-F238E27FC236}">
                <a16:creationId xmlns:a16="http://schemas.microsoft.com/office/drawing/2014/main" id="{55D1E379-8A64-46CD-B694-08848F91EE23}"/>
              </a:ext>
            </a:extLst>
          </p:cNvPr>
          <p:cNvPicPr>
            <a:picLocks noChangeAspect="1"/>
          </p:cNvPicPr>
          <p:nvPr/>
        </p:nvPicPr>
        <p:blipFill rotWithShape="1">
          <a:blip r:embed="rId3"/>
          <a:srcRect t="5516" b="10215"/>
          <a:stretch/>
        </p:blipFill>
        <p:spPr>
          <a:xfrm>
            <a:off x="20" y="10"/>
            <a:ext cx="12191980" cy="6857990"/>
          </a:xfrm>
          <a:prstGeom prst="rect">
            <a:avLst/>
          </a:prstGeom>
        </p:spPr>
      </p:pic>
      <p:sp>
        <p:nvSpPr>
          <p:cNvPr id="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marL="0" marR="0" lvl="0" indent="0" algn="ctr" defTabSz="914264"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089E8-90FA-4C8E-A67D-9AB1FD327E27}"/>
              </a:ext>
            </a:extLst>
          </p:cNvPr>
          <p:cNvSpPr>
            <a:spLocks noGrp="1"/>
          </p:cNvSpPr>
          <p:nvPr>
            <p:ph type="title" idx="4294967295"/>
          </p:nvPr>
        </p:nvSpPr>
        <p:spPr>
          <a:xfrm>
            <a:off x="8022021" y="3231931"/>
            <a:ext cx="3852041" cy="1834056"/>
          </a:xfrm>
        </p:spPr>
        <p:txBody>
          <a:bodyPr vert="horz" lIns="91440" tIns="45720" rIns="91440" bIns="45720" rtlCol="0" anchor="b">
            <a:normAutofit fontScale="90000"/>
          </a:bodyPr>
          <a:lstStyle/>
          <a:p>
            <a:pPr algn="ctr"/>
            <a:r>
              <a:rPr lang="en-US" sz="4000" dirty="0">
                <a:solidFill>
                  <a:schemeClr val="tx1"/>
                </a:solidFill>
                <a:latin typeface="+mj-lt"/>
                <a:cs typeface="+mj-cs"/>
              </a:rPr>
              <a:t>How do I know </a:t>
            </a:r>
            <a:r>
              <a:rPr lang="en-US" sz="4000" b="1" dirty="0">
                <a:solidFill>
                  <a:schemeClr val="tx1"/>
                </a:solidFill>
                <a:latin typeface="+mj-lt"/>
                <a:cs typeface="+mj-cs"/>
              </a:rPr>
              <a:t>what</a:t>
            </a:r>
            <a:r>
              <a:rPr lang="en-US" sz="4000" dirty="0">
                <a:solidFill>
                  <a:schemeClr val="tx1"/>
                </a:solidFill>
                <a:latin typeface="+mj-lt"/>
                <a:cs typeface="+mj-cs"/>
              </a:rPr>
              <a:t> to do, </a:t>
            </a:r>
            <a:r>
              <a:rPr lang="en-US" sz="4000" b="1" dirty="0">
                <a:solidFill>
                  <a:schemeClr val="tx1"/>
                </a:solidFill>
                <a:latin typeface="+mj-lt"/>
                <a:cs typeface="+mj-cs"/>
              </a:rPr>
              <a:t>who</a:t>
            </a:r>
            <a:r>
              <a:rPr lang="en-US" sz="4000" dirty="0">
                <a:solidFill>
                  <a:schemeClr val="tx1"/>
                </a:solidFill>
                <a:latin typeface="+mj-lt"/>
                <a:cs typeface="+mj-cs"/>
              </a:rPr>
              <a:t> to speak to, </a:t>
            </a:r>
            <a:r>
              <a:rPr lang="en-US" sz="4000" b="1" dirty="0">
                <a:solidFill>
                  <a:schemeClr val="tx1"/>
                </a:solidFill>
                <a:latin typeface="+mj-lt"/>
                <a:cs typeface="+mj-cs"/>
              </a:rPr>
              <a:t>how</a:t>
            </a:r>
            <a:r>
              <a:rPr lang="en-US" sz="4000" dirty="0">
                <a:solidFill>
                  <a:schemeClr val="tx1"/>
                </a:solidFill>
                <a:latin typeface="+mj-lt"/>
                <a:cs typeface="+mj-cs"/>
              </a:rPr>
              <a:t> to do it, and </a:t>
            </a:r>
            <a:r>
              <a:rPr lang="en-US" sz="4000" b="1" dirty="0">
                <a:solidFill>
                  <a:schemeClr val="tx1"/>
                </a:solidFill>
                <a:latin typeface="+mj-lt"/>
                <a:cs typeface="+mj-cs"/>
              </a:rPr>
              <a:t>when</a:t>
            </a:r>
            <a:r>
              <a:rPr lang="en-US" sz="4000" dirty="0">
                <a:solidFill>
                  <a:schemeClr val="tx1"/>
                </a:solidFill>
                <a:latin typeface="+mj-lt"/>
                <a:cs typeface="+mj-cs"/>
              </a:rPr>
              <a:t>?</a:t>
            </a:r>
          </a:p>
        </p:txBody>
      </p:sp>
      <p:cxnSp>
        <p:nvCxnSpPr>
          <p:cNvPr id="10" name="Straight Connector 9">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074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9317DD-5AE7-4F62-833C-F42A5E90F207}"/>
              </a:ext>
            </a:extLst>
          </p:cNvPr>
          <p:cNvPicPr>
            <a:picLocks noChangeAspect="1"/>
          </p:cNvPicPr>
          <p:nvPr/>
        </p:nvPicPr>
        <p:blipFill>
          <a:blip r:embed="rId3"/>
          <a:stretch>
            <a:fillRect/>
          </a:stretch>
        </p:blipFill>
        <p:spPr>
          <a:xfrm>
            <a:off x="303672" y="1994757"/>
            <a:ext cx="9791025" cy="969348"/>
          </a:xfrm>
          <a:prstGeom prst="rect">
            <a:avLst/>
          </a:prstGeom>
        </p:spPr>
      </p:pic>
      <p:pic>
        <p:nvPicPr>
          <p:cNvPr id="6" name="Picture 5" descr="Red dot with arrows pointing to it">
            <a:extLst>
              <a:ext uri="{FF2B5EF4-FFF2-40B4-BE49-F238E27FC236}">
                <a16:creationId xmlns:a16="http://schemas.microsoft.com/office/drawing/2014/main" id="{C1113B87-D968-41FA-A573-11C285B914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3168" y="3253154"/>
            <a:ext cx="4857541" cy="3237570"/>
          </a:xfrm>
          <a:prstGeom prst="rect">
            <a:avLst/>
          </a:prstGeom>
        </p:spPr>
      </p:pic>
    </p:spTree>
    <p:extLst>
      <p:ext uri="{BB962C8B-B14F-4D97-AF65-F5344CB8AC3E}">
        <p14:creationId xmlns:p14="http://schemas.microsoft.com/office/powerpoint/2010/main" val="3751504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F089-FF27-4052-BDED-B4C078FA6903}"/>
              </a:ext>
            </a:extLst>
          </p:cNvPr>
          <p:cNvSpPr>
            <a:spLocks noGrp="1"/>
          </p:cNvSpPr>
          <p:nvPr>
            <p:ph type="title"/>
          </p:nvPr>
        </p:nvSpPr>
        <p:spPr/>
        <p:txBody>
          <a:bodyPr/>
          <a:lstStyle/>
          <a:p>
            <a:r>
              <a:rPr lang="en-GB" dirty="0"/>
              <a:t>Aims</a:t>
            </a:r>
          </a:p>
        </p:txBody>
      </p:sp>
      <p:graphicFrame>
        <p:nvGraphicFramePr>
          <p:cNvPr id="4" name="Diagram 3">
            <a:extLst>
              <a:ext uri="{FF2B5EF4-FFF2-40B4-BE49-F238E27FC236}">
                <a16:creationId xmlns:a16="http://schemas.microsoft.com/office/drawing/2014/main" id="{D9392690-42CB-43E7-AFA0-DB177D9A5BA0}"/>
              </a:ext>
            </a:extLst>
          </p:cNvPr>
          <p:cNvGraphicFramePr/>
          <p:nvPr>
            <p:extLst>
              <p:ext uri="{D42A27DB-BD31-4B8C-83A1-F6EECF244321}">
                <p14:modId xmlns:p14="http://schemas.microsoft.com/office/powerpoint/2010/main" val="1006479674"/>
              </p:ext>
            </p:extLst>
          </p:nvPr>
        </p:nvGraphicFramePr>
        <p:xfrm>
          <a:off x="2278184" y="1670538"/>
          <a:ext cx="7235092" cy="46436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06849816"/>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5764-83A9-4A19-B008-B72EB98DAE3F}"/>
              </a:ext>
            </a:extLst>
          </p:cNvPr>
          <p:cNvSpPr>
            <a:spLocks noGrp="1"/>
          </p:cNvSpPr>
          <p:nvPr>
            <p:ph type="title"/>
          </p:nvPr>
        </p:nvSpPr>
        <p:spPr/>
        <p:txBody>
          <a:bodyPr/>
          <a:lstStyle/>
          <a:p>
            <a:r>
              <a:rPr lang="en-GB" dirty="0"/>
              <a:t>Method</a:t>
            </a:r>
          </a:p>
        </p:txBody>
      </p:sp>
      <p:pic>
        <p:nvPicPr>
          <p:cNvPr id="4" name="Picture 3">
            <a:extLst>
              <a:ext uri="{FF2B5EF4-FFF2-40B4-BE49-F238E27FC236}">
                <a16:creationId xmlns:a16="http://schemas.microsoft.com/office/drawing/2014/main" id="{0F6CA4A2-6340-4DA7-A92E-3C3AF2AFFDBC}"/>
              </a:ext>
            </a:extLst>
          </p:cNvPr>
          <p:cNvPicPr>
            <a:picLocks noChangeAspect="1"/>
          </p:cNvPicPr>
          <p:nvPr/>
        </p:nvPicPr>
        <p:blipFill>
          <a:blip r:embed="rId4"/>
          <a:stretch>
            <a:fillRect/>
          </a:stretch>
        </p:blipFill>
        <p:spPr>
          <a:xfrm>
            <a:off x="1026155" y="1446522"/>
            <a:ext cx="3332227" cy="5086800"/>
          </a:xfrm>
          <a:prstGeom prst="rect">
            <a:avLst/>
          </a:prstGeom>
        </p:spPr>
      </p:pic>
      <p:pic>
        <p:nvPicPr>
          <p:cNvPr id="5" name="Picture 4">
            <a:extLst>
              <a:ext uri="{FF2B5EF4-FFF2-40B4-BE49-F238E27FC236}">
                <a16:creationId xmlns:a16="http://schemas.microsoft.com/office/drawing/2014/main" id="{3C88509F-D80E-462F-AB6C-3A5542329B9C}"/>
              </a:ext>
            </a:extLst>
          </p:cNvPr>
          <p:cNvPicPr>
            <a:picLocks noChangeAspect="1"/>
          </p:cNvPicPr>
          <p:nvPr/>
        </p:nvPicPr>
        <p:blipFill>
          <a:blip r:embed="rId5"/>
          <a:stretch>
            <a:fillRect/>
          </a:stretch>
        </p:blipFill>
        <p:spPr>
          <a:xfrm>
            <a:off x="-5589651" y="-4115278"/>
            <a:ext cx="2075461" cy="2368514"/>
          </a:xfrm>
          <a:prstGeom prst="rect">
            <a:avLst/>
          </a:prstGeom>
        </p:spPr>
      </p:pic>
      <p:sp>
        <p:nvSpPr>
          <p:cNvPr id="10" name="TextBox 9">
            <a:extLst>
              <a:ext uri="{FF2B5EF4-FFF2-40B4-BE49-F238E27FC236}">
                <a16:creationId xmlns:a16="http://schemas.microsoft.com/office/drawing/2014/main" id="{EB664560-4901-4B90-9571-D7321DE8BDBC}"/>
              </a:ext>
            </a:extLst>
          </p:cNvPr>
          <p:cNvSpPr txBox="1"/>
          <p:nvPr/>
        </p:nvSpPr>
        <p:spPr>
          <a:xfrm>
            <a:off x="4577838" y="3989922"/>
            <a:ext cx="7614162" cy="1261884"/>
          </a:xfrm>
          <a:prstGeom prst="rect">
            <a:avLst/>
          </a:prstGeom>
          <a:noFill/>
        </p:spPr>
        <p:txBody>
          <a:bodyPr wrap="square">
            <a:spAutoFit/>
          </a:bodyPr>
          <a:lstStyle/>
          <a:p>
            <a:r>
              <a:rPr lang="en-GB" dirty="0">
                <a:latin typeface="Open Sans" panose="020B0606030504020204" pitchFamily="34" charset="0"/>
                <a:ea typeface="Open Sans" panose="020B0606030504020204" pitchFamily="34" charset="0"/>
                <a:cs typeface="Open Sans" panose="020B0606030504020204" pitchFamily="34" charset="0"/>
              </a:rPr>
              <a:t>	Harris, J., Grafton, K. &amp; Cooke, J. (2020). Developing a consolidated research framework for clinical allied health professionals practising in the UK. BMC Health Services Research, 20, 852 https://doi.org/10.1186/s12913-020-05650-3</a:t>
            </a:r>
          </a:p>
        </p:txBody>
      </p:sp>
      <p:pic>
        <p:nvPicPr>
          <p:cNvPr id="13" name="Picture 12" descr="A picture containing text&#10;&#10;Description automatically generated">
            <a:extLst>
              <a:ext uri="{FF2B5EF4-FFF2-40B4-BE49-F238E27FC236}">
                <a16:creationId xmlns:a16="http://schemas.microsoft.com/office/drawing/2014/main" id="{0DD76949-DA96-4898-A3A1-CC1B950849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4160" y="2453686"/>
            <a:ext cx="2189519" cy="1103246"/>
          </a:xfrm>
          <a:prstGeom prst="rect">
            <a:avLst/>
          </a:prstGeom>
        </p:spPr>
      </p:pic>
    </p:spTree>
    <p:extLst>
      <p:ext uri="{BB962C8B-B14F-4D97-AF65-F5344CB8AC3E}">
        <p14:creationId xmlns:p14="http://schemas.microsoft.com/office/powerpoint/2010/main" val="303689438"/>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BBDA-947C-43BD-9437-CE8233FA9F41}"/>
              </a:ext>
            </a:extLst>
          </p:cNvPr>
          <p:cNvSpPr>
            <a:spLocks noGrp="1"/>
          </p:cNvSpPr>
          <p:nvPr>
            <p:ph type="title"/>
          </p:nvPr>
        </p:nvSpPr>
        <p:spPr/>
        <p:txBody>
          <a:bodyPr/>
          <a:lstStyle/>
          <a:p>
            <a:r>
              <a:rPr lang="en-GB" dirty="0"/>
              <a:t>Method</a:t>
            </a:r>
          </a:p>
        </p:txBody>
      </p:sp>
      <p:sp>
        <p:nvSpPr>
          <p:cNvPr id="3" name="Text Placeholder 2">
            <a:extLst>
              <a:ext uri="{FF2B5EF4-FFF2-40B4-BE49-F238E27FC236}">
                <a16:creationId xmlns:a16="http://schemas.microsoft.com/office/drawing/2014/main" id="{702C258C-2D67-4BE4-B9C7-4E4898AE8F9D}"/>
              </a:ext>
            </a:extLst>
          </p:cNvPr>
          <p:cNvSpPr>
            <a:spLocks noGrp="1"/>
          </p:cNvSpPr>
          <p:nvPr>
            <p:ph type="body" sz="quarter" idx="10"/>
          </p:nvPr>
        </p:nvSpPr>
        <p:spPr/>
        <p:txBody>
          <a:bodyPr/>
          <a:lstStyle/>
          <a:p>
            <a:r>
              <a:rPr lang="en-GB" dirty="0"/>
              <a:t>..and mapped each </a:t>
            </a:r>
            <a:r>
              <a:rPr lang="en-GB" i="1" dirty="0"/>
              <a:t>knowledge and skill statement </a:t>
            </a:r>
            <a:r>
              <a:rPr lang="en-GB" dirty="0"/>
              <a:t>as being either:</a:t>
            </a:r>
          </a:p>
          <a:p>
            <a:endParaRPr lang="en-GB" dirty="0"/>
          </a:p>
          <a:p>
            <a:pPr marL="457200" indent="-457200">
              <a:buFontTx/>
              <a:buChar char="-"/>
            </a:pPr>
            <a:r>
              <a:rPr lang="en-GB" dirty="0"/>
              <a:t>an active focus or goal</a:t>
            </a:r>
          </a:p>
          <a:p>
            <a:pPr marL="457200" indent="-457200">
              <a:buFontTx/>
              <a:buChar char="-"/>
            </a:pPr>
            <a:r>
              <a:rPr lang="en-GB" dirty="0"/>
              <a:t>an aspirational focus or goal</a:t>
            </a:r>
          </a:p>
          <a:p>
            <a:pPr marL="457200" indent="-457200">
              <a:buFontTx/>
              <a:buChar char="-"/>
            </a:pPr>
            <a:r>
              <a:rPr lang="en-GB" dirty="0"/>
              <a:t>not a focus or goal </a:t>
            </a:r>
          </a:p>
          <a:p>
            <a:endParaRPr lang="en-GB" dirty="0"/>
          </a:p>
          <a:p>
            <a:r>
              <a:rPr lang="en-GB" dirty="0"/>
              <a:t>..of the represented networks</a:t>
            </a:r>
          </a:p>
          <a:p>
            <a:endParaRPr lang="en-GB" dirty="0"/>
          </a:p>
        </p:txBody>
      </p:sp>
    </p:spTree>
    <p:extLst>
      <p:ext uri="{BB962C8B-B14F-4D97-AF65-F5344CB8AC3E}">
        <p14:creationId xmlns:p14="http://schemas.microsoft.com/office/powerpoint/2010/main" val="113275385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4"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5B8B48A-F0DE-47D4-B9CA-6825A7DEEDC6}"/>
              </a:ext>
            </a:extLst>
          </p:cNvPr>
          <p:cNvSpPr>
            <a:spLocks noGrp="1"/>
          </p:cNvSpPr>
          <p:nvPr>
            <p:ph type="title"/>
          </p:nvPr>
        </p:nvSpPr>
        <p:spPr>
          <a:xfrm>
            <a:off x="826396" y="586855"/>
            <a:ext cx="4230100" cy="3387497"/>
          </a:xfrm>
        </p:spPr>
        <p:txBody>
          <a:bodyPr vert="horz" lIns="91440" tIns="45720" rIns="91440" bIns="45720" rtlCol="0" anchor="b">
            <a:normAutofit/>
          </a:bodyPr>
          <a:lstStyle/>
          <a:p>
            <a:pPr algn="r"/>
            <a:r>
              <a:rPr lang="en-US" kern="1200" dirty="0">
                <a:solidFill>
                  <a:srgbClr val="FFFFFF"/>
                </a:solidFill>
                <a:latin typeface="Open Sans" panose="020B0606030504020204" pitchFamily="34" charset="0"/>
                <a:ea typeface="Open Sans" panose="020B0606030504020204" pitchFamily="34" charset="0"/>
                <a:cs typeface="Open Sans" panose="020B0606030504020204" pitchFamily="34" charset="0"/>
              </a:rPr>
              <a:t>The result</a:t>
            </a:r>
          </a:p>
        </p:txBody>
      </p:sp>
      <p:sp>
        <p:nvSpPr>
          <p:cNvPr id="9" name="TextBox 8">
            <a:extLst>
              <a:ext uri="{FF2B5EF4-FFF2-40B4-BE49-F238E27FC236}">
                <a16:creationId xmlns:a16="http://schemas.microsoft.com/office/drawing/2014/main" id="{F4D90EC9-C247-441A-96CD-E59798DD49FC}"/>
              </a:ext>
            </a:extLst>
          </p:cNvPr>
          <p:cNvSpPr txBox="1"/>
          <p:nvPr/>
        </p:nvSpPr>
        <p:spPr>
          <a:xfrm>
            <a:off x="6503158" y="649480"/>
            <a:ext cx="4862447" cy="5546047"/>
          </a:xfrm>
          <a:prstGeom prst="rect">
            <a:avLst/>
          </a:prstGeom>
        </p:spPr>
        <p:txBody>
          <a:bodyPr vert="horz" lIns="91440" tIns="45720" rIns="91440" bIns="45720" rtlCol="0" anchor="ctr">
            <a:normAutofit/>
          </a:bodyPr>
          <a:lstStyle/>
          <a:p>
            <a:pPr marR="0" lvl="0" algn="l" defTabSz="914400" rtl="0" eaLnBrk="1" fontAlgn="auto" latinLnBrk="0" hangingPunct="1">
              <a:lnSpc>
                <a:spcPct val="90000"/>
              </a:lnSpc>
              <a:spcBef>
                <a:spcPts val="0"/>
              </a:spcBef>
              <a:spcAft>
                <a:spcPts val="600"/>
              </a:spcAft>
              <a:buClrTx/>
              <a:buSzTx/>
              <a:tabLst/>
              <a:defRPr/>
            </a:pP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emerged was a comprehensive ‘</a:t>
            </a:r>
            <a:r>
              <a:rPr kumimoji="0" lang="en-US" sz="3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guide to</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the networks that can support SLTs to embed research into their careers….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2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 SLT Research Practitioner Framework Resource Map</a:t>
            </a:r>
          </a:p>
        </p:txBody>
      </p:sp>
    </p:spTree>
    <p:extLst>
      <p:ext uri="{BB962C8B-B14F-4D97-AF65-F5344CB8AC3E}">
        <p14:creationId xmlns:p14="http://schemas.microsoft.com/office/powerpoint/2010/main" val="346552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3F975-5B05-43CA-94FB-B1839CBC0DAD}"/>
              </a:ext>
            </a:extLst>
          </p:cNvPr>
          <p:cNvSpPr>
            <a:spLocks noGrp="1"/>
          </p:cNvSpPr>
          <p:nvPr>
            <p:ph type="title"/>
          </p:nvPr>
        </p:nvSpPr>
        <p:spPr>
          <a:xfrm>
            <a:off x="0" y="412599"/>
            <a:ext cx="9564223" cy="754270"/>
          </a:xfrm>
        </p:spPr>
        <p:txBody>
          <a:bodyPr/>
          <a:lstStyle/>
          <a:p>
            <a:r>
              <a:rPr lang="en-GB" sz="3200" dirty="0"/>
              <a:t>SLT Research Practitioner Framework Resource Map</a:t>
            </a:r>
          </a:p>
        </p:txBody>
      </p:sp>
      <p:pic>
        <p:nvPicPr>
          <p:cNvPr id="4" name="Picture 3">
            <a:extLst>
              <a:ext uri="{FF2B5EF4-FFF2-40B4-BE49-F238E27FC236}">
                <a16:creationId xmlns:a16="http://schemas.microsoft.com/office/drawing/2014/main" id="{FBDFDC54-DD73-4CAE-AC64-53E13BDF5E0B}"/>
              </a:ext>
            </a:extLst>
          </p:cNvPr>
          <p:cNvPicPr>
            <a:picLocks noChangeAspect="1"/>
          </p:cNvPicPr>
          <p:nvPr/>
        </p:nvPicPr>
        <p:blipFill>
          <a:blip r:embed="rId4"/>
          <a:stretch>
            <a:fillRect/>
          </a:stretch>
        </p:blipFill>
        <p:spPr>
          <a:xfrm>
            <a:off x="1" y="2000154"/>
            <a:ext cx="11957538" cy="3715902"/>
          </a:xfrm>
          <a:prstGeom prst="rect">
            <a:avLst/>
          </a:prstGeom>
        </p:spPr>
      </p:pic>
    </p:spTree>
    <p:extLst>
      <p:ext uri="{BB962C8B-B14F-4D97-AF65-F5344CB8AC3E}">
        <p14:creationId xmlns:p14="http://schemas.microsoft.com/office/powerpoint/2010/main" val="235520114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CA7D-9819-4728-941C-40928791E76E}"/>
              </a:ext>
            </a:extLst>
          </p:cNvPr>
          <p:cNvSpPr>
            <a:spLocks noGrp="1"/>
          </p:cNvSpPr>
          <p:nvPr>
            <p:ph type="title"/>
          </p:nvPr>
        </p:nvSpPr>
        <p:spPr/>
        <p:txBody>
          <a:bodyPr/>
          <a:lstStyle/>
          <a:p>
            <a:r>
              <a:rPr lang="en-GB" dirty="0"/>
              <a:t>And more suggestions!</a:t>
            </a:r>
          </a:p>
        </p:txBody>
      </p:sp>
      <p:sp>
        <p:nvSpPr>
          <p:cNvPr id="6" name="TextBox 5">
            <a:extLst>
              <a:ext uri="{FF2B5EF4-FFF2-40B4-BE49-F238E27FC236}">
                <a16:creationId xmlns:a16="http://schemas.microsoft.com/office/drawing/2014/main" id="{7F94B0CB-A738-400E-A9E2-2A6791489C07}"/>
              </a:ext>
            </a:extLst>
          </p:cNvPr>
          <p:cNvSpPr txBox="1"/>
          <p:nvPr/>
        </p:nvSpPr>
        <p:spPr>
          <a:xfrm>
            <a:off x="353500" y="1448727"/>
            <a:ext cx="10742392" cy="1200329"/>
          </a:xfrm>
          <a:prstGeom prst="rect">
            <a:avLst/>
          </a:prstGeom>
          <a:noFill/>
        </p:spPr>
        <p:txBody>
          <a:bodyPr wrap="square" rtlCol="0">
            <a:spAutoFit/>
          </a:bodyPr>
          <a:lstStyle/>
          <a:p>
            <a:r>
              <a:rPr lang="en-GB" sz="3600" dirty="0"/>
              <a:t>An additional column dedicated to key resources to also support each element of the framework.</a:t>
            </a:r>
          </a:p>
        </p:txBody>
      </p:sp>
      <p:pic>
        <p:nvPicPr>
          <p:cNvPr id="7" name="Picture 6">
            <a:extLst>
              <a:ext uri="{FF2B5EF4-FFF2-40B4-BE49-F238E27FC236}">
                <a16:creationId xmlns:a16="http://schemas.microsoft.com/office/drawing/2014/main" id="{90C20EF1-8BE1-4769-9741-42A5524C5CC4}"/>
              </a:ext>
            </a:extLst>
          </p:cNvPr>
          <p:cNvPicPr>
            <a:picLocks noChangeAspect="1"/>
          </p:cNvPicPr>
          <p:nvPr/>
        </p:nvPicPr>
        <p:blipFill>
          <a:blip r:embed="rId4"/>
          <a:stretch>
            <a:fillRect/>
          </a:stretch>
        </p:blipFill>
        <p:spPr>
          <a:xfrm>
            <a:off x="1076325" y="3018835"/>
            <a:ext cx="10429875" cy="3305175"/>
          </a:xfrm>
          <a:prstGeom prst="rect">
            <a:avLst/>
          </a:prstGeom>
        </p:spPr>
      </p:pic>
      <p:sp>
        <p:nvSpPr>
          <p:cNvPr id="8" name="Arrow: Down 7">
            <a:extLst>
              <a:ext uri="{FF2B5EF4-FFF2-40B4-BE49-F238E27FC236}">
                <a16:creationId xmlns:a16="http://schemas.microsoft.com/office/drawing/2014/main" id="{3BE20752-C8E5-4476-A0C2-62EA3CB74A6E}"/>
              </a:ext>
            </a:extLst>
          </p:cNvPr>
          <p:cNvSpPr/>
          <p:nvPr/>
        </p:nvSpPr>
        <p:spPr>
          <a:xfrm rot="18167292">
            <a:off x="8487739" y="1835811"/>
            <a:ext cx="633046" cy="12761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70718789"/>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EC105-D132-44C5-B13B-1E917726E87C}"/>
              </a:ext>
            </a:extLst>
          </p:cNvPr>
          <p:cNvSpPr>
            <a:spLocks noGrp="1"/>
          </p:cNvSpPr>
          <p:nvPr>
            <p:ph type="title"/>
          </p:nvPr>
        </p:nvSpPr>
        <p:spPr/>
        <p:txBody>
          <a:bodyPr/>
          <a:lstStyle/>
          <a:p>
            <a:r>
              <a:rPr lang="en-GB" dirty="0"/>
              <a:t>Next steps</a:t>
            </a:r>
          </a:p>
        </p:txBody>
      </p:sp>
      <p:graphicFrame>
        <p:nvGraphicFramePr>
          <p:cNvPr id="4" name="Diagram 3">
            <a:extLst>
              <a:ext uri="{FF2B5EF4-FFF2-40B4-BE49-F238E27FC236}">
                <a16:creationId xmlns:a16="http://schemas.microsoft.com/office/drawing/2014/main" id="{73B4FC6E-EC3D-4B5E-A3AB-DBCAA87340A5}"/>
              </a:ext>
            </a:extLst>
          </p:cNvPr>
          <p:cNvGraphicFramePr/>
          <p:nvPr>
            <p:extLst>
              <p:ext uri="{D42A27DB-BD31-4B8C-83A1-F6EECF244321}">
                <p14:modId xmlns:p14="http://schemas.microsoft.com/office/powerpoint/2010/main" val="1360890753"/>
              </p:ext>
            </p:extLst>
          </p:nvPr>
        </p:nvGraphicFramePr>
        <p:xfrm>
          <a:off x="1529862" y="1459523"/>
          <a:ext cx="8823569" cy="52402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6164403"/>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8692-3BC9-4B8F-AC25-CC04C5377DC2}"/>
              </a:ext>
            </a:extLst>
          </p:cNvPr>
          <p:cNvSpPr>
            <a:spLocks noGrp="1"/>
          </p:cNvSpPr>
          <p:nvPr>
            <p:ph type="title"/>
          </p:nvPr>
        </p:nvSpPr>
        <p:spPr>
          <a:xfrm>
            <a:off x="450538" y="2857500"/>
            <a:ext cx="4955604" cy="1143000"/>
          </a:xfrm>
        </p:spPr>
        <p:txBody>
          <a:bodyPr/>
          <a:lstStyle/>
          <a:p>
            <a:r>
              <a:rPr lang="en-GB" dirty="0"/>
              <a:t>Find us at the RCSLT Research Exhibition Stand!</a:t>
            </a:r>
          </a:p>
        </p:txBody>
      </p:sp>
      <p:pic>
        <p:nvPicPr>
          <p:cNvPr id="4" name="Picture 3">
            <a:extLst>
              <a:ext uri="{FF2B5EF4-FFF2-40B4-BE49-F238E27FC236}">
                <a16:creationId xmlns:a16="http://schemas.microsoft.com/office/drawing/2014/main" id="{937A6FC9-7622-4219-85A0-C0B18C4D673A}"/>
              </a:ext>
            </a:extLst>
          </p:cNvPr>
          <p:cNvPicPr>
            <a:picLocks noChangeAspect="1"/>
          </p:cNvPicPr>
          <p:nvPr/>
        </p:nvPicPr>
        <p:blipFill>
          <a:blip r:embed="rId3"/>
          <a:stretch>
            <a:fillRect/>
          </a:stretch>
        </p:blipFill>
        <p:spPr>
          <a:xfrm>
            <a:off x="6011736" y="2005012"/>
            <a:ext cx="5729726" cy="3183181"/>
          </a:xfrm>
          <a:prstGeom prst="rect">
            <a:avLst/>
          </a:prstGeom>
        </p:spPr>
      </p:pic>
      <p:pic>
        <p:nvPicPr>
          <p:cNvPr id="6" name="Picture 5">
            <a:extLst>
              <a:ext uri="{FF2B5EF4-FFF2-40B4-BE49-F238E27FC236}">
                <a16:creationId xmlns:a16="http://schemas.microsoft.com/office/drawing/2014/main" id="{3BA3DB1C-755E-48C4-86C7-ADA556955AD9}"/>
              </a:ext>
            </a:extLst>
          </p:cNvPr>
          <p:cNvPicPr>
            <a:picLocks noChangeAspect="1"/>
          </p:cNvPicPr>
          <p:nvPr/>
        </p:nvPicPr>
        <p:blipFill>
          <a:blip r:embed="rId4"/>
          <a:stretch>
            <a:fillRect/>
          </a:stretch>
        </p:blipFill>
        <p:spPr>
          <a:xfrm>
            <a:off x="8395767" y="2005012"/>
            <a:ext cx="961663" cy="388486"/>
          </a:xfrm>
          <a:prstGeom prst="rect">
            <a:avLst/>
          </a:prstGeom>
        </p:spPr>
      </p:pic>
      <p:sp>
        <p:nvSpPr>
          <p:cNvPr id="7" name="TextBox 6">
            <a:extLst>
              <a:ext uri="{FF2B5EF4-FFF2-40B4-BE49-F238E27FC236}">
                <a16:creationId xmlns:a16="http://schemas.microsoft.com/office/drawing/2014/main" id="{9B11CF0F-F1D7-4569-9916-F8F846B5DBAF}"/>
              </a:ext>
            </a:extLst>
          </p:cNvPr>
          <p:cNvSpPr txBox="1"/>
          <p:nvPr/>
        </p:nvSpPr>
        <p:spPr>
          <a:xfrm>
            <a:off x="74672" y="5141954"/>
            <a:ext cx="11865282" cy="2431435"/>
          </a:xfrm>
          <a:prstGeom prst="rect">
            <a:avLst/>
          </a:prstGeom>
          <a:noFill/>
        </p:spPr>
        <p:txBody>
          <a:bodyPr wrap="square" rtlCol="0">
            <a:spAutoFit/>
          </a:bodyPr>
          <a:lstStyle/>
          <a:p>
            <a:r>
              <a:rPr lang="en-GB" dirty="0">
                <a:latin typeface="Open Sans" panose="020B0606030504020204" pitchFamily="34" charset="0"/>
                <a:ea typeface="Open Sans" panose="020B0606030504020204" pitchFamily="34" charset="0"/>
                <a:cs typeface="Open Sans" panose="020B0606030504020204" pitchFamily="34" charset="0"/>
              </a:rPr>
              <a:t>Useful webpages</a:t>
            </a:r>
            <a:r>
              <a:rPr lang="en-GB" dirty="0"/>
              <a:t>:</a:t>
            </a:r>
          </a:p>
          <a:p>
            <a:r>
              <a:rPr lang="en-GB" dirty="0">
                <a:latin typeface="Open Sans" panose="020B0606030504020204" pitchFamily="34" charset="0"/>
                <a:ea typeface="Open Sans" panose="020B0606030504020204" pitchFamily="34" charset="0"/>
                <a:cs typeface="Open Sans" panose="020B0606030504020204" pitchFamily="34" charset="0"/>
                <a:hlinkClick r:id="rId5"/>
              </a:rPr>
              <a:t>https://www.rcslt.org/members/research/</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latin typeface="Open Sans" panose="020B0606030504020204" pitchFamily="34" charset="0"/>
                <a:ea typeface="Open Sans" panose="020B0606030504020204" pitchFamily="34" charset="0"/>
                <a:cs typeface="Open Sans" panose="020B0606030504020204" pitchFamily="34" charset="0"/>
                <a:hlinkClick r:id="rId6"/>
              </a:rPr>
              <a:t>https://www.rcslt.org/members/research/careers/</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latin typeface="Open Sans" panose="020B0606030504020204" pitchFamily="34" charset="0"/>
                <a:ea typeface="Open Sans" panose="020B0606030504020204" pitchFamily="34" charset="0"/>
                <a:cs typeface="Open Sans" panose="020B0606030504020204" pitchFamily="34" charset="0"/>
                <a:hlinkClick r:id="rId7"/>
              </a:rPr>
              <a:t>https://www.rcslt.org/members/research/careers/#section-4</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latin typeface="Open Sans" panose="020B0606030504020204" pitchFamily="34" charset="0"/>
                <a:ea typeface="Open Sans" panose="020B0606030504020204" pitchFamily="34" charset="0"/>
                <a:cs typeface="Open Sans" panose="020B0606030504020204" pitchFamily="34" charset="0"/>
                <a:hlinkClick r:id="rId8"/>
              </a:rPr>
              <a:t>https://www.rcslt.org/members/research/careers/slt-research-practitioner-framework-resource-map/</a:t>
            </a:r>
            <a:endParaRPr lang="en-GB" dirty="0">
              <a:latin typeface="Open Sans" panose="020B0606030504020204" pitchFamily="34" charset="0"/>
              <a:ea typeface="Open Sans" panose="020B0606030504020204" pitchFamily="34" charset="0"/>
              <a:cs typeface="Open Sans" panose="020B0606030504020204" pitchFamily="34" charset="0"/>
            </a:endParaRPr>
          </a:p>
          <a:p>
            <a:endParaRPr lang="en-GB" dirty="0"/>
          </a:p>
          <a:p>
            <a:endParaRPr lang="en-GB" dirty="0"/>
          </a:p>
          <a:p>
            <a:endParaRPr lang="en-GB" dirty="0"/>
          </a:p>
        </p:txBody>
      </p:sp>
      <p:sp>
        <p:nvSpPr>
          <p:cNvPr id="8" name="Title 1">
            <a:extLst>
              <a:ext uri="{FF2B5EF4-FFF2-40B4-BE49-F238E27FC236}">
                <a16:creationId xmlns:a16="http://schemas.microsoft.com/office/drawing/2014/main" id="{AABC7F69-A6D0-4A86-8591-A0931BD8D992}"/>
              </a:ext>
            </a:extLst>
          </p:cNvPr>
          <p:cNvSpPr txBox="1">
            <a:spLocks/>
          </p:cNvSpPr>
          <p:nvPr/>
        </p:nvSpPr>
        <p:spPr>
          <a:xfrm>
            <a:off x="353500" y="324678"/>
            <a:ext cx="9312413" cy="75427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dirty="0">
                <a:solidFill>
                  <a:schemeClr val="bg1"/>
                </a:solidFill>
              </a:rPr>
              <a:t>Further information</a:t>
            </a:r>
          </a:p>
        </p:txBody>
      </p:sp>
    </p:spTree>
    <p:extLst>
      <p:ext uri="{BB962C8B-B14F-4D97-AF65-F5344CB8AC3E}">
        <p14:creationId xmlns:p14="http://schemas.microsoft.com/office/powerpoint/2010/main" val="3481879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Shape 82"/>
        <p:cNvGrpSpPr/>
        <p:nvPr/>
      </p:nvGrpSpPr>
      <p:grpSpPr>
        <a:xfrm>
          <a:off x="0" y="0"/>
          <a:ext cx="0" cy="0"/>
          <a:chOff x="0" y="0"/>
          <a:chExt cx="0" cy="0"/>
        </a:xfrm>
      </p:grpSpPr>
      <p:pic>
        <p:nvPicPr>
          <p:cNvPr id="2050" name="Picture 2" descr="A person reaching for a paper on a table full of paper and sticky notes"/>
          <p:cNvPicPr>
            <a:picLocks noChangeAspect="1" noChangeArrowheads="1"/>
          </p:cNvPicPr>
          <p:nvPr/>
        </p:nvPicPr>
        <p:blipFill>
          <a:blip r:embed="rId4">
            <a:extLst>
              <a:ext uri="{28A0092B-C50C-407E-A947-70E740481C1C}">
                <a14:useLocalDpi xmlns:a14="http://schemas.microsoft.com/office/drawing/2010/main" val="0"/>
              </a:ext>
            </a:extLst>
          </a:blip>
          <a:srcRect t="7886" b="7886"/>
          <a:stretch/>
        </p:blipFill>
        <p:spPr bwMode="auto">
          <a:xfrm>
            <a:off x="0" y="1034718"/>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3" name="Google Shape;83;p16"/>
          <p:cNvSpPr/>
          <p:nvPr/>
        </p:nvSpPr>
        <p:spPr>
          <a:xfrm>
            <a:off x="-1" y="0"/>
            <a:ext cx="12192000" cy="1378857"/>
          </a:xfrm>
          <a:prstGeom prst="rect">
            <a:avLst/>
          </a:prstGeom>
          <a:solidFill>
            <a:srgbClr val="1A1D33"/>
          </a:solidFill>
          <a:ln>
            <a:noFill/>
          </a:ln>
        </p:spPr>
        <p:txBody>
          <a:bodyPr spcFirstLastPara="1" wrap="square" lIns="121884" tIns="121884" rIns="121884" bIns="121884" anchor="ctr" anchorCtr="0">
            <a:noAutofit/>
          </a:bodyPr>
          <a:lstStyle/>
          <a:p>
            <a:endParaRPr sz="2400" dirty="0"/>
          </a:p>
        </p:txBody>
      </p:sp>
      <p:pic>
        <p:nvPicPr>
          <p:cNvPr id="6" name="Google Shape;57;p13">
            <a:extLst>
              <a:ext uri="{FF2B5EF4-FFF2-40B4-BE49-F238E27FC236}">
                <a16:creationId xmlns:a16="http://schemas.microsoft.com/office/drawing/2014/main" id="{71E9014B-C947-42E8-8181-748A3732011B}"/>
              </a:ext>
            </a:extLst>
          </p:cNvPr>
          <p:cNvPicPr preferRelativeResize="0"/>
          <p:nvPr/>
        </p:nvPicPr>
        <p:blipFill>
          <a:blip r:embed="rId5">
            <a:alphaModFix/>
          </a:blip>
          <a:stretch>
            <a:fillRect/>
          </a:stretch>
        </p:blipFill>
        <p:spPr>
          <a:xfrm>
            <a:off x="9979367" y="377273"/>
            <a:ext cx="1708967" cy="316947"/>
          </a:xfrm>
          <a:prstGeom prst="rect">
            <a:avLst/>
          </a:prstGeom>
          <a:noFill/>
          <a:ln>
            <a:noFill/>
          </a:ln>
        </p:spPr>
      </p:pic>
      <p:sp>
        <p:nvSpPr>
          <p:cNvPr id="13" name="Google Shape;75;p15">
            <a:extLst>
              <a:ext uri="{FF2B5EF4-FFF2-40B4-BE49-F238E27FC236}">
                <a16:creationId xmlns:a16="http://schemas.microsoft.com/office/drawing/2014/main" id="{13500BBB-CFE8-4ABF-B14C-0DADFADAD0E3}"/>
              </a:ext>
            </a:extLst>
          </p:cNvPr>
          <p:cNvSpPr txBox="1">
            <a:spLocks noGrp="1"/>
          </p:cNvSpPr>
          <p:nvPr>
            <p:ph type="title"/>
          </p:nvPr>
        </p:nvSpPr>
        <p:spPr>
          <a:xfrm>
            <a:off x="292561" y="135559"/>
            <a:ext cx="9454400" cy="763600"/>
          </a:xfrm>
          <a:prstGeom prst="rect">
            <a:avLst/>
          </a:prstGeom>
        </p:spPr>
        <p:txBody>
          <a:bodyPr spcFirstLastPara="1" vert="horz" wrap="square" lIns="121884" tIns="121884" rIns="121884" bIns="121884" rtlCol="0" anchor="t" anchorCtr="0">
            <a:noAutofit/>
          </a:bodyPr>
          <a:lstStyle/>
          <a:p>
            <a:pPr algn="l"/>
            <a:r>
              <a:rPr lang="en-GB" sz="3600" dirty="0">
                <a:solidFill>
                  <a:schemeClr val="bg1"/>
                </a:solidFill>
                <a:latin typeface="Open Sans Condensed" panose="020B0806030504020204" pitchFamily="34" charset="0"/>
                <a:ea typeface="Open Sans Condensed" panose="020B0806030504020204" pitchFamily="34" charset="0"/>
                <a:cs typeface="Open Sans Condensed" panose="020B0806030504020204" pitchFamily="34" charset="0"/>
                <a:sym typeface="Open Sans"/>
              </a:rPr>
              <a:t>Thank you for listening.</a:t>
            </a:r>
            <a:br>
              <a:rPr lang="en-GB" sz="3600" dirty="0">
                <a:solidFill>
                  <a:schemeClr val="bg1"/>
                </a:solidFill>
                <a:latin typeface="Open Sans Condensed" panose="020B0806030504020204" pitchFamily="34" charset="0"/>
                <a:ea typeface="Open Sans Condensed" panose="020B0806030504020204" pitchFamily="34" charset="0"/>
                <a:cs typeface="Open Sans Condensed" panose="020B0806030504020204" pitchFamily="34" charset="0"/>
                <a:sym typeface="Open Sans"/>
              </a:rPr>
            </a:br>
            <a:r>
              <a:rPr lang="en-GB" sz="3600" dirty="0">
                <a:solidFill>
                  <a:schemeClr val="bg1"/>
                </a:solidFill>
                <a:latin typeface="Open Sans Condensed" panose="020B0806030504020204" pitchFamily="34" charset="0"/>
                <a:ea typeface="Open Sans Condensed" panose="020B0806030504020204" pitchFamily="34" charset="0"/>
                <a:cs typeface="Open Sans Condensed" panose="020B0806030504020204" pitchFamily="34" charset="0"/>
                <a:sym typeface="Open Sans"/>
              </a:rPr>
              <a:t>Any questions?</a:t>
            </a:r>
          </a:p>
        </p:txBody>
      </p:sp>
      <p:sp>
        <p:nvSpPr>
          <p:cNvPr id="2" name="TextBox 1">
            <a:extLst>
              <a:ext uri="{FF2B5EF4-FFF2-40B4-BE49-F238E27FC236}">
                <a16:creationId xmlns:a16="http://schemas.microsoft.com/office/drawing/2014/main" id="{5608CD9E-0EB7-4B3F-BFEB-DFA79AFA7352}"/>
              </a:ext>
            </a:extLst>
          </p:cNvPr>
          <p:cNvSpPr txBox="1"/>
          <p:nvPr/>
        </p:nvSpPr>
        <p:spPr>
          <a:xfrm>
            <a:off x="8071338" y="3147645"/>
            <a:ext cx="3938954" cy="3016210"/>
          </a:xfrm>
          <a:prstGeom prst="rect">
            <a:avLst/>
          </a:prstGeom>
          <a:solidFill>
            <a:srgbClr val="FFFF00"/>
          </a:solidFill>
        </p:spPr>
        <p:txBody>
          <a:bodyPr wrap="square" rtlCol="0">
            <a:spAutoFit/>
          </a:bodyPr>
          <a:lstStyle/>
          <a:p>
            <a:pPr algn="ctr"/>
            <a:r>
              <a:rPr lang="en-GB" b="1" dirty="0">
                <a:latin typeface="Open Sans" panose="020B0606030504020204" pitchFamily="34" charset="0"/>
                <a:ea typeface="Open Sans" panose="020B0606030504020204" pitchFamily="34" charset="0"/>
                <a:cs typeface="Open Sans" panose="020B0606030504020204" pitchFamily="34" charset="0"/>
              </a:rPr>
              <a:t>Complete the RCSLT survey on the impact of COVID-19 and post-COVID syndrome on speech and language therapy</a:t>
            </a:r>
          </a:p>
          <a:p>
            <a:pPr algn="ctr"/>
            <a:endParaRPr lang="en-GB" b="1" dirty="0">
              <a:latin typeface="Open Sans" panose="020B0606030504020204" pitchFamily="34" charset="0"/>
              <a:ea typeface="Open Sans" panose="020B0606030504020204" pitchFamily="34" charset="0"/>
              <a:cs typeface="Open Sans" panose="020B0606030504020204" pitchFamily="34" charset="0"/>
            </a:endParaRPr>
          </a:p>
          <a:p>
            <a:pPr algn="ctr"/>
            <a:r>
              <a:rPr lang="en-GB" b="1" dirty="0">
                <a:latin typeface="Open Sans" panose="020B0606030504020204" pitchFamily="34" charset="0"/>
                <a:ea typeface="Open Sans" panose="020B0606030504020204" pitchFamily="34" charset="0"/>
                <a:cs typeface="Open Sans" panose="020B0606030504020204" pitchFamily="34" charset="0"/>
              </a:rPr>
              <a:t>For *all* UK speech and language therapy services</a:t>
            </a:r>
          </a:p>
          <a:p>
            <a:pPr algn="ctr"/>
            <a:endParaRPr lang="en-GB" b="1" dirty="0">
              <a:latin typeface="Open Sans" panose="020B0606030504020204" pitchFamily="34" charset="0"/>
              <a:ea typeface="Open Sans" panose="020B0606030504020204" pitchFamily="34" charset="0"/>
              <a:cs typeface="Open Sans" panose="020B0606030504020204" pitchFamily="34" charset="0"/>
            </a:endParaRPr>
          </a:p>
          <a:p>
            <a:pPr algn="ctr"/>
            <a:r>
              <a:rPr lang="en-GB" dirty="0">
                <a:latin typeface="Open Sans" panose="020B0606030504020204" pitchFamily="34" charset="0"/>
                <a:ea typeface="Open Sans" panose="020B0606030504020204" pitchFamily="34" charset="0"/>
                <a:cs typeface="Open Sans" panose="020B0606030504020204" pitchFamily="34" charset="0"/>
              </a:rPr>
              <a:t>https://www.surveymonkey.co.uk/r/rcsltpostcovid</a:t>
            </a:r>
          </a:p>
        </p:txBody>
      </p:sp>
      <p:sp>
        <p:nvSpPr>
          <p:cNvPr id="3" name="Lightning Bolt 2">
            <a:extLst>
              <a:ext uri="{FF2B5EF4-FFF2-40B4-BE49-F238E27FC236}">
                <a16:creationId xmlns:a16="http://schemas.microsoft.com/office/drawing/2014/main" id="{CF0F5D70-A020-4848-8FE1-7F92E33370E3}"/>
              </a:ext>
            </a:extLst>
          </p:cNvPr>
          <p:cNvSpPr/>
          <p:nvPr/>
        </p:nvSpPr>
        <p:spPr>
          <a:xfrm>
            <a:off x="6805246" y="1735962"/>
            <a:ext cx="1441938" cy="1863969"/>
          </a:xfrm>
          <a:prstGeom prst="lightningBol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7218059"/>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9FEF3E4-E9A5-453B-BC94-1A8D71363677}"/>
              </a:ext>
            </a:extLst>
          </p:cNvPr>
          <p:cNvSpPr>
            <a:spLocks noGrp="1"/>
          </p:cNvSpPr>
          <p:nvPr>
            <p:ph type="title"/>
          </p:nvPr>
        </p:nvSpPr>
        <p:spPr/>
        <p:txBody>
          <a:bodyPr/>
          <a:lstStyle/>
          <a:p>
            <a:r>
              <a:rPr lang="en-GB" dirty="0"/>
              <a:t>References</a:t>
            </a:r>
          </a:p>
        </p:txBody>
      </p:sp>
      <p:sp>
        <p:nvSpPr>
          <p:cNvPr id="8" name="Text Placeholder 7">
            <a:extLst>
              <a:ext uri="{FF2B5EF4-FFF2-40B4-BE49-F238E27FC236}">
                <a16:creationId xmlns:a16="http://schemas.microsoft.com/office/drawing/2014/main" id="{75B4699F-5D9B-453F-9156-067A57C4E25E}"/>
              </a:ext>
            </a:extLst>
          </p:cNvPr>
          <p:cNvSpPr>
            <a:spLocks noGrp="1"/>
          </p:cNvSpPr>
          <p:nvPr>
            <p:ph type="body" sz="quarter" idx="10"/>
          </p:nvPr>
        </p:nvSpPr>
        <p:spPr>
          <a:xfrm>
            <a:off x="353500" y="1318722"/>
            <a:ext cx="11639208" cy="4267200"/>
          </a:xfrm>
        </p:spPr>
        <p:txBody>
          <a:bodyPr/>
          <a:lstStyle/>
          <a:p>
            <a:pPr marL="304800" indent="-304800">
              <a:lnSpc>
                <a:spcPct val="107000"/>
              </a:lnSpc>
              <a:spcAft>
                <a:spcPts val="600"/>
              </a:spcAft>
            </a:pPr>
            <a:r>
              <a:rPr lang="en-GB" sz="1400" dirty="0">
                <a:effectLst/>
                <a:latin typeface="Open Sans" panose="020B0606030504020204" pitchFamily="34" charset="0"/>
                <a:ea typeface="Open Sans" panose="020B0606030504020204" pitchFamily="34" charset="0"/>
                <a:cs typeface="Open Sans" panose="020B0606030504020204" pitchFamily="34" charset="0"/>
              </a:rPr>
              <a:t>Boaz, A., </a:t>
            </a:r>
            <a:r>
              <a:rPr lang="en-GB" sz="1400" dirty="0" err="1">
                <a:effectLst/>
                <a:latin typeface="Open Sans" panose="020B0606030504020204" pitchFamily="34" charset="0"/>
                <a:ea typeface="Open Sans" panose="020B0606030504020204" pitchFamily="34" charset="0"/>
                <a:cs typeface="Open Sans" panose="020B0606030504020204" pitchFamily="34" charset="0"/>
              </a:rPr>
              <a:t>Hanney</a:t>
            </a:r>
            <a:r>
              <a:rPr lang="en-GB" sz="1400" dirty="0">
                <a:effectLst/>
                <a:latin typeface="Open Sans" panose="020B0606030504020204" pitchFamily="34" charset="0"/>
                <a:ea typeface="Open Sans" panose="020B0606030504020204" pitchFamily="34" charset="0"/>
                <a:cs typeface="Open Sans" panose="020B0606030504020204" pitchFamily="34" charset="0"/>
              </a:rPr>
              <a:t>, S., Jones, T., &amp; Soper, B. (2015). Does the engagement of clinicians and organisations in research improve healthcare performance: a three-stage review. </a:t>
            </a:r>
            <a:r>
              <a:rPr lang="en-GB" sz="1400" i="1" dirty="0">
                <a:effectLst/>
                <a:latin typeface="Open Sans" panose="020B0606030504020204" pitchFamily="34" charset="0"/>
                <a:ea typeface="Open Sans" panose="020B0606030504020204" pitchFamily="34" charset="0"/>
                <a:cs typeface="Open Sans" panose="020B0606030504020204" pitchFamily="34" charset="0"/>
              </a:rPr>
              <a:t>BMJ Open</a:t>
            </a:r>
            <a:r>
              <a:rPr lang="en-GB" sz="1400" dirty="0">
                <a:effectLst/>
                <a:latin typeface="Open Sans" panose="020B0606030504020204" pitchFamily="34" charset="0"/>
                <a:ea typeface="Open Sans" panose="020B0606030504020204" pitchFamily="34" charset="0"/>
                <a:cs typeface="Open Sans" panose="020B0606030504020204" pitchFamily="34" charset="0"/>
              </a:rPr>
              <a:t>, 5(12).</a:t>
            </a:r>
          </a:p>
          <a:p>
            <a:pPr marL="304800" indent="-304800">
              <a:lnSpc>
                <a:spcPct val="107000"/>
              </a:lnSpc>
              <a:spcAft>
                <a:spcPts val="600"/>
              </a:spcAft>
            </a:pPr>
            <a:r>
              <a:rPr lang="en-GB" sz="1400" dirty="0">
                <a:latin typeface="Open Sans" panose="020B0606030504020204" pitchFamily="34" charset="0"/>
                <a:ea typeface="Open Sans" panose="020B0606030504020204" pitchFamily="34" charset="0"/>
                <a:cs typeface="Open Sans" panose="020B0606030504020204" pitchFamily="34" charset="0"/>
              </a:rPr>
              <a:t>Care Quality Commission (n.d.) Key lines of enquiry, prompts and ratings characteristics for healthcare services. Online. Available from: </a:t>
            </a:r>
            <a:r>
              <a:rPr lang="en-GB" sz="1400" dirty="0">
                <a:latin typeface="Open Sans" panose="020B0606030504020204" pitchFamily="34" charset="0"/>
                <a:ea typeface="Open Sans" panose="020B0606030504020204" pitchFamily="34" charset="0"/>
                <a:cs typeface="Open Sans" panose="020B0606030504020204" pitchFamily="34" charset="0"/>
                <a:hlinkClick r:id="rId4"/>
              </a:rPr>
              <a:t>https://www.cqc.org.uk/sites/default/files/20180628%20Healthcare%20services%20KLOEs%20prompts%20and%20characteristics%20FINAL.pdf</a:t>
            </a:r>
            <a:r>
              <a:rPr lang="en-GB" sz="1400" dirty="0">
                <a:latin typeface="Open Sans" panose="020B0606030504020204" pitchFamily="34" charset="0"/>
                <a:ea typeface="Open Sans" panose="020B0606030504020204" pitchFamily="34" charset="0"/>
                <a:cs typeface="Open Sans" panose="020B0606030504020204" pitchFamily="34" charset="0"/>
              </a:rPr>
              <a:t> </a:t>
            </a:r>
            <a:r>
              <a:rPr lang="en-GB" sz="1400" dirty="0">
                <a:effectLst/>
                <a:latin typeface="Open Sans" panose="020B0606030504020204" pitchFamily="34" charset="0"/>
                <a:ea typeface="Open Sans" panose="020B0606030504020204" pitchFamily="34" charset="0"/>
                <a:cs typeface="Open Sans" panose="020B0606030504020204" pitchFamily="34" charset="0"/>
              </a:rPr>
              <a:t>(accessed 16 September 2021)</a:t>
            </a:r>
          </a:p>
          <a:p>
            <a:pPr marL="304800" indent="-304800">
              <a:lnSpc>
                <a:spcPct val="107000"/>
              </a:lnSpc>
              <a:spcAft>
                <a:spcPts val="600"/>
              </a:spcAft>
            </a:pPr>
            <a:r>
              <a:rPr lang="en-GB" sz="1400" dirty="0">
                <a:effectLst/>
                <a:latin typeface="Open Sans" panose="020B0606030504020204" pitchFamily="34" charset="0"/>
                <a:ea typeface="Open Sans" panose="020B0606030504020204" pitchFamily="34" charset="0"/>
                <a:cs typeface="Open Sans" panose="020B0606030504020204" pitchFamily="34" charset="0"/>
              </a:rPr>
              <a:t>Harris, J., Grafton, K., &amp; Cooke, J. (2020). Developing a consolidated research framework for clinical allied health professionals practising in the UK. </a:t>
            </a:r>
            <a:r>
              <a:rPr lang="en-GB" sz="1400" i="1" dirty="0">
                <a:effectLst/>
                <a:latin typeface="Open Sans" panose="020B0606030504020204" pitchFamily="34" charset="0"/>
                <a:ea typeface="Open Sans" panose="020B0606030504020204" pitchFamily="34" charset="0"/>
                <a:cs typeface="Open Sans" panose="020B0606030504020204" pitchFamily="34" charset="0"/>
              </a:rPr>
              <a:t>BMC Health Services Research</a:t>
            </a:r>
            <a:r>
              <a:rPr lang="en-GB" sz="1400" dirty="0">
                <a:effectLst/>
                <a:latin typeface="Open Sans" panose="020B0606030504020204" pitchFamily="34" charset="0"/>
                <a:ea typeface="Open Sans" panose="020B0606030504020204" pitchFamily="34" charset="0"/>
                <a:cs typeface="Open Sans" panose="020B0606030504020204" pitchFamily="34" charset="0"/>
              </a:rPr>
              <a:t>, </a:t>
            </a:r>
            <a:r>
              <a:rPr lang="en-GB" sz="1400" i="1" dirty="0">
                <a:effectLst/>
                <a:latin typeface="Open Sans" panose="020B0606030504020204" pitchFamily="34" charset="0"/>
                <a:ea typeface="Open Sans" panose="020B0606030504020204" pitchFamily="34" charset="0"/>
                <a:cs typeface="Open Sans" panose="020B0606030504020204" pitchFamily="34" charset="0"/>
              </a:rPr>
              <a:t>20</a:t>
            </a:r>
            <a:r>
              <a:rPr lang="en-GB" sz="1400" dirty="0">
                <a:effectLst/>
                <a:latin typeface="Open Sans" panose="020B0606030504020204" pitchFamily="34" charset="0"/>
                <a:ea typeface="Open Sans" panose="020B0606030504020204" pitchFamily="34" charset="0"/>
                <a:cs typeface="Open Sans" panose="020B0606030504020204" pitchFamily="34" charset="0"/>
              </a:rPr>
              <a:t>(1), 1–15. </a:t>
            </a:r>
            <a:r>
              <a:rPr lang="en-GB" sz="1400" dirty="0">
                <a:effectLst/>
                <a:latin typeface="Open Sans" panose="020B0606030504020204" pitchFamily="34" charset="0"/>
                <a:ea typeface="Open Sans" panose="020B0606030504020204" pitchFamily="34" charset="0"/>
                <a:cs typeface="Open Sans" panose="020B0606030504020204" pitchFamily="34" charset="0"/>
                <a:hlinkClick r:id="rId5"/>
              </a:rPr>
              <a:t>https://doi.org/10.1186/s12913-020-05650-3</a:t>
            </a:r>
            <a:endParaRPr lang="en-GB" sz="1400" dirty="0">
              <a:effectLst/>
              <a:latin typeface="Open Sans" panose="020B0606030504020204" pitchFamily="34" charset="0"/>
              <a:ea typeface="Open Sans" panose="020B0606030504020204" pitchFamily="34" charset="0"/>
              <a:cs typeface="Open Sans" panose="020B0606030504020204" pitchFamily="34" charset="0"/>
            </a:endParaRPr>
          </a:p>
          <a:p>
            <a:pPr marL="304800" indent="-304800">
              <a:lnSpc>
                <a:spcPct val="107000"/>
              </a:lnSpc>
              <a:spcAft>
                <a:spcPts val="600"/>
              </a:spcAft>
            </a:pPr>
            <a:r>
              <a:rPr lang="en-GB" sz="1400" dirty="0">
                <a:effectLst/>
                <a:latin typeface="Open Sans" panose="020B0606030504020204" pitchFamily="34" charset="0"/>
                <a:ea typeface="Open Sans" panose="020B0606030504020204" pitchFamily="34" charset="0"/>
                <a:cs typeface="Open Sans" panose="020B0606030504020204" pitchFamily="34" charset="0"/>
              </a:rPr>
              <a:t>Health and Care Professions Council (2014). Standards of Proficiency: Speech and language therapists. Online. Available from: </a:t>
            </a:r>
            <a:r>
              <a:rPr lang="en-GB" sz="1400" dirty="0">
                <a:effectLst/>
                <a:latin typeface="Open Sans" panose="020B0606030504020204" pitchFamily="34" charset="0"/>
                <a:ea typeface="Open Sans" panose="020B0606030504020204" pitchFamily="34" charset="0"/>
                <a:cs typeface="Open Sans" panose="020B0606030504020204" pitchFamily="34" charset="0"/>
                <a:hlinkClick r:id="rId6"/>
              </a:rPr>
              <a:t>https://www.hcpc-uk.org/globalassets/resources/standards/standards-of-proficiency---speech-and-language-therapists.pdf?v=637018072470000000</a:t>
            </a:r>
            <a:r>
              <a:rPr lang="en-GB" sz="1400" dirty="0">
                <a:effectLst/>
                <a:latin typeface="Open Sans" panose="020B0606030504020204" pitchFamily="34" charset="0"/>
                <a:ea typeface="Open Sans" panose="020B0606030504020204" pitchFamily="34" charset="0"/>
                <a:cs typeface="Open Sans" panose="020B0606030504020204" pitchFamily="34" charset="0"/>
              </a:rPr>
              <a:t> (accessed 16 September 2021)</a:t>
            </a:r>
          </a:p>
          <a:p>
            <a:pPr marL="304800" indent="-304800">
              <a:lnSpc>
                <a:spcPct val="107000"/>
              </a:lnSpc>
              <a:spcAft>
                <a:spcPts val="600"/>
              </a:spcAft>
            </a:pPr>
            <a:r>
              <a:rPr lang="en-GB" sz="1400" dirty="0">
                <a:latin typeface="Open Sans" panose="020B0606030504020204" pitchFamily="34" charset="0"/>
                <a:ea typeface="Open Sans" panose="020B0606030504020204" pitchFamily="34" charset="0"/>
                <a:cs typeface="Open Sans" panose="020B0606030504020204" pitchFamily="34" charset="0"/>
              </a:rPr>
              <a:t>Higher Education Statistics Agency (2021) Who’s working in HE?:Personal characteristics. Data obtained online. Available at: </a:t>
            </a:r>
            <a:r>
              <a:rPr lang="en-GB" sz="1400" dirty="0">
                <a:latin typeface="Open Sans" panose="020B0606030504020204" pitchFamily="34" charset="0"/>
                <a:ea typeface="Open Sans" panose="020B0606030504020204" pitchFamily="34" charset="0"/>
                <a:cs typeface="Open Sans" panose="020B0606030504020204" pitchFamily="34" charset="0"/>
                <a:hlinkClick r:id="rId7"/>
              </a:rPr>
              <a:t>https://www.hesa.ac.uk/data-and-analysis/staff/working-in-he/characteristics</a:t>
            </a:r>
            <a:r>
              <a:rPr lang="en-GB" sz="1400" dirty="0">
                <a:latin typeface="Open Sans" panose="020B0606030504020204" pitchFamily="34" charset="0"/>
                <a:ea typeface="Open Sans" panose="020B0606030504020204" pitchFamily="34" charset="0"/>
                <a:cs typeface="Open Sans" panose="020B0606030504020204" pitchFamily="34" charset="0"/>
              </a:rPr>
              <a:t>. (accessed 16 September 2021)</a:t>
            </a:r>
          </a:p>
          <a:p>
            <a:pPr marL="304800" indent="-304800">
              <a:lnSpc>
                <a:spcPct val="107000"/>
              </a:lnSpc>
              <a:spcAft>
                <a:spcPts val="600"/>
              </a:spcAft>
            </a:pPr>
            <a:r>
              <a:rPr lang="en-GB" sz="1400" dirty="0">
                <a:effectLst/>
                <a:latin typeface="Open Sans" panose="020B0606030504020204" pitchFamily="34" charset="0"/>
                <a:ea typeface="Open Sans" panose="020B0606030504020204" pitchFamily="34" charset="0"/>
                <a:cs typeface="Open Sans" panose="020B0606030504020204" pitchFamily="34" charset="0"/>
              </a:rPr>
              <a:t>Pager, S., Holden, L., &amp; </a:t>
            </a:r>
            <a:r>
              <a:rPr lang="en-GB" sz="1400" dirty="0" err="1">
                <a:effectLst/>
                <a:latin typeface="Open Sans" panose="020B0606030504020204" pitchFamily="34" charset="0"/>
                <a:ea typeface="Open Sans" panose="020B0606030504020204" pitchFamily="34" charset="0"/>
                <a:cs typeface="Open Sans" panose="020B0606030504020204" pitchFamily="34" charset="0"/>
              </a:rPr>
              <a:t>Golenko</a:t>
            </a:r>
            <a:r>
              <a:rPr lang="en-GB" sz="1400" dirty="0">
                <a:effectLst/>
                <a:latin typeface="Open Sans" panose="020B0606030504020204" pitchFamily="34" charset="0"/>
                <a:ea typeface="Open Sans" panose="020B0606030504020204" pitchFamily="34" charset="0"/>
                <a:cs typeface="Open Sans" panose="020B0606030504020204" pitchFamily="34" charset="0"/>
              </a:rPr>
              <a:t>, X. (2012). Motivators, enablers, and barriers to building allied health research capacity. </a:t>
            </a:r>
            <a:r>
              <a:rPr lang="en-GB" sz="1400" i="1" dirty="0">
                <a:effectLst/>
                <a:latin typeface="Open Sans" panose="020B0606030504020204" pitchFamily="34" charset="0"/>
                <a:ea typeface="Open Sans" panose="020B0606030504020204" pitchFamily="34" charset="0"/>
                <a:cs typeface="Open Sans" panose="020B0606030504020204" pitchFamily="34" charset="0"/>
              </a:rPr>
              <a:t>Journal of Multidisciplinary Healthcare</a:t>
            </a:r>
            <a:r>
              <a:rPr lang="en-GB" sz="1400" dirty="0">
                <a:effectLst/>
                <a:latin typeface="Open Sans" panose="020B0606030504020204" pitchFamily="34" charset="0"/>
                <a:ea typeface="Open Sans" panose="020B0606030504020204" pitchFamily="34" charset="0"/>
                <a:cs typeface="Open Sans" panose="020B0606030504020204" pitchFamily="34" charset="0"/>
              </a:rPr>
              <a:t>, </a:t>
            </a:r>
            <a:r>
              <a:rPr lang="en-GB" sz="1400" i="1" dirty="0">
                <a:effectLst/>
                <a:latin typeface="Open Sans" panose="020B0606030504020204" pitchFamily="34" charset="0"/>
                <a:ea typeface="Open Sans" panose="020B0606030504020204" pitchFamily="34" charset="0"/>
                <a:cs typeface="Open Sans" panose="020B0606030504020204" pitchFamily="34" charset="0"/>
              </a:rPr>
              <a:t>5</a:t>
            </a:r>
            <a:r>
              <a:rPr lang="en-GB" sz="1400" dirty="0">
                <a:effectLst/>
                <a:latin typeface="Open Sans" panose="020B0606030504020204" pitchFamily="34" charset="0"/>
                <a:ea typeface="Open Sans" panose="020B0606030504020204" pitchFamily="34" charset="0"/>
                <a:cs typeface="Open Sans" panose="020B0606030504020204" pitchFamily="34" charset="0"/>
              </a:rPr>
              <a:t>, 53. </a:t>
            </a:r>
            <a:r>
              <a:rPr lang="en-GB" sz="1400" dirty="0">
                <a:effectLst/>
                <a:latin typeface="Open Sans" panose="020B0606030504020204" pitchFamily="34" charset="0"/>
                <a:ea typeface="Open Sans" panose="020B0606030504020204" pitchFamily="34" charset="0"/>
                <a:cs typeface="Open Sans" panose="020B0606030504020204" pitchFamily="34" charset="0"/>
                <a:hlinkClick r:id="rId8"/>
              </a:rPr>
              <a:t>https://doi.org/10.2147/JMDH.S27638</a:t>
            </a:r>
            <a:endParaRPr lang="en-GB" sz="1400" dirty="0">
              <a:latin typeface="Open Sans" panose="020B0606030504020204" pitchFamily="34" charset="0"/>
              <a:ea typeface="Open Sans" panose="020B0606030504020204" pitchFamily="34" charset="0"/>
              <a:cs typeface="Open Sans" panose="020B0606030504020204" pitchFamily="34" charset="0"/>
            </a:endParaRPr>
          </a:p>
          <a:p>
            <a:pPr marL="304800" indent="-304800">
              <a:lnSpc>
                <a:spcPct val="107000"/>
              </a:lnSpc>
              <a:spcAft>
                <a:spcPts val="600"/>
              </a:spcAft>
            </a:pPr>
            <a:r>
              <a:rPr lang="en-GB" sz="1400" dirty="0">
                <a:latin typeface="Open Sans" panose="020B0606030504020204" pitchFamily="34" charset="0"/>
                <a:ea typeface="Open Sans" panose="020B0606030504020204" pitchFamily="34" charset="0"/>
                <a:cs typeface="Open Sans" panose="020B0606030504020204" pitchFamily="34" charset="0"/>
              </a:rPr>
              <a:t>Royal College of Speech and Language Therapists (n.d.) Diversity in the profession: statistics. Online. Available from: </a:t>
            </a:r>
            <a:r>
              <a:rPr lang="en-GB" sz="1400" dirty="0">
                <a:latin typeface="Open Sans" panose="020B0606030504020204" pitchFamily="34" charset="0"/>
                <a:ea typeface="Open Sans" panose="020B0606030504020204" pitchFamily="34" charset="0"/>
                <a:cs typeface="Open Sans" panose="020B0606030504020204" pitchFamily="34" charset="0"/>
                <a:hlinkClick r:id="rId9"/>
              </a:rPr>
              <a:t>https://www.rcslt.org/members/speech-and-language-therapy/careers-promotion-and-diversity/careers-fast-facts/#section-3</a:t>
            </a:r>
            <a:r>
              <a:rPr lang="en-GB" sz="1400" dirty="0">
                <a:latin typeface="Open Sans" panose="020B0606030504020204" pitchFamily="34" charset="0"/>
                <a:ea typeface="Open Sans" panose="020B0606030504020204" pitchFamily="34" charset="0"/>
                <a:cs typeface="Open Sans" panose="020B0606030504020204" pitchFamily="34" charset="0"/>
              </a:rPr>
              <a:t> (accessed 16 September 2021)</a:t>
            </a:r>
          </a:p>
          <a:p>
            <a:pPr marL="304800" indent="-304800">
              <a:lnSpc>
                <a:spcPct val="107000"/>
              </a:lnSpc>
              <a:spcAft>
                <a:spcPts val="600"/>
              </a:spcAft>
            </a:pPr>
            <a:r>
              <a:rPr lang="en-GB" sz="1400" dirty="0" err="1">
                <a:latin typeface="Open Sans" panose="020B0606030504020204" pitchFamily="34" charset="0"/>
                <a:ea typeface="Open Sans" panose="020B0606030504020204" pitchFamily="34" charset="0"/>
                <a:cs typeface="Open Sans" panose="020B0606030504020204" pitchFamily="34" charset="0"/>
              </a:rPr>
              <a:t>Trostle</a:t>
            </a:r>
            <a:r>
              <a:rPr lang="en-GB" sz="1400" dirty="0">
                <a:latin typeface="Open Sans" panose="020B0606030504020204" pitchFamily="34" charset="0"/>
                <a:ea typeface="Open Sans" panose="020B0606030504020204" pitchFamily="34" charset="0"/>
                <a:cs typeface="Open Sans" panose="020B0606030504020204" pitchFamily="34" charset="0"/>
              </a:rPr>
              <a:t>, J. (1992). Research capacity building in international health: definitions, evaluations and strategies for success. </a:t>
            </a:r>
            <a:r>
              <a:rPr lang="en-GB" sz="1400" i="1" dirty="0">
                <a:latin typeface="Open Sans" panose="020B0606030504020204" pitchFamily="34" charset="0"/>
                <a:ea typeface="Open Sans" panose="020B0606030504020204" pitchFamily="34" charset="0"/>
                <a:cs typeface="Open Sans" panose="020B0606030504020204" pitchFamily="34" charset="0"/>
              </a:rPr>
              <a:t>Soc Sci Med, </a:t>
            </a:r>
            <a:r>
              <a:rPr lang="en-GB" sz="1400" dirty="0">
                <a:latin typeface="Open Sans" panose="020B0606030504020204" pitchFamily="34" charset="0"/>
                <a:ea typeface="Open Sans" panose="020B0606030504020204" pitchFamily="34" charset="0"/>
                <a:cs typeface="Open Sans" panose="020B0606030504020204" pitchFamily="34" charset="0"/>
              </a:rPr>
              <a:t>35, 1321-4.</a:t>
            </a:r>
          </a:p>
          <a:p>
            <a:pPr marL="304800" indent="-304800">
              <a:lnSpc>
                <a:spcPct val="107000"/>
              </a:lnSpc>
              <a:spcAft>
                <a:spcPts val="600"/>
              </a:spcAft>
            </a:pPr>
            <a:r>
              <a:rPr lang="en-GB" sz="1400" dirty="0">
                <a:effectLst/>
                <a:latin typeface="Open Sans" panose="020B0606030504020204" pitchFamily="34" charset="0"/>
                <a:ea typeface="Open Sans" panose="020B0606030504020204" pitchFamily="34" charset="0"/>
                <a:cs typeface="Open Sans" panose="020B0606030504020204" pitchFamily="34" charset="0"/>
              </a:rPr>
              <a:t>UKRI. (n.d.). </a:t>
            </a:r>
            <a:r>
              <a:rPr lang="en-GB" sz="1400" i="1" dirty="0">
                <a:effectLst/>
                <a:latin typeface="Open Sans" panose="020B0606030504020204" pitchFamily="34" charset="0"/>
                <a:ea typeface="Open Sans" panose="020B0606030504020204" pitchFamily="34" charset="0"/>
                <a:cs typeface="Open Sans" panose="020B0606030504020204" pitchFamily="34" charset="0"/>
              </a:rPr>
              <a:t>Diversity data collection – UKRI</a:t>
            </a:r>
            <a:r>
              <a:rPr lang="en-GB" sz="1400" dirty="0">
                <a:effectLst/>
                <a:latin typeface="Open Sans" panose="020B0606030504020204" pitchFamily="34" charset="0"/>
                <a:ea typeface="Open Sans" panose="020B0606030504020204" pitchFamily="34" charset="0"/>
                <a:cs typeface="Open Sans" panose="020B0606030504020204" pitchFamily="34" charset="0"/>
              </a:rPr>
              <a:t>. Online. Available from: </a:t>
            </a:r>
            <a:r>
              <a:rPr lang="en-GB" sz="1400" dirty="0">
                <a:effectLst/>
                <a:latin typeface="Open Sans" panose="020B0606030504020204" pitchFamily="34" charset="0"/>
                <a:ea typeface="Open Sans" panose="020B0606030504020204" pitchFamily="34" charset="0"/>
                <a:cs typeface="Open Sans" panose="020B0606030504020204" pitchFamily="34" charset="0"/>
                <a:hlinkClick r:id="rId10"/>
              </a:rPr>
              <a:t>https://www.ukri.org/our-work/supporting-healthy-research-and-innovation-culture/equality-diversity-and-inclusion/diversity-data/</a:t>
            </a:r>
            <a:r>
              <a:rPr lang="en-GB" sz="1400" dirty="0">
                <a:effectLst/>
                <a:latin typeface="Open Sans" panose="020B0606030504020204" pitchFamily="34" charset="0"/>
                <a:ea typeface="Open Sans" panose="020B0606030504020204" pitchFamily="34" charset="0"/>
                <a:cs typeface="Open Sans" panose="020B0606030504020204" pitchFamily="34" charset="0"/>
              </a:rPr>
              <a:t> </a:t>
            </a:r>
            <a:r>
              <a:rPr lang="en-GB" sz="1400" dirty="0">
                <a:latin typeface="Open Sans" panose="020B0606030504020204" pitchFamily="34" charset="0"/>
                <a:ea typeface="Open Sans" panose="020B0606030504020204" pitchFamily="34" charset="0"/>
                <a:cs typeface="Open Sans" panose="020B0606030504020204" pitchFamily="34" charset="0"/>
              </a:rPr>
              <a:t>(accessed 16 September 2021)</a:t>
            </a:r>
          </a:p>
          <a:p>
            <a:pPr marL="304800" indent="-304800">
              <a:lnSpc>
                <a:spcPct val="107000"/>
              </a:lnSpc>
              <a:spcAft>
                <a:spcPts val="600"/>
              </a:spcAft>
            </a:pPr>
            <a:endParaRPr lang="en-GB" sz="1400" dirty="0">
              <a:effectLst/>
              <a:latin typeface="Open Sans" panose="020B0606030504020204" pitchFamily="34" charset="0"/>
              <a:ea typeface="Open Sans" panose="020B0606030504020204" pitchFamily="34" charset="0"/>
              <a:cs typeface="Open Sans" panose="020B0606030504020204" pitchFamily="34" charset="0"/>
            </a:endParaRPr>
          </a:p>
          <a:p>
            <a:endParaRPr lang="en-GB" sz="1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13824974"/>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ustom 7">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000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AGM_2020_slides_UPDATE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CSLT PowerPoint" id="{67D07D25-D929-45CA-9400-4B6E0B9B5F18}" vid="{42BDF3B0-717E-4869-BAC8-2E8FBB46EEB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AB0D5909242E44A6D0344B40225BD5" ma:contentTypeVersion="10" ma:contentTypeDescription="Create a new document." ma:contentTypeScope="" ma:versionID="2945e14b5fff33a9608a8a30f1e6e911">
  <xsd:schema xmlns:xsd="http://www.w3.org/2001/XMLSchema" xmlns:xs="http://www.w3.org/2001/XMLSchema" xmlns:p="http://schemas.microsoft.com/office/2006/metadata/properties" xmlns:ns2="53444959-f598-4a73-b2f5-581db574b4ec" xmlns:ns3="2742bbb5-d832-4556-9006-8a246a5838e7" targetNamespace="http://schemas.microsoft.com/office/2006/metadata/properties" ma:root="true" ma:fieldsID="7226719c4ad822ec30fd8eacfa18944a" ns2:_="" ns3:_="">
    <xsd:import namespace="53444959-f598-4a73-b2f5-581db574b4ec"/>
    <xsd:import namespace="2742bbb5-d832-4556-9006-8a246a5838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444959-f598-4a73-b2f5-581db574b4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124609f-8737-4b56-b20c-da74ed42688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42bbb5-d832-4556-9006-8a246a5838e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b101dfe-e724-42a5-a7c9-befe02badcb6}" ma:internalName="TaxCatchAll" ma:showField="CatchAllData" ma:web="2742bbb5-d832-4556-9006-8a246a5838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9DE58-F28A-429E-A61C-90FBA01214DE}"/>
</file>

<file path=customXml/itemProps2.xml><?xml version="1.0" encoding="utf-8"?>
<ds:datastoreItem xmlns:ds="http://schemas.openxmlformats.org/officeDocument/2006/customXml" ds:itemID="{2EBB49D7-FCCB-4FBE-8F77-31C65A5A3B8D}"/>
</file>

<file path=docProps/app.xml><?xml version="1.0" encoding="utf-8"?>
<Properties xmlns="http://schemas.openxmlformats.org/officeDocument/2006/extended-properties" xmlns:vt="http://schemas.openxmlformats.org/officeDocument/2006/docPropsVTypes">
  <Template>AGM_2020_slides_UPDATED</Template>
  <TotalTime>1649</TotalTime>
  <Words>3053</Words>
  <Application>Microsoft Office PowerPoint</Application>
  <PresentationFormat>Widescreen</PresentationFormat>
  <Paragraphs>249</Paragraphs>
  <Slides>24</Slides>
  <Notes>24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24</vt:i4>
      </vt:variant>
    </vt:vector>
  </HeadingPairs>
  <TitlesOfParts>
    <vt:vector size="34" baseType="lpstr">
      <vt:lpstr>Arial</vt:lpstr>
      <vt:lpstr>Calibri</vt:lpstr>
      <vt:lpstr>Calibri Light</vt:lpstr>
      <vt:lpstr>Open Sans</vt:lpstr>
      <vt:lpstr>Open Sans Condensed</vt:lpstr>
      <vt:lpstr>Wingdings</vt:lpstr>
      <vt:lpstr>Custom Design</vt:lpstr>
      <vt:lpstr>1_Custom Design</vt:lpstr>
      <vt:lpstr>1_Office Theme</vt:lpstr>
      <vt:lpstr>1_AGM_2020_slides_UPDATED</vt:lpstr>
      <vt:lpstr>Building research capacity in speech and language therapy: the SLT Research Practitioner Framework Resource Map</vt:lpstr>
      <vt:lpstr>This session</vt:lpstr>
      <vt:lpstr>The team</vt:lpstr>
      <vt:lpstr>Learning outcomes</vt:lpstr>
      <vt:lpstr>What is research capacity and why is engaging in research important?</vt:lpstr>
      <vt:lpstr>PowerPoint Presentation</vt:lpstr>
      <vt:lpstr>Why is research important?</vt:lpstr>
      <vt:lpstr>Why is research important?</vt:lpstr>
      <vt:lpstr>Barriers and enablers</vt:lpstr>
      <vt:lpstr>Additional barriers for some?</vt:lpstr>
      <vt:lpstr>PowerPoint Presentation</vt:lpstr>
      <vt:lpstr>PowerPoint Presentation</vt:lpstr>
      <vt:lpstr>How do I know what to do, who to speak to, how to do it, and when?</vt:lpstr>
      <vt:lpstr>PowerPoint Presentation</vt:lpstr>
      <vt:lpstr>Aims</vt:lpstr>
      <vt:lpstr>Method</vt:lpstr>
      <vt:lpstr>Method</vt:lpstr>
      <vt:lpstr>The result</vt:lpstr>
      <vt:lpstr>SLT Research Practitioner Framework Resource Map</vt:lpstr>
      <vt:lpstr>And more suggestions!</vt:lpstr>
      <vt:lpstr>Next steps</vt:lpstr>
      <vt:lpstr>Find us at the RCSLT Research Exhibition Stand!</vt:lpstr>
      <vt:lpstr>Thank you for listening. Any 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General Meeting  2020</dc:title>
  <dc:creator>Amelia Dale</dc:creator>
  <cp:lastModifiedBy>Katie Chadd</cp:lastModifiedBy>
  <cp:revision>196</cp:revision>
  <cp:lastPrinted>2020-12-08T10:14:52Z</cp:lastPrinted>
  <dcterms:created xsi:type="dcterms:W3CDTF">2020-12-03T13:49:29Z</dcterms:created>
  <dcterms:modified xsi:type="dcterms:W3CDTF">2021-10-05T14:48:38Z</dcterms:modified>
</cp:coreProperties>
</file>