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9"/>
  </p:notesMasterIdLst>
  <p:sldIdLst>
    <p:sldId id="279" r:id="rId6"/>
    <p:sldId id="1040" r:id="rId7"/>
    <p:sldId id="1089" r:id="rId8"/>
    <p:sldId id="1091" r:id="rId9"/>
    <p:sldId id="1092" r:id="rId10"/>
    <p:sldId id="1104" r:id="rId11"/>
    <p:sldId id="1093" r:id="rId12"/>
    <p:sldId id="1096" r:id="rId13"/>
    <p:sldId id="1101" r:id="rId14"/>
    <p:sldId id="1103" r:id="rId15"/>
    <p:sldId id="1095" r:id="rId16"/>
    <p:sldId id="262" r:id="rId17"/>
    <p:sldId id="105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D33"/>
    <a:srgbClr val="2F3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66529" autoAdjust="0"/>
  </p:normalViewPr>
  <p:slideViewPr>
    <p:cSldViewPr snapToGrid="0">
      <p:cViewPr varScale="1">
        <p:scale>
          <a:sx n="43" d="100"/>
          <a:sy n="43" d="100"/>
        </p:scale>
        <p:origin x="1792" y="56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>
        <p:scale>
          <a:sx n="200" d="100"/>
          <a:sy n="200" d="100"/>
        </p:scale>
        <p:origin x="1266" y="-41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Moser" userId="S::claire.moser@rcslt.org::7497983b-5a42-4ccd-b4bb-45bc17917f40" providerId="AD" clId="Web-{B69001FB-6B42-BD99-BAC3-F0B38294A3BE}"/>
    <pc:docChg chg="modSld">
      <pc:chgData name="Claire Moser" userId="S::claire.moser@rcslt.org::7497983b-5a42-4ccd-b4bb-45bc17917f40" providerId="AD" clId="Web-{B69001FB-6B42-BD99-BAC3-F0B38294A3BE}" dt="2026-02-17T16:36:05.553" v="5"/>
      <pc:docMkLst>
        <pc:docMk/>
      </pc:docMkLst>
      <pc:sldChg chg="modNotes">
        <pc:chgData name="Claire Moser" userId="S::claire.moser@rcslt.org::7497983b-5a42-4ccd-b4bb-45bc17917f40" providerId="AD" clId="Web-{B69001FB-6B42-BD99-BAC3-F0B38294A3BE}" dt="2026-02-17T16:35:49.131" v="0"/>
        <pc:sldMkLst>
          <pc:docMk/>
          <pc:sldMk cId="988338111" sldId="1040"/>
        </pc:sldMkLst>
      </pc:sldChg>
      <pc:sldChg chg="modNotes">
        <pc:chgData name="Claire Moser" userId="S::claire.moser@rcslt.org::7497983b-5a42-4ccd-b4bb-45bc17917f40" providerId="AD" clId="Web-{B69001FB-6B42-BD99-BAC3-F0B38294A3BE}" dt="2026-02-17T16:35:53.475" v="1"/>
        <pc:sldMkLst>
          <pc:docMk/>
          <pc:sldMk cId="3718170517" sldId="1092"/>
        </pc:sldMkLst>
      </pc:sldChg>
      <pc:sldChg chg="modNotes">
        <pc:chgData name="Claire Moser" userId="S::claire.moser@rcslt.org::7497983b-5a42-4ccd-b4bb-45bc17917f40" providerId="AD" clId="Web-{B69001FB-6B42-BD99-BAC3-F0B38294A3BE}" dt="2026-02-17T16:36:05.553" v="5"/>
        <pc:sldMkLst>
          <pc:docMk/>
          <pc:sldMk cId="684974818" sldId="1103"/>
        </pc:sldMkLst>
      </pc:sldChg>
      <pc:sldChg chg="modNotes">
        <pc:chgData name="Claire Moser" userId="S::claire.moser@rcslt.org::7497983b-5a42-4ccd-b4bb-45bc17917f40" providerId="AD" clId="Web-{B69001FB-6B42-BD99-BAC3-F0B38294A3BE}" dt="2026-02-17T16:35:59.178" v="2"/>
        <pc:sldMkLst>
          <pc:docMk/>
          <pc:sldMk cId="186234650" sldId="11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431D3-6E78-4E27-A9D9-93F0CA3861A4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FC797-76C8-473D-8448-FEBBCBB06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0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slt.org/speech-and-language-therapy/speech-and-language-therapy-factsheet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rcslt.org/learning/the-box-training/" TargetMode="External"/><Relationship Id="rId5" Type="http://schemas.openxmlformats.org/officeDocument/2006/relationships/hyperlink" Target="https://www.rcslt.org/speech-and-language-therapy/where-slts-work/justice/#section-3" TargetMode="External"/><Relationship Id="rId4" Type="http://schemas.openxmlformats.org/officeDocument/2006/relationships/hyperlink" Target="https://www.rcslt.org/wp-content/uploads/media/Project/RCSLT/justice-evidence-base-2017.pdf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slt.org/speech-and-language-therapy/where-slts-work/justice/#section-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lt.org/learning/the-box-traini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d616b740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d616b740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endParaRPr lang="en-GB" dirty="0"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fontAlgn="base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Open Sans"/>
                <a:ea typeface="Open Sans"/>
                <a:cs typeface="Open Sans"/>
              </a:rPr>
              <a:t>RCSLT factsheets </a:t>
            </a:r>
            <a:r>
              <a:rPr lang="en-US" sz="1200" dirty="0">
                <a:latin typeface="Open Sans"/>
                <a:ea typeface="Open Sans"/>
                <a:cs typeface="Open Sans"/>
                <a:hlinkClick r:id="rId3"/>
              </a:rPr>
              <a:t>www.rcslt.org/speech-and-language-therapy/speech-and-language-therapy-factsheets/</a:t>
            </a:r>
            <a:r>
              <a:rPr lang="en-US" sz="1200" dirty="0">
                <a:latin typeface="Open Sans"/>
                <a:ea typeface="Open Sans"/>
                <a:cs typeface="Open Sans"/>
              </a:rPr>
              <a:t> </a:t>
            </a: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Open Sans"/>
                <a:ea typeface="Open Sans"/>
                <a:cs typeface="Open Sans"/>
              </a:rPr>
              <a:t>RCSLT justice evidence base: consolidation</a:t>
            </a:r>
            <a:r>
              <a:rPr lang="en-US" sz="1200" dirty="0">
                <a:latin typeface="Open Sans"/>
                <a:ea typeface="Open Sans"/>
                <a:cs typeface="Open Sans"/>
              </a:rPr>
              <a:t> </a:t>
            </a:r>
            <a:r>
              <a:rPr lang="en-US" sz="1200" dirty="0">
                <a:latin typeface="Open Sans"/>
                <a:ea typeface="Open Sans"/>
                <a:cs typeface="Open Sans"/>
                <a:hlinkClick r:id="rId4"/>
              </a:rPr>
              <a:t>www.rcslt.org/wp-content/uploads/media/Project/RCSLT/justice-evidence-base-2017.pdf</a:t>
            </a:r>
            <a:endParaRPr lang="en-US" sz="1200" dirty="0"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Open Sans"/>
                <a:ea typeface="Open Sans"/>
                <a:cs typeface="Open Sans"/>
              </a:rPr>
              <a:t>Communication tips </a:t>
            </a:r>
            <a:r>
              <a:rPr lang="en-US" sz="1200" dirty="0">
                <a:latin typeface="Open Sans"/>
                <a:ea typeface="Open Sans"/>
                <a:cs typeface="Open Sans"/>
                <a:hlinkClick r:id="rId5"/>
              </a:rPr>
              <a:t>www.rcslt.org/speech-and-language-therapy/where-slts-work/justice/#section-3</a:t>
            </a:r>
            <a:r>
              <a:rPr lang="en-US" sz="1200" dirty="0">
                <a:latin typeface="Open Sans"/>
                <a:ea typeface="Open Sans"/>
                <a:cs typeface="Open Sans"/>
              </a:rPr>
              <a:t> </a:t>
            </a:r>
          </a:p>
          <a:p>
            <a:pPr marL="342900" indent="-342900" fontAlgn="base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Open Sans"/>
                <a:ea typeface="Open Sans"/>
                <a:cs typeface="Open Sans"/>
              </a:rPr>
              <a:t>The Box Training </a:t>
            </a:r>
            <a:r>
              <a:rPr lang="en-US" sz="1200" dirty="0">
                <a:latin typeface="Open Sans"/>
                <a:ea typeface="Open Sans"/>
                <a:cs typeface="Open Sans"/>
                <a:hlinkClick r:id="rId6"/>
              </a:rPr>
              <a:t>www.rcslt.org/learning/the-box-training/</a:t>
            </a:r>
            <a:r>
              <a:rPr lang="en-US" sz="1200" dirty="0">
                <a:latin typeface="Open Sans"/>
                <a:ea typeface="Open Sans"/>
                <a:cs typeface="Open Sans"/>
              </a:rPr>
              <a:t> </a:t>
            </a:r>
          </a:p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FC797-76C8-473D-8448-FEBBCBB068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00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d616b740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d616b740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d616b740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d616b740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32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Symbol,Sans-Serif"/>
              <a:buChar char="•"/>
              <a:defRPr/>
            </a:pPr>
            <a:endParaRPr lang="en-GB" b="1" i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F1AF4-BD96-4062-9F19-E24442885A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98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800"/>
              </a:spcAft>
              <a:buFont typeface="Arial"/>
              <a:buChar char="•"/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F1AF4-BD96-4062-9F19-E24442885A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53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F1AF4-BD96-4062-9F19-E24442885A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07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F1AF4-BD96-4062-9F19-E24442885A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240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F1AF4-BD96-4062-9F19-E24442885A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36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latin typeface="Open Sans"/>
                <a:ea typeface="Open Sans"/>
                <a:cs typeface="Open Sans"/>
              </a:rPr>
              <a:t>Capture the person's attention and speak slightly </a:t>
            </a:r>
            <a:r>
              <a:rPr lang="en-US" sz="1200" b="1" dirty="0">
                <a:latin typeface="Open Sans"/>
                <a:ea typeface="Open Sans"/>
                <a:cs typeface="Open Sans"/>
              </a:rPr>
              <a:t>slower</a:t>
            </a:r>
            <a:r>
              <a:rPr lang="en-US" sz="1200" dirty="0">
                <a:latin typeface="Open Sans"/>
                <a:ea typeface="Open Sans"/>
                <a:cs typeface="Open Sans"/>
              </a:rPr>
              <a:t> than usual</a:t>
            </a:r>
          </a:p>
          <a:p>
            <a:pPr marL="514350" lvl="1" indent="-514350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latin typeface="Open Sans"/>
                <a:ea typeface="Open Sans"/>
                <a:cs typeface="Open Sans"/>
              </a:rPr>
              <a:t>Give </a:t>
            </a:r>
            <a:r>
              <a:rPr lang="en-US" sz="1200" b="1" dirty="0">
                <a:latin typeface="Open Sans"/>
                <a:ea typeface="Open Sans"/>
                <a:cs typeface="Open Sans"/>
              </a:rPr>
              <a:t>extra time </a:t>
            </a:r>
            <a:r>
              <a:rPr lang="en-US" sz="1200" dirty="0">
                <a:latin typeface="Open Sans"/>
                <a:ea typeface="Open Sans"/>
                <a:cs typeface="Open Sans"/>
              </a:rPr>
              <a:t>for the person to listen &amp; process information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latin typeface="Open Sans"/>
                <a:ea typeface="Open Sans"/>
                <a:cs typeface="Open Sans"/>
              </a:rPr>
              <a:t>Make written materials </a:t>
            </a:r>
            <a:r>
              <a:rPr lang="en-US" sz="1200" b="1" dirty="0">
                <a:latin typeface="Open Sans"/>
                <a:ea typeface="Open Sans"/>
                <a:cs typeface="Open Sans"/>
              </a:rPr>
              <a:t>simple and clear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latin typeface="Open Sans"/>
                <a:ea typeface="Open Sans"/>
                <a:cs typeface="Open Sans"/>
              </a:rPr>
              <a:t>Use </a:t>
            </a:r>
            <a:r>
              <a:rPr lang="en-US" sz="1200" b="1" dirty="0">
                <a:latin typeface="Open Sans"/>
                <a:ea typeface="Open Sans"/>
                <a:cs typeface="Open Sans"/>
              </a:rPr>
              <a:t>pictorial</a:t>
            </a:r>
            <a:r>
              <a:rPr lang="en-US" sz="1200" dirty="0">
                <a:latin typeface="Open Sans"/>
                <a:ea typeface="Open Sans"/>
                <a:cs typeface="Open Sans"/>
              </a:rPr>
              <a:t> materials, visuals or imagery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latin typeface="Open Sans"/>
                <a:ea typeface="Open Sans"/>
                <a:cs typeface="Open Sans"/>
              </a:rPr>
              <a:t>Use </a:t>
            </a:r>
            <a:r>
              <a:rPr lang="en-US" sz="1200" b="1" dirty="0">
                <a:latin typeface="Open Sans"/>
                <a:ea typeface="Open Sans"/>
                <a:cs typeface="Open Sans"/>
              </a:rPr>
              <a:t>gestures</a:t>
            </a:r>
            <a:r>
              <a:rPr lang="en-US" sz="1200" dirty="0">
                <a:latin typeface="Open Sans"/>
                <a:ea typeface="Open Sans"/>
                <a:cs typeface="Open Sans"/>
              </a:rPr>
              <a:t> and visual cues to supplement the spoken word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latin typeface="Open Sans"/>
                <a:ea typeface="Open Sans"/>
                <a:cs typeface="Open Sans"/>
              </a:rPr>
              <a:t>Check that the person has </a:t>
            </a:r>
            <a:r>
              <a:rPr lang="en-US" sz="1200" b="1" dirty="0">
                <a:latin typeface="Open Sans"/>
                <a:ea typeface="Open Sans"/>
                <a:cs typeface="Open Sans"/>
              </a:rPr>
              <a:t>understood</a:t>
            </a:r>
            <a:r>
              <a:rPr lang="en-US" sz="1200" dirty="0">
                <a:latin typeface="Open Sans"/>
                <a:ea typeface="Open Sans"/>
                <a:cs typeface="Open Sans"/>
              </a:rPr>
              <a:t> what has been said, by asking them to repeat back the information in their </a:t>
            </a:r>
            <a:r>
              <a:rPr lang="en-US" sz="1200" b="1" dirty="0">
                <a:latin typeface="Open Sans"/>
                <a:ea typeface="Open Sans"/>
                <a:cs typeface="Open Sans"/>
              </a:rPr>
              <a:t>own words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1200" b="1" dirty="0">
                <a:latin typeface="Open Sans"/>
                <a:ea typeface="Open Sans"/>
                <a:cs typeface="Open Sans"/>
              </a:rPr>
              <a:t>Encourage</a:t>
            </a:r>
            <a:r>
              <a:rPr lang="en-US" sz="1200" dirty="0">
                <a:latin typeface="Open Sans"/>
                <a:ea typeface="Open Sans"/>
                <a:cs typeface="Open Sans"/>
              </a:rPr>
              <a:t> them to say when they have </a:t>
            </a:r>
            <a:r>
              <a:rPr lang="en-US" sz="1200" b="1" dirty="0">
                <a:latin typeface="Open Sans"/>
                <a:ea typeface="Open Sans"/>
                <a:cs typeface="Open Sans"/>
              </a:rPr>
              <a:t>not</a:t>
            </a:r>
            <a:r>
              <a:rPr lang="en-US" sz="1200" dirty="0">
                <a:latin typeface="Open Sans"/>
                <a:ea typeface="Open Sans"/>
                <a:cs typeface="Open Sans"/>
              </a:rPr>
              <a:t> understood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endParaRPr lang="en-US" sz="1200" dirty="0">
              <a:latin typeface="Open Sans"/>
              <a:ea typeface="Open Sans"/>
              <a:cs typeface="Open Sans"/>
            </a:endParaRP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endParaRPr lang="en-US" sz="1200" dirty="0">
              <a:latin typeface="Open Sans"/>
              <a:ea typeface="Open Sans"/>
              <a:cs typeface="Open Sans"/>
            </a:endParaRPr>
          </a:p>
          <a:p>
            <a:pPr marL="514350" marR="0" lvl="1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>
                <a:latin typeface="Open Sans"/>
                <a:ea typeface="Open Sans"/>
                <a:cs typeface="Open Sans"/>
                <a:hlinkClick r:id="rId3"/>
              </a:rPr>
              <a:t>www.rcslt.org/speech-and-language-therapy/where-slts-work/justice/#section-3</a:t>
            </a:r>
            <a:r>
              <a:rPr lang="en-US" sz="1200" dirty="0">
                <a:latin typeface="Open Sans"/>
                <a:ea typeface="Open Sans"/>
                <a:cs typeface="Open Sans"/>
              </a:rPr>
              <a:t> 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endParaRPr lang="en-US" sz="1200" dirty="0">
              <a:latin typeface="Open Sans"/>
              <a:ea typeface="Open Sans"/>
              <a:cs typeface="Open Sans"/>
            </a:endParaRPr>
          </a:p>
          <a:p>
            <a:pPr lvl="2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F1AF4-BD96-4062-9F19-E24442885A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61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FC797-76C8-473D-8448-FEBBCBB068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593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Open Sans "/>
                <a:ea typeface="Open Sans"/>
                <a:cs typeface="Open Sans"/>
                <a:hlinkClick r:id="rId3"/>
              </a:rPr>
              <a:t>www.rcslt.org/learning/the-box-training</a:t>
            </a:r>
            <a:r>
              <a:rPr lang="en-US" sz="1200" b="1" dirty="0">
                <a:latin typeface="Open Sans "/>
                <a:ea typeface="Open Sans"/>
                <a:cs typeface="Open Sans"/>
              </a:rPr>
              <a:t> </a:t>
            </a:r>
            <a:endParaRPr lang="en-US" sz="1200" b="1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,Sans-Serif"/>
              <a:buChar char="•"/>
            </a:pPr>
            <a:r>
              <a:rPr lang="en-US" b="1"/>
              <a:t>6. Clear referral pathway to access to speech and language therapy in all prisons</a:t>
            </a:r>
            <a:endParaRPr lang="en-GB" b="1">
              <a:solidFill>
                <a:srgbClr val="444444"/>
              </a:solidFill>
              <a:ea typeface="Calibri"/>
              <a:cs typeface="Calibri"/>
            </a:endParaRPr>
          </a:p>
          <a:p>
            <a:endParaRPr lang="en-US" b="1" dirty="0">
              <a:latin typeface="Open Sans "/>
              <a:ea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FC797-76C8-473D-8448-FEBBCBB068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61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BA6D90D9-6A9C-4512-23D5-7493EC91141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A1D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" name="Picture 3" descr="N:\Events\2020\75th anniversary\comms and engagement\illustrations\75th print\75_Poster_B&amp;W final.tif">
            <a:extLst>
              <a:ext uri="{FF2B5EF4-FFF2-40B4-BE49-F238E27FC236}">
                <a16:creationId xmlns:a16="http://schemas.microsoft.com/office/drawing/2014/main" id="{9FBA557F-D792-33DC-D6B2-59ABAB2353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6" r="5744" b="4996"/>
          <a:stretch/>
        </p:blipFill>
        <p:spPr bwMode="auto">
          <a:xfrm>
            <a:off x="6096000" y="11875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02AEDC-340E-453E-92BA-EE914DCF4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700" y="2544934"/>
            <a:ext cx="4704784" cy="2090457"/>
          </a:xfrm>
        </p:spPr>
        <p:txBody>
          <a:bodyPr anchor="b">
            <a:normAutofit/>
          </a:bodyPr>
          <a:lstStyle>
            <a:lvl1pPr algn="l">
              <a:defRPr sz="5000" b="1" i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33B94-BA3A-4504-8A06-563F4EFA6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647" y="4659880"/>
            <a:ext cx="4704784" cy="1460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Google Shape;57;p13">
            <a:extLst>
              <a:ext uri="{FF2B5EF4-FFF2-40B4-BE49-F238E27FC236}">
                <a16:creationId xmlns:a16="http://schemas.microsoft.com/office/drawing/2014/main" id="{33B4F039-8622-C11F-D6BD-88CE8421BDFE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700" y="1048068"/>
            <a:ext cx="4955395" cy="919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70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D182-3B69-4170-B852-54F43BE7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48AB8-AB84-4FC1-9210-0A55428B7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85A15-BE44-4D1B-BFF4-99CDFA5E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5DD-27E1-47EA-B272-4643D41E62D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89598-3556-4345-B86C-B35A43C8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A86E6-5B91-4EE6-8993-3E49DAF9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4DA-B2D4-4A78-BEFC-1FB7B28E4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48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0769B9-8B79-434C-85D1-4C68A5D3A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086A2-4DAE-4C3D-9ECE-E4F284D9A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6E411-AF97-439F-8EF5-925900C8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5DD-27E1-47EA-B272-4643D41E62D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3AA48-4C4C-4576-9BDC-B558C48B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0BDC6-B901-4382-A156-5044B31E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4DA-B2D4-4A78-BEFC-1FB7B28E4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60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3500" y="324678"/>
            <a:ext cx="9312413" cy="75427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Open Sans Condensed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04814" y="1617663"/>
            <a:ext cx="11164887" cy="426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/>
              </a:defRPr>
            </a:lvl1pPr>
            <a:lvl2pPr marL="742932" indent="-285744">
              <a:spcBef>
                <a:spcPts val="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/>
              </a:defRPr>
            </a:lvl2pPr>
            <a:lvl3pPr marL="1142971" indent="-228594">
              <a:spcBef>
                <a:spcPts val="0"/>
              </a:spcBef>
              <a:buFont typeface="Wingdings" panose="05000000000000000000" pitchFamily="2" charset="2"/>
              <a:buChar char="§"/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/>
              </a:defRPr>
            </a:lvl3pPr>
            <a:lvl4pPr>
              <a:spcBef>
                <a:spcPts val="0"/>
              </a:spcBef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/>
              </a:defRPr>
            </a:lvl4pPr>
            <a:lvl5pPr marL="2057349" indent="-228594">
              <a:spcBef>
                <a:spcPts val="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976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3500" y="324678"/>
            <a:ext cx="9312413" cy="75427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Open Sans Condensed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04815" y="1617663"/>
            <a:ext cx="11164887" cy="4267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/>
              </a:defRPr>
            </a:lvl1pPr>
            <a:lvl2pPr marL="742932" indent="-285744">
              <a:spcBef>
                <a:spcPts val="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/>
              </a:defRPr>
            </a:lvl2pPr>
            <a:lvl3pPr marL="1142971" indent="-228594">
              <a:spcBef>
                <a:spcPts val="0"/>
              </a:spcBef>
              <a:buFont typeface="Wingdings" panose="05000000000000000000" pitchFamily="2" charset="2"/>
              <a:buChar char="§"/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/>
              </a:defRPr>
            </a:lvl3pPr>
            <a:lvl4pPr>
              <a:spcBef>
                <a:spcPts val="0"/>
              </a:spcBef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/>
              </a:defRPr>
            </a:lvl4pPr>
            <a:lvl5pPr marL="2057349" indent="-228594">
              <a:spcBef>
                <a:spcPts val="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5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BA6D90D9-6A9C-4512-23D5-7493EC91141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A1D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" name="Picture 3" descr="N:\Events\2020\75th anniversary\comms and engagement\illustrations\75th print\75_Poster_B&amp;W final.tif">
            <a:extLst>
              <a:ext uri="{FF2B5EF4-FFF2-40B4-BE49-F238E27FC236}">
                <a16:creationId xmlns:a16="http://schemas.microsoft.com/office/drawing/2014/main" id="{9FBA557F-D792-33DC-D6B2-59ABAB2353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6" r="5744" b="4996"/>
          <a:stretch/>
        </p:blipFill>
        <p:spPr bwMode="auto">
          <a:xfrm>
            <a:off x="6096000" y="11875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02AEDC-340E-453E-92BA-EE914DCF4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700" y="2544934"/>
            <a:ext cx="4704784" cy="2090457"/>
          </a:xfrm>
        </p:spPr>
        <p:txBody>
          <a:bodyPr anchor="b">
            <a:normAutofit/>
          </a:bodyPr>
          <a:lstStyle>
            <a:lvl1pPr algn="l">
              <a:defRPr sz="5000" b="1" i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33B94-BA3A-4504-8A06-563F4EFA6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647" y="4659880"/>
            <a:ext cx="4704784" cy="1460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Google Shape;57;p13">
            <a:extLst>
              <a:ext uri="{FF2B5EF4-FFF2-40B4-BE49-F238E27FC236}">
                <a16:creationId xmlns:a16="http://schemas.microsoft.com/office/drawing/2014/main" id="{33B4F039-8622-C11F-D6BD-88CE8421BDFE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700" y="1048068"/>
            <a:ext cx="4955395" cy="919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638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1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2E99-FBC2-457A-93BB-3AF9D8A5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321A7-ACA4-4D32-B490-BCD26900E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4EFD1-BC5C-4CF9-8FB4-E8DA6EB2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5DD-27E1-47EA-B272-4643D41E62D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7B532-7157-4CF6-BB4D-5B5848A1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062B6-BD8B-425E-8776-795BE348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4DA-B2D4-4A78-BEFC-1FB7B28E4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61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7D3B-C70A-449E-BA14-C10549B2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39AA1-DB43-4E87-BB3A-C120DF334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15B2D-55DE-4F65-A2AC-9BD09898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5DD-27E1-47EA-B272-4643D41E62D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3FB8C-919E-44C7-821C-710F423D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41716-36BF-4C4C-BCF8-8CEBAD76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4DA-B2D4-4A78-BEFC-1FB7B28E4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3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BC42-4B0A-4B00-BF5D-6C5D2536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18D4C-5DB4-4A3B-84E3-54542BECF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F4214-6BF3-4028-84D4-7B0075F6D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14426-74DA-44B8-BC9B-A386181F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5DD-27E1-47EA-B272-4643D41E62D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AF7B9-B022-41BA-BCB8-56BA0319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56ADA-6CF5-43FA-8043-272E41D8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4DA-B2D4-4A78-BEFC-1FB7B28E4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9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0DE7-263B-4AFC-9B20-66F5F0D5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3803A-F3C1-47D3-A508-C5D0D00FF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51A37-BA49-4502-89ED-E343BFC1B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EE15E-039C-4062-BB07-786B6BCAE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6F89B-93DE-49F2-BCBC-43A806B44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0B17C-029F-4FA7-BF52-1D5FBB50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5DD-27E1-47EA-B272-4643D41E62D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942C6-E3DA-403E-B5FA-AC655475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8630AF-E6D7-4356-B704-AC3ABFB2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4DA-B2D4-4A78-BEFC-1FB7B28E4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87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E7AD-2DCA-473E-BD13-F67AF242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52B75-2ACC-467E-99A5-F9FC7DC8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5DD-27E1-47EA-B272-4643D41E62D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8AD01-4F86-4CA9-84C2-936E0E60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A56DF-EB99-463B-A45B-8BFED8AF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4DA-B2D4-4A78-BEFC-1FB7B28E4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87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6627E-AF0E-4FB5-95B1-0498C7DF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5DD-27E1-47EA-B272-4643D41E62D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8C0BE-48E8-46D3-B7AF-5BA53F35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A2E9-F85A-4E42-A359-82A388B2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4DA-B2D4-4A78-BEFC-1FB7B28E4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7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5CC1-1E5C-4D42-87C8-8286ED5B8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0D59E-9D3F-4D78-BB07-B7506DD1D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8C6D0-661E-4012-8004-C945FE352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6F5B4-F380-402A-A155-CCD9EA54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5DD-27E1-47EA-B272-4643D41E62D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52734-2B4B-42AD-8519-DA3FB8B39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BC52B-C352-49C3-BD8F-941B4432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4DA-B2D4-4A78-BEFC-1FB7B28E4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8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EA6E-EE80-4232-A7CB-E31221CE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58403-43D4-40BC-8EA5-F7032A8EF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5E195-586A-4917-B8F3-E7B97F9B2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F3BB9-DE72-4789-B57F-0616D0C9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5DD-27E1-47EA-B272-4643D41E62D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DDAD7-7B6A-4FC1-82A8-FAB6EC33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76DA8-9179-493E-ABA1-BAF1DCB6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4DA-B2D4-4A78-BEFC-1FB7B28E4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03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C07FE-D8A7-441D-B444-F81707F4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F0C6A-4097-4794-9EE0-8D9009A7C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1DBEE-6FF6-4BE7-ABCC-86962CEE8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25DD-27E1-47EA-B272-4643D41E62D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7C4E7-B31F-4FBC-8737-A73CC298D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30693-5CA2-477C-A3CD-E1612905F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A4DA-B2D4-4A78-BEFC-1FB7B28E4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14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3;p16"/>
          <p:cNvSpPr/>
          <p:nvPr userDrawn="1"/>
        </p:nvSpPr>
        <p:spPr>
          <a:xfrm>
            <a:off x="-1" y="3"/>
            <a:ext cx="12192000" cy="1304620"/>
          </a:xfrm>
          <a:prstGeom prst="rect">
            <a:avLst/>
          </a:prstGeom>
          <a:solidFill>
            <a:srgbClr val="1A1D33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endParaRPr sz="2400"/>
          </a:p>
        </p:txBody>
      </p:sp>
      <p:pic>
        <p:nvPicPr>
          <p:cNvPr id="8" name="Google Shape;57;p13">
            <a:extLst>
              <a:ext uri="{FF2B5EF4-FFF2-40B4-BE49-F238E27FC236}">
                <a16:creationId xmlns:a16="http://schemas.microsoft.com/office/drawing/2014/main" id="{71E9014B-C947-42E8-8181-748A3732011B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79370" y="377275"/>
            <a:ext cx="1708967" cy="316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5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laire.moser@rcsl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lt.org/learning/the-box-train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lt.org/speech-and-language-therapy/speech-and-language-therapy-factsheet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rcslt.org/learning/the-box-training/" TargetMode="External"/><Relationship Id="rId5" Type="http://schemas.openxmlformats.org/officeDocument/2006/relationships/hyperlink" Target="http://www.rcslt.org/speech-and-language-therapy/where-slts-work/justice/#section-3" TargetMode="External"/><Relationship Id="rId4" Type="http://schemas.openxmlformats.org/officeDocument/2006/relationships/hyperlink" Target="http://www.rcslt.org/wp-content/uploads/media/Project/RCSLT/justice-evidence-base-2017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lt.org/speech-and-language-therapy/where-slts-work/justice/#section-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603" y="151310"/>
            <a:ext cx="6096000" cy="6858000"/>
          </a:xfrm>
          <a:prstGeom prst="rect">
            <a:avLst/>
          </a:prstGeom>
          <a:solidFill>
            <a:srgbClr val="1A1D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97384" y="2654912"/>
            <a:ext cx="5700025" cy="18332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3600" dirty="0">
                <a:solidFill>
                  <a:schemeClr val="lt1"/>
                </a:solidFill>
                <a:latin typeface="Open Sans"/>
                <a:sym typeface="Open Sans"/>
              </a:rPr>
              <a:t>Effective and accessible communication in the                               criminal justice system</a:t>
            </a:r>
            <a:endParaRPr lang="en-GB" sz="3600" dirty="0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76090" y="5205311"/>
            <a:ext cx="4955600" cy="1803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200" b="1" dirty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Claire Moser</a:t>
            </a:r>
            <a:endParaRPr lang="en-GB" sz="2200" dirty="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21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200" dirty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Claire.moser@rcslt.org</a:t>
            </a:r>
            <a:r>
              <a:rPr lang="en-GB" sz="2200" dirty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GB" sz="2200" dirty="0">
              <a:solidFill>
                <a:schemeClr val="lt2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00" y="1048068"/>
            <a:ext cx="4955395" cy="91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N:\Events\2020\75th anniversary\comms and engagement\illustrations\75th print\75_Poster_B&amp;W final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6" r="5744" b="4996"/>
          <a:stretch/>
        </p:blipFill>
        <p:spPr bwMode="auto">
          <a:xfrm>
            <a:off x="6096000" y="11875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6D11-2001-3960-1FF0-6451337A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4000" b="1" dirty="0">
                <a:latin typeface="Open Sans"/>
                <a:ea typeface="Open Sans"/>
                <a:cs typeface="Open Sans"/>
              </a:rPr>
              <a:t>Principles 5 and 6</a:t>
            </a:r>
            <a:endParaRPr lang="en-US" sz="40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D1FB7-C8C7-9CBE-2E13-D165A7500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815" y="1617663"/>
            <a:ext cx="11497375" cy="5037970"/>
          </a:xfrm>
        </p:spPr>
        <p:txBody>
          <a:bodyPr lIns="91440" tIns="45720" rIns="91440" bIns="45720" anchor="t"/>
          <a:lstStyle/>
          <a:p>
            <a:pPr marL="0" lvl="1" indent="0" fontAlgn="base">
              <a:spcAft>
                <a:spcPts val="800"/>
              </a:spcAft>
              <a:buNone/>
            </a:pPr>
            <a:r>
              <a:rPr lang="en-US" sz="2500" dirty="0">
                <a:latin typeface="Open Sans "/>
                <a:ea typeface="Open Sans"/>
                <a:cs typeface="Open Sans"/>
              </a:rPr>
              <a:t>5. </a:t>
            </a:r>
            <a:r>
              <a:rPr lang="en-US" sz="2500" b="1" dirty="0">
                <a:latin typeface="Open Sans "/>
                <a:ea typeface="Open Sans"/>
                <a:cs typeface="Open Sans"/>
              </a:rPr>
              <a:t>Develop staff capability to respond to communication needs </a:t>
            </a:r>
            <a:r>
              <a:rPr lang="en-US" sz="2500" dirty="0">
                <a:latin typeface="Open Sans "/>
                <a:ea typeface="Open Sans"/>
                <a:cs typeface="Open Sans"/>
              </a:rPr>
              <a:t>   </a:t>
            </a:r>
            <a:endParaRPr lang="en-US" dirty="0">
              <a:ea typeface="Open Sans"/>
              <a:cs typeface="Open Sans"/>
            </a:endParaRPr>
          </a:p>
          <a:p>
            <a:pPr marL="342900" lvl="1" indent="-342900">
              <a:spcAft>
                <a:spcPts val="800"/>
              </a:spcAft>
            </a:pPr>
            <a:r>
              <a:rPr lang="en-US" sz="2500" dirty="0">
                <a:latin typeface="Open Sans "/>
                <a:ea typeface="Open Sans"/>
                <a:cs typeface="Open Sans"/>
              </a:rPr>
              <a:t>Staff training to increase understanding of what communication difficulties are, the impact of these and the skills to work successfully with individuals who have such issues</a:t>
            </a:r>
            <a:endParaRPr lang="en-US" sz="3700" dirty="0">
              <a:latin typeface="Open Sans "/>
              <a:ea typeface="Open Sans"/>
              <a:cs typeface="Open Sans"/>
            </a:endParaRPr>
          </a:p>
          <a:p>
            <a:pPr marL="342900" lvl="1" indent="-342900">
              <a:spcAft>
                <a:spcPts val="800"/>
              </a:spcAft>
            </a:pPr>
            <a:r>
              <a:rPr lang="en-US" sz="2500" dirty="0">
                <a:latin typeface="Open Sans "/>
                <a:ea typeface="Open Sans"/>
                <a:cs typeface="Open Sans"/>
              </a:rPr>
              <a:t>Resource: </a:t>
            </a:r>
            <a:r>
              <a:rPr lang="en-US" sz="2500" dirty="0">
                <a:latin typeface="Open Sans "/>
                <a:ea typeface="Open Sans"/>
                <a:cs typeface="Open Sans"/>
                <a:hlinkClick r:id="rId3"/>
              </a:rPr>
              <a:t>The Box</a:t>
            </a:r>
            <a:endParaRPr lang="en-US" sz="2500" dirty="0">
              <a:latin typeface="Open Sans "/>
              <a:ea typeface="Open Sans"/>
              <a:cs typeface="Open Sans"/>
            </a:endParaRPr>
          </a:p>
          <a:p>
            <a:pPr marL="342900" lvl="1" indent="-342900">
              <a:spcAft>
                <a:spcPts val="800"/>
              </a:spcAft>
            </a:pPr>
            <a:endParaRPr lang="en-US" sz="2500" dirty="0">
              <a:latin typeface="Open Sans "/>
              <a:ea typeface="Open Sans"/>
              <a:cs typeface="Open Sans"/>
            </a:endParaRPr>
          </a:p>
          <a:p>
            <a:pPr marL="342900" lvl="1" indent="-342900">
              <a:spcAft>
                <a:spcPts val="800"/>
              </a:spcAft>
            </a:pPr>
            <a:endParaRPr lang="en-US" sz="3700" b="1" dirty="0">
              <a:latin typeface="Open Sans "/>
            </a:endParaRPr>
          </a:p>
          <a:p>
            <a:pPr marL="514350" lvl="1" indent="0" fontAlgn="base">
              <a:spcAft>
                <a:spcPts val="800"/>
              </a:spcAft>
              <a:buNone/>
            </a:pPr>
            <a:endParaRPr lang="en-US" sz="2500" dirty="0">
              <a:latin typeface="Open Sans "/>
              <a:ea typeface="Open Sans"/>
              <a:cs typeface="Open Sans"/>
            </a:endParaRPr>
          </a:p>
          <a:p>
            <a:pPr marL="0" lvl="1" indent="0" fontAlgn="base">
              <a:spcAft>
                <a:spcPts val="800"/>
              </a:spcAft>
              <a:buNone/>
            </a:pPr>
            <a:r>
              <a:rPr lang="en-US" sz="2500" dirty="0">
                <a:latin typeface="Open Sans "/>
                <a:ea typeface="Open Sans"/>
                <a:cs typeface="Open Sans"/>
              </a:rPr>
              <a:t>6. </a:t>
            </a:r>
            <a:r>
              <a:rPr lang="en-US" sz="2400" dirty="0">
                <a:latin typeface="Open Sans"/>
                <a:ea typeface="Open Sans"/>
                <a:cs typeface="Open Sans"/>
              </a:rPr>
              <a:t>Are there clear 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referral pathways </a:t>
            </a:r>
            <a:r>
              <a:rPr lang="en-US" sz="2400" dirty="0">
                <a:latin typeface="Open Sans"/>
                <a:ea typeface="Open Sans"/>
                <a:cs typeface="Open Sans"/>
              </a:rPr>
              <a:t>to access speech and language therapy?</a:t>
            </a:r>
          </a:p>
          <a:p>
            <a:pPr marL="342900" lvl="1" indent="-342900" fontAlgn="base">
              <a:spcAft>
                <a:spcPts val="800"/>
              </a:spcAft>
            </a:pPr>
            <a:r>
              <a:rPr lang="en-US" sz="2400" dirty="0">
                <a:latin typeface="Open Sans"/>
                <a:ea typeface="Open Sans"/>
                <a:cs typeface="Open Sans"/>
              </a:rPr>
              <a:t>Do partner agencies know how to refer? Do healthcare know? </a:t>
            </a:r>
            <a:endParaRPr lang="en-US" sz="2500" dirty="0">
              <a:solidFill>
                <a:srgbClr val="000000"/>
              </a:solidFill>
              <a:highlight>
                <a:srgbClr val="FFFF00"/>
              </a:highlight>
              <a:latin typeface="Open Sans "/>
              <a:ea typeface="Open Sans"/>
              <a:cs typeface="Open Sans"/>
            </a:endParaRPr>
          </a:p>
          <a:p>
            <a:pPr marL="0" indent="0">
              <a:buNone/>
            </a:pPr>
            <a:endParaRPr lang="en-US" sz="2500" dirty="0">
              <a:solidFill>
                <a:srgbClr val="7F7F7F"/>
              </a:solidFill>
              <a:highlight>
                <a:srgbClr val="FFFF00"/>
              </a:highlight>
              <a:latin typeface="Open Sans "/>
              <a:ea typeface="Open Sans"/>
              <a:cs typeface="Open Sans"/>
            </a:endParaRPr>
          </a:p>
          <a:p>
            <a:endParaRPr lang="en-US" sz="2500" dirty="0">
              <a:solidFill>
                <a:srgbClr val="000000"/>
              </a:solidFill>
              <a:highlight>
                <a:srgbClr val="FFFF00"/>
              </a:highlight>
              <a:latin typeface="Open Sans "/>
              <a:ea typeface="Open Sans"/>
              <a:cs typeface="Open Sans"/>
            </a:endParaRPr>
          </a:p>
          <a:p>
            <a:endParaRPr lang="en-US" sz="2500" dirty="0">
              <a:solidFill>
                <a:srgbClr val="000000"/>
              </a:solidFill>
              <a:highlight>
                <a:srgbClr val="FFFF00"/>
              </a:highlight>
              <a:latin typeface="Open Sans "/>
              <a:ea typeface="Open Sans"/>
              <a:cs typeface="Open Sans"/>
            </a:endParaRPr>
          </a:p>
          <a:p>
            <a:endParaRPr lang="en-US" sz="2500" dirty="0">
              <a:solidFill>
                <a:srgbClr val="000000"/>
              </a:solidFill>
              <a:highlight>
                <a:srgbClr val="FFFF00"/>
              </a:highlight>
              <a:latin typeface="Open Sans "/>
              <a:ea typeface="Open Sans"/>
              <a:cs typeface="Open Sans"/>
            </a:endParaRPr>
          </a:p>
          <a:p>
            <a:endParaRPr lang="en-US" sz="2500" dirty="0">
              <a:solidFill>
                <a:srgbClr val="000000"/>
              </a:solidFill>
              <a:highlight>
                <a:srgbClr val="FFFF00"/>
              </a:highlight>
              <a:latin typeface="Open Sans "/>
              <a:ea typeface="Open Sans"/>
              <a:cs typeface="Open Sans"/>
            </a:endParaRPr>
          </a:p>
          <a:p>
            <a:endParaRPr lang="en-US" sz="2500" dirty="0">
              <a:solidFill>
                <a:srgbClr val="000000"/>
              </a:solidFill>
              <a:highlight>
                <a:srgbClr val="FFFF00"/>
              </a:highlight>
              <a:latin typeface="Open Sans "/>
              <a:ea typeface="Open Sans"/>
              <a:cs typeface="Open Sans"/>
            </a:endParaRPr>
          </a:p>
          <a:p>
            <a:endParaRPr lang="en-US" sz="2500" dirty="0">
              <a:solidFill>
                <a:srgbClr val="7F7F7F"/>
              </a:solidFill>
              <a:highlight>
                <a:srgbClr val="FFFF00"/>
              </a:highlight>
              <a:latin typeface="Open Sans "/>
              <a:ea typeface="Open Sans"/>
              <a:cs typeface="Segoe UI"/>
            </a:endParaRPr>
          </a:p>
          <a:p>
            <a:endParaRPr lang="en-US" sz="2500" dirty="0">
              <a:solidFill>
                <a:srgbClr val="000000"/>
              </a:solidFill>
              <a:latin typeface="Open Sans "/>
              <a:ea typeface="Open Sans"/>
              <a:cs typeface="Segoe UI"/>
            </a:endParaRPr>
          </a:p>
          <a:p>
            <a:endParaRPr lang="en-US" sz="2500" dirty="0">
              <a:solidFill>
                <a:srgbClr val="7F7F7F"/>
              </a:solidFill>
              <a:latin typeface="Open Sans "/>
              <a:ea typeface="Open Sans"/>
              <a:cs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11F955-E2BB-DF1E-6549-F41589880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626" y="3309838"/>
            <a:ext cx="6534486" cy="19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7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2DB5A-F50C-856B-4909-C9AC9387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31" y="218353"/>
            <a:ext cx="9312413" cy="754271"/>
          </a:xfrm>
        </p:spPr>
        <p:txBody>
          <a:bodyPr lIns="91440" tIns="45720" rIns="91440" bIns="45720" anchor="t"/>
          <a:lstStyle/>
          <a:p>
            <a:r>
              <a:rPr lang="en-US" sz="4000" b="1" dirty="0">
                <a:latin typeface="Open Sans "/>
              </a:rPr>
              <a:t>Useful resources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D382C-4A4C-0482-E53C-39D19A823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862" y="2312241"/>
            <a:ext cx="11663138" cy="4902959"/>
          </a:xfrm>
        </p:spPr>
        <p:txBody>
          <a:bodyPr lIns="91440" tIns="45720" rIns="91440" bIns="45720" anchor="t"/>
          <a:lstStyle/>
          <a:p>
            <a:pPr marL="342900" indent="-342900" fontAlgn="base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Open Sans"/>
                <a:ea typeface="Open Sans"/>
                <a:cs typeface="Open Sans"/>
              </a:rPr>
              <a:t>Royal College of Speech and Language Therapists - factsheets </a:t>
            </a:r>
            <a:r>
              <a:rPr lang="en-US" sz="2600" b="1" dirty="0">
                <a:latin typeface="Open Sans"/>
                <a:ea typeface="Open Sans"/>
                <a:cs typeface="Open Sans"/>
                <a:hlinkClick r:id="rId3"/>
              </a:rPr>
              <a:t>link</a:t>
            </a:r>
            <a:endParaRPr lang="en-US" sz="2600" b="1" dirty="0">
              <a:latin typeface="Open Sans"/>
              <a:ea typeface="Open Sans"/>
              <a:cs typeface="Open Sans"/>
            </a:endParaRPr>
          </a:p>
          <a:p>
            <a:pPr marL="342900" indent="-342900" fontAlgn="base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Open Sans"/>
                <a:ea typeface="Open Sans"/>
                <a:cs typeface="Open Sans"/>
              </a:rPr>
              <a:t>Royal College of Speech and Language Therapists - Justice evidence base: consolidation</a:t>
            </a:r>
            <a:r>
              <a:rPr lang="en-US" sz="2600" dirty="0">
                <a:latin typeface="Open Sans"/>
                <a:ea typeface="Open Sans"/>
                <a:cs typeface="Open Sans"/>
              </a:rPr>
              <a:t> </a:t>
            </a:r>
            <a:r>
              <a:rPr lang="en-US" sz="2600" b="1" dirty="0">
                <a:latin typeface="Open Sans"/>
                <a:ea typeface="Open Sans"/>
                <a:cs typeface="Open Sans"/>
                <a:hlinkClick r:id="rId4"/>
              </a:rPr>
              <a:t>link</a:t>
            </a:r>
            <a:endParaRPr lang="en-US" sz="2600" b="1" dirty="0">
              <a:latin typeface="Open Sans"/>
              <a:ea typeface="Open Sans"/>
              <a:cs typeface="Open Sans"/>
            </a:endParaRPr>
          </a:p>
          <a:p>
            <a:pPr marL="342900" indent="-342900" fontAlgn="base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Open Sans"/>
                <a:ea typeface="Open Sans"/>
                <a:cs typeface="Open Sans"/>
              </a:rPr>
              <a:t>Communication tips </a:t>
            </a:r>
            <a:r>
              <a:rPr lang="en-US" sz="2600" b="1" dirty="0">
                <a:latin typeface="Open Sans"/>
                <a:ea typeface="Open Sans"/>
                <a:cs typeface="Open Sans"/>
                <a:hlinkClick r:id="rId5"/>
              </a:rPr>
              <a:t>link</a:t>
            </a:r>
            <a:endParaRPr lang="en-US" sz="2600" b="1" dirty="0">
              <a:latin typeface="Open Sans"/>
              <a:ea typeface="Open Sans"/>
              <a:cs typeface="Open Sans"/>
            </a:endParaRPr>
          </a:p>
          <a:p>
            <a:pPr marL="342900" indent="-342900" fontAlgn="base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Open Sans"/>
                <a:ea typeface="Open Sans"/>
                <a:cs typeface="Open Sans"/>
              </a:rPr>
              <a:t>The Box Training </a:t>
            </a:r>
            <a:r>
              <a:rPr lang="en-US" sz="2600" b="1" dirty="0">
                <a:latin typeface="Open Sans"/>
                <a:ea typeface="Open Sans"/>
                <a:cs typeface="Open Sans"/>
                <a:hlinkClick r:id="rId6"/>
              </a:rPr>
              <a:t>link</a:t>
            </a:r>
            <a:endParaRPr lang="en-US" sz="2600" dirty="0">
              <a:latin typeface="Open Sans"/>
              <a:ea typeface="Open Sans"/>
              <a:cs typeface="Open Sans"/>
            </a:endParaRPr>
          </a:p>
          <a:p>
            <a:pPr marL="457200" indent="-457200">
              <a:spcAft>
                <a:spcPts val="1800"/>
              </a:spcAft>
              <a:buChar char="•"/>
            </a:pPr>
            <a:endParaRPr lang="en-US" sz="260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6453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-1" y="0"/>
            <a:ext cx="5890559" cy="6858000"/>
          </a:xfrm>
          <a:prstGeom prst="rect">
            <a:avLst/>
          </a:prstGeom>
          <a:solidFill>
            <a:srgbClr val="2F33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2400"/>
              <a:t>DC</a:t>
            </a:r>
            <a:endParaRPr sz="2400"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6096000" y="1536633"/>
            <a:ext cx="5680400" cy="4235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lnSpc>
                <a:spcPct val="114999"/>
              </a:lnSpc>
              <a:spcAft>
                <a:spcPts val="2133"/>
              </a:spcAft>
              <a:buNone/>
            </a:pPr>
            <a:endParaRPr lang="en-GB" sz="4400" b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14999"/>
              </a:lnSpc>
              <a:spcAft>
                <a:spcPts val="2133"/>
              </a:spcAft>
              <a:buNone/>
            </a:pPr>
            <a:r>
              <a:rPr lang="en-GB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Q &amp; A</a:t>
            </a:r>
            <a:endParaRPr 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14999"/>
              </a:lnSpc>
              <a:spcAft>
                <a:spcPts val="2133"/>
              </a:spcAft>
              <a:buNone/>
            </a:pPr>
            <a:r>
              <a:rPr lang="en-GB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Discussion</a:t>
            </a: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201" y="5887401"/>
            <a:ext cx="1708967" cy="2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N:\Events\2020\75th anniversary\comms and engagement\illustrations\75th print\75_Poster_B&amp;W final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6" r="8920" b="4996"/>
          <a:stretch/>
        </p:blipFill>
        <p:spPr bwMode="auto">
          <a:xfrm>
            <a:off x="-1" y="11875"/>
            <a:ext cx="5890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700" y="1048068"/>
            <a:ext cx="4955395" cy="91903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6739767" y="773900"/>
            <a:ext cx="1204000" cy="1193200"/>
          </a:xfrm>
          <a:prstGeom prst="rect">
            <a:avLst/>
          </a:prstGeom>
          <a:solidFill>
            <a:srgbClr val="3354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1E20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112;p20">
            <a:extLst>
              <a:ext uri="{FF2B5EF4-FFF2-40B4-BE49-F238E27FC236}">
                <a16:creationId xmlns:a16="http://schemas.microsoft.com/office/drawing/2014/main" id="{E77B7A86-1114-4A6A-BBDF-B7872871269A}"/>
              </a:ext>
            </a:extLst>
          </p:cNvPr>
          <p:cNvSpPr txBox="1">
            <a:spLocks/>
          </p:cNvSpPr>
          <p:nvPr/>
        </p:nvSpPr>
        <p:spPr>
          <a:xfrm>
            <a:off x="1184110" y="3988407"/>
            <a:ext cx="4955395" cy="19840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1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www.rcslt.org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1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Claire.moser@rcslt.org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1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@RCSLTpolicy</a:t>
            </a:r>
          </a:p>
        </p:txBody>
      </p:sp>
      <p:pic>
        <p:nvPicPr>
          <p:cNvPr id="17" name="Picture 3" descr="N:\Events\2020\75th anniversary\comms and engagement\illustrations\75th print\75_Poster_B&amp;W final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6" r="5744" b="4996"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116;p20">
            <a:extLst>
              <a:ext uri="{FF2B5EF4-FFF2-40B4-BE49-F238E27FC236}">
                <a16:creationId xmlns:a16="http://schemas.microsoft.com/office/drawing/2014/main" id="{4BE87CCB-C1A3-452A-9217-52722523A60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453" y="4106088"/>
            <a:ext cx="346412" cy="34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amelia.dale\Downloads\Untitled design (3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t="13055" r="53819" b="58326"/>
          <a:stretch/>
        </p:blipFill>
        <p:spPr bwMode="auto">
          <a:xfrm>
            <a:off x="717128" y="5349725"/>
            <a:ext cx="466982" cy="3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melia.dale\Downloads\Untitled design (3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8" t="51804" r="12460" b="12332"/>
          <a:stretch/>
        </p:blipFill>
        <p:spPr bwMode="auto">
          <a:xfrm>
            <a:off x="736178" y="4753738"/>
            <a:ext cx="411746" cy="3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AE8616FD-231C-FAF6-BD3E-63BFA9FFB1F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9704" y="2454866"/>
            <a:ext cx="49556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3600" b="1" dirty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 lang="en-US" sz="3600" b="1" dirty="0">
              <a:solidFill>
                <a:schemeClr val="lt2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4873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24" y="181331"/>
            <a:ext cx="9312413" cy="754271"/>
          </a:xfrm>
        </p:spPr>
        <p:txBody>
          <a:bodyPr lIns="91440" tIns="45720" rIns="91440" bIns="45720" anchor="t"/>
          <a:lstStyle/>
          <a:p>
            <a:r>
              <a:rPr lang="en-GB" sz="5000" b="1" dirty="0">
                <a:latin typeface="Open Sans"/>
                <a:ea typeface="Open Sans"/>
                <a:cs typeface="Open Sans"/>
              </a:rPr>
              <a:t>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7224" y="2032333"/>
            <a:ext cx="11609976" cy="4267200"/>
          </a:xfrm>
        </p:spPr>
        <p:txBody>
          <a:bodyPr lIns="91440" tIns="45720" rIns="91440" bIns="45720" anchor="t"/>
          <a:lstStyle/>
          <a:p>
            <a:pPr marL="514350" indent="-514350" fontAlgn="base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latin typeface="Open Sans"/>
                <a:ea typeface="Open Sans"/>
                <a:cs typeface="Open Sans"/>
              </a:rPr>
              <a:t>Link between neurodiversity and speech, language and communication needs </a:t>
            </a:r>
            <a:endParaRPr lang="en-US" sz="2800" dirty="0">
              <a:latin typeface="Open Sans"/>
              <a:ea typeface="Open Sans"/>
              <a:cs typeface="Open Sans"/>
            </a:endParaRP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GB" sz="2800" dirty="0">
                <a:latin typeface="Open Sans"/>
                <a:ea typeface="Open Sans"/>
                <a:cs typeface="Open Sans"/>
              </a:rPr>
              <a:t>Why is this important 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GB" sz="2800" dirty="0">
                <a:latin typeface="Open Sans"/>
                <a:ea typeface="Open Sans"/>
                <a:cs typeface="Open Sans"/>
              </a:rPr>
              <a:t>Impact on the person and staff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GB" sz="2800" dirty="0">
                <a:latin typeface="Open Sans"/>
                <a:ea typeface="Open Sans"/>
                <a:cs typeface="Open Sans"/>
              </a:rPr>
              <a:t>Guiding principles and communication tips </a:t>
            </a:r>
          </a:p>
          <a:p>
            <a:pPr marL="514350" indent="-514350" fontAlgn="base">
              <a:spcAft>
                <a:spcPts val="1800"/>
              </a:spcAft>
              <a:buFont typeface="Calibri"/>
              <a:buAutoNum type="arabicPeriod"/>
            </a:pPr>
            <a:r>
              <a:rPr lang="en-GB" sz="2800" dirty="0">
                <a:latin typeface="Open Sans"/>
                <a:ea typeface="Open Sans"/>
                <a:cs typeface="Open Sans"/>
              </a:rPr>
              <a:t>Q&amp;A / Discussion</a:t>
            </a:r>
          </a:p>
        </p:txBody>
      </p:sp>
    </p:spTree>
    <p:extLst>
      <p:ext uri="{BB962C8B-B14F-4D97-AF65-F5344CB8AC3E}">
        <p14:creationId xmlns:p14="http://schemas.microsoft.com/office/powerpoint/2010/main" val="98833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761"/>
            <a:ext cx="9312413" cy="754271"/>
          </a:xfrm>
        </p:spPr>
        <p:txBody>
          <a:bodyPr lIns="91440" tIns="45720" rIns="91440" bIns="45720" anchor="t"/>
          <a:lstStyle/>
          <a:p>
            <a:r>
              <a:rPr lang="en-GB" sz="3600" b="1" dirty="0">
                <a:latin typeface="Open Sans"/>
                <a:ea typeface="Open Sans"/>
                <a:cs typeface="Open Sans"/>
              </a:rPr>
              <a:t>Links between neurodiversity and speech and language needs </a:t>
            </a:r>
            <a:endParaRPr lang="en-US" sz="36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583" y="2064231"/>
            <a:ext cx="11758833" cy="4267200"/>
          </a:xfrm>
        </p:spPr>
        <p:txBody>
          <a:bodyPr lIns="91440" tIns="45720" rIns="91440" bIns="45720" anchor="t"/>
          <a:lstStyle/>
          <a:p>
            <a:pPr marL="514350" lvl="1" indent="-514350">
              <a:spcAft>
                <a:spcPts val="1800"/>
              </a:spcAft>
              <a:buFont typeface="Arial"/>
              <a:buChar char="•"/>
            </a:pPr>
            <a:r>
              <a:rPr lang="en-GB" sz="2800" dirty="0">
                <a:latin typeface="Open Sans"/>
                <a:ea typeface="Open Sans"/>
                <a:cs typeface="Open Sans"/>
              </a:rPr>
              <a:t>Neurodivergence encompasses different conditions (Doyle, 2020).</a:t>
            </a:r>
          </a:p>
          <a:p>
            <a:pPr marL="514350" lvl="1" indent="-514350" fontAlgn="base">
              <a:spcAft>
                <a:spcPts val="1800"/>
              </a:spcAft>
              <a:buFont typeface="Arial"/>
              <a:buChar char="•"/>
            </a:pPr>
            <a:r>
              <a:rPr lang="en-GB" sz="2800" dirty="0">
                <a:latin typeface="Open Sans"/>
                <a:ea typeface="Open Sans"/>
                <a:cs typeface="Open Sans"/>
              </a:rPr>
              <a:t>High prevalence of speech, language, and communication difficulties needs among neurodivergent people. </a:t>
            </a:r>
            <a:endParaRPr lang="en-US" sz="2800" dirty="0">
              <a:latin typeface="Open Sans"/>
              <a:ea typeface="Open Sans"/>
              <a:cs typeface="Open Sans"/>
            </a:endParaRPr>
          </a:p>
          <a:p>
            <a:pPr marL="514350" lvl="1" indent="-514350" fontAlgn="base">
              <a:spcAft>
                <a:spcPts val="1800"/>
              </a:spcAft>
              <a:buFont typeface="Arial"/>
              <a:buChar char="•"/>
            </a:pPr>
            <a:r>
              <a:rPr lang="en-GB" sz="2800" dirty="0">
                <a:latin typeface="Open Sans"/>
                <a:ea typeface="Open Sans"/>
                <a:cs typeface="Open Sans"/>
              </a:rPr>
              <a:t>In prisons, half of people may be                                                           neurodivergent (MOJ) </a:t>
            </a:r>
          </a:p>
          <a:p>
            <a:pPr marL="514350" lvl="1" indent="-514350" fontAlgn="base">
              <a:spcAft>
                <a:spcPts val="1800"/>
              </a:spcAft>
              <a:buFont typeface="Arial"/>
              <a:buChar char="•"/>
            </a:pPr>
            <a:r>
              <a:rPr lang="en-GB" sz="2800" dirty="0">
                <a:latin typeface="Open Sans"/>
                <a:ea typeface="Open Sans"/>
                <a:cs typeface="Open Sans"/>
              </a:rPr>
              <a:t>and over 60% have communication                                                                   needs (Bryan, 2004).</a:t>
            </a:r>
            <a:endParaRPr lang="en-GB" sz="2800" dirty="0">
              <a:solidFill>
                <a:srgbClr val="55627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026" name="Picture 2" descr="Understanding Your Communication Style">
            <a:extLst>
              <a:ext uri="{FF2B5EF4-FFF2-40B4-BE49-F238E27FC236}">
                <a16:creationId xmlns:a16="http://schemas.microsoft.com/office/drawing/2014/main" id="{AD5D5742-6F70-AE2A-3E60-D26BE4BED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64" y="4139848"/>
            <a:ext cx="4398335" cy="271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27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74" y="218866"/>
            <a:ext cx="9312413" cy="754271"/>
          </a:xfrm>
        </p:spPr>
        <p:txBody>
          <a:bodyPr lIns="91440" tIns="45720" rIns="91440" bIns="45720" anchor="t"/>
          <a:lstStyle/>
          <a:p>
            <a:r>
              <a:rPr lang="en-GB" sz="4400" b="1" dirty="0">
                <a:latin typeface="Open Sans"/>
                <a:ea typeface="Open Sans"/>
                <a:cs typeface="Open Sans"/>
              </a:rPr>
              <a:t>Why is this important </a:t>
            </a:r>
            <a:endParaRPr lang="en-US" sz="48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4564" y="1760304"/>
            <a:ext cx="11662267" cy="4878830"/>
          </a:xfrm>
        </p:spPr>
        <p:txBody>
          <a:bodyPr lIns="91440" tIns="45720" rIns="91440" bIns="45720" anchor="t"/>
          <a:lstStyle/>
          <a:p>
            <a:pPr marL="514350" lvl="1" indent="-514350" fontAlgn="base">
              <a:spcAft>
                <a:spcPts val="1800"/>
              </a:spcAft>
              <a:buFont typeface="Arial"/>
              <a:buChar char="•"/>
            </a:pPr>
            <a:r>
              <a:rPr lang="en-GB" sz="2000" dirty="0">
                <a:latin typeface="+mn-lt"/>
                <a:ea typeface="Open Sans"/>
                <a:cs typeface="Open Sans"/>
              </a:rPr>
              <a:t>Communication skills are fundamental and foundational – they enable us to understand and be understood. They underpin</a:t>
            </a:r>
            <a:r>
              <a:rPr lang="en-GB" sz="2000" dirty="0">
                <a:solidFill>
                  <a:srgbClr val="556271"/>
                </a:solidFill>
                <a:latin typeface="+mn-lt"/>
                <a:ea typeface="Open Sans"/>
                <a:cs typeface="Open Sans"/>
              </a:rPr>
              <a:t> </a:t>
            </a:r>
            <a:r>
              <a:rPr lang="en-GB" sz="2000" dirty="0">
                <a:latin typeface="+mn-lt"/>
                <a:ea typeface="Open Sans"/>
                <a:cs typeface="Open Sans"/>
              </a:rPr>
              <a:t>social communication. </a:t>
            </a:r>
            <a:endParaRPr lang="en-US" sz="2000" dirty="0">
              <a:latin typeface="+mn-lt"/>
              <a:ea typeface="Open Sans"/>
              <a:cs typeface="Open Sans"/>
            </a:endParaRPr>
          </a:p>
          <a:p>
            <a:pPr marL="514350" lvl="1" indent="-514350" fontAlgn="base">
              <a:spcAft>
                <a:spcPts val="1800"/>
              </a:spcAft>
              <a:buFont typeface="Arial"/>
              <a:buChar char="•"/>
            </a:pPr>
            <a:r>
              <a:rPr lang="en-GB" sz="2000" dirty="0">
                <a:latin typeface="+mn-lt"/>
                <a:ea typeface="Open Sans"/>
                <a:cs typeface="Open Sans"/>
              </a:rPr>
              <a:t>Communication needs are invisible, with low levels of diagnosis. People can mask their needs.</a:t>
            </a:r>
          </a:p>
          <a:p>
            <a:pPr marL="514350" lvl="1" indent="-514350" fontAlgn="base">
              <a:spcAft>
                <a:spcPts val="1800"/>
              </a:spcAft>
              <a:buFont typeface="Arial"/>
              <a:buChar char="•"/>
            </a:pPr>
            <a:r>
              <a:rPr lang="en-US" sz="2000" dirty="0">
                <a:latin typeface="+mn-lt"/>
                <a:ea typeface="Open Sans"/>
                <a:cs typeface="Open Sans"/>
              </a:rPr>
              <a:t>People will struggle to navigate and engage with the criminal justice system, which has its own rules, regimes and demands.</a:t>
            </a:r>
          </a:p>
          <a:p>
            <a:pPr marL="514350" lvl="1" indent="-514350" fontAlgn="base">
              <a:spcAft>
                <a:spcPts val="1800"/>
              </a:spcAft>
              <a:buFont typeface="Arial"/>
              <a:buChar char="•"/>
            </a:pPr>
            <a:r>
              <a:rPr lang="en-GB" sz="2000" dirty="0">
                <a:latin typeface="+mn-lt"/>
              </a:rPr>
              <a:t>Around 40% of offenders find it difficult or are unable to benefit from and access verbally mediated interventions, such as anger management and drug rehabilitation courses (Bryan, 2004) </a:t>
            </a:r>
          </a:p>
          <a:p>
            <a:pPr marL="514350" lvl="1" indent="-514350" fontAlgn="base">
              <a:spcAft>
                <a:spcPts val="1800"/>
              </a:spcAft>
              <a:buFont typeface="Arial"/>
              <a:buChar char="•"/>
            </a:pPr>
            <a:r>
              <a:rPr lang="en-US" sz="2000" dirty="0">
                <a:latin typeface="+mn-lt"/>
                <a:ea typeface="Open Sans"/>
                <a:cs typeface="Open Sans"/>
              </a:rPr>
              <a:t>Young offenders with speech and language needs rarely ask for help or said they did not understand compared to those without </a:t>
            </a:r>
            <a:r>
              <a:rPr lang="en-GB" sz="2000" dirty="0">
                <a:latin typeface="+mn-lt"/>
              </a:rPr>
              <a:t>(</a:t>
            </a:r>
            <a:r>
              <a:rPr lang="en-GB" sz="2000" dirty="0" err="1">
                <a:latin typeface="+mn-lt"/>
              </a:rPr>
              <a:t>Lanz</a:t>
            </a:r>
            <a:r>
              <a:rPr lang="en-GB" sz="2000" dirty="0">
                <a:latin typeface="+mn-lt"/>
              </a:rPr>
              <a:t> et al, 2009)</a:t>
            </a:r>
            <a:endParaRPr lang="en-US" sz="2000" dirty="0">
              <a:latin typeface="+mn-lt"/>
              <a:ea typeface="Open Sans"/>
              <a:cs typeface="Open Sans"/>
            </a:endParaRPr>
          </a:p>
          <a:p>
            <a:pPr marL="0" lvl="1" indent="0" algn="ctr" fontAlgn="base">
              <a:spcAft>
                <a:spcPts val="1800"/>
              </a:spcAft>
              <a:buNone/>
            </a:pPr>
            <a:r>
              <a:rPr lang="en-GB" sz="2000" b="1" i="1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If we get communication right, it will benefit a lot of people</a:t>
            </a:r>
          </a:p>
          <a:p>
            <a:pPr marL="457200" indent="-457200">
              <a:spcAft>
                <a:spcPts val="1800"/>
              </a:spcAft>
              <a:buChar char="•"/>
            </a:pPr>
            <a:endParaRPr lang="en-US" sz="2000" dirty="0">
              <a:solidFill>
                <a:srgbClr val="556271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>
              <a:spcAft>
                <a:spcPts val="1800"/>
              </a:spcAft>
            </a:pPr>
            <a:endParaRPr lang="en-GB" sz="2000" b="1" dirty="0">
              <a:solidFill>
                <a:srgbClr val="55627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9074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542" y="239617"/>
            <a:ext cx="10087782" cy="754271"/>
          </a:xfrm>
        </p:spPr>
        <p:txBody>
          <a:bodyPr lIns="91440" tIns="45720" rIns="91440" bIns="45720" anchor="t"/>
          <a:lstStyle/>
          <a:p>
            <a:r>
              <a:rPr lang="en-GB" sz="4400" b="1" dirty="0">
                <a:latin typeface="Open Sans"/>
                <a:ea typeface="Open Sans"/>
                <a:cs typeface="Open Sans"/>
              </a:rPr>
              <a:t>Impact </a:t>
            </a:r>
            <a:r>
              <a:rPr lang="en-US" sz="4400" b="1" dirty="0">
                <a:latin typeface="Open Sans"/>
                <a:ea typeface="Open Sans"/>
                <a:cs typeface="Open Sans"/>
              </a:rPr>
              <a:t>on the person and staff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438" y="1646417"/>
            <a:ext cx="11179264" cy="4468483"/>
          </a:xfrm>
        </p:spPr>
        <p:txBody>
          <a:bodyPr lIns="91440" tIns="45720" rIns="91440" bIns="45720" anchor="t"/>
          <a:lstStyle/>
          <a:p>
            <a:pPr marL="0" lvl="1" indent="0" fontAlgn="base">
              <a:spcAft>
                <a:spcPts val="1800"/>
              </a:spcAft>
              <a:buNone/>
            </a:pPr>
            <a:r>
              <a:rPr lang="en-US" sz="2800" b="1" dirty="0">
                <a:latin typeface="Open Sans"/>
                <a:ea typeface="Open Sans"/>
                <a:cs typeface="Open Sans"/>
              </a:rPr>
              <a:t>Where individuals cannot understand others and cannot express themselves, this can manifest as:  </a:t>
            </a:r>
          </a:p>
          <a:p>
            <a:pPr marL="0" lvl="1" indent="0" fontAlgn="base">
              <a:spcAft>
                <a:spcPts val="1800"/>
              </a:spcAft>
              <a:buNone/>
            </a:pPr>
            <a:endParaRPr lang="en-US" sz="2800" b="1" dirty="0">
              <a:latin typeface="Open Sans"/>
              <a:ea typeface="Open Sans"/>
              <a:cs typeface="Open Sans"/>
            </a:endParaRPr>
          </a:p>
          <a:p>
            <a:pPr marL="514350" lvl="1" indent="-514350" fontAlgn="base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latin typeface="Open Sans"/>
                <a:ea typeface="Open Sans"/>
                <a:cs typeface="Open Sans"/>
              </a:rPr>
              <a:t>Challenging </a:t>
            </a:r>
            <a:r>
              <a:rPr lang="en-US" sz="2800" dirty="0" err="1">
                <a:latin typeface="Open Sans"/>
                <a:ea typeface="Open Sans"/>
                <a:cs typeface="Open Sans"/>
              </a:rPr>
              <a:t>behaviour</a:t>
            </a:r>
            <a:r>
              <a:rPr lang="en-US" sz="2800" dirty="0">
                <a:latin typeface="Open Sans"/>
                <a:ea typeface="Open Sans"/>
                <a:cs typeface="Open Sans"/>
              </a:rPr>
              <a:t> – intensity, severity and frequency</a:t>
            </a:r>
          </a:p>
          <a:p>
            <a:pPr marL="514350" lvl="1" indent="-514350" fontAlgn="base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latin typeface="Open Sans"/>
                <a:ea typeface="Open Sans"/>
                <a:cs typeface="Open Sans"/>
              </a:rPr>
              <a:t>Increased use of physical intervention </a:t>
            </a:r>
          </a:p>
          <a:p>
            <a:pPr marL="514350" lvl="1" indent="-514350" fontAlgn="base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latin typeface="Open Sans"/>
                <a:ea typeface="Open Sans"/>
                <a:cs typeface="Open Sans"/>
              </a:rPr>
              <a:t>Aggressive and violent </a:t>
            </a:r>
            <a:r>
              <a:rPr lang="en-US" sz="2800" dirty="0" err="1">
                <a:latin typeface="Open Sans"/>
                <a:ea typeface="Open Sans"/>
                <a:cs typeface="Open Sans"/>
              </a:rPr>
              <a:t>behaviour</a:t>
            </a:r>
            <a:r>
              <a:rPr lang="en-US" sz="2800" dirty="0">
                <a:latin typeface="Open Sans"/>
                <a:ea typeface="Open Sans"/>
                <a:cs typeface="Open Sans"/>
              </a:rPr>
              <a:t>  </a:t>
            </a:r>
          </a:p>
          <a:p>
            <a:pPr marL="514350" lvl="1" indent="-514350" fontAlgn="base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latin typeface="Open Sans"/>
                <a:ea typeface="Open Sans"/>
                <a:cs typeface="Open Sans"/>
              </a:rPr>
              <a:t>Increasing self-harm  </a:t>
            </a:r>
          </a:p>
          <a:p>
            <a:pPr marL="514350" lvl="1" indent="-514350" fontAlgn="base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latin typeface="Open Sans"/>
                <a:ea typeface="Open Sans"/>
                <a:cs typeface="Open Sans"/>
              </a:rPr>
              <a:t>Wrong decisions/choices made</a:t>
            </a:r>
          </a:p>
          <a:p>
            <a:pPr marL="514350" lvl="1" indent="-514350">
              <a:spcAft>
                <a:spcPts val="1800"/>
              </a:spcAft>
              <a:buFont typeface="Arial"/>
              <a:buChar char="•"/>
            </a:pPr>
            <a:endParaRPr lang="en-US" sz="2800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,Sans-Serif"/>
              <a:buChar char="•"/>
            </a:pPr>
            <a:endParaRPr lang="en-US" sz="2800" dirty="0">
              <a:solidFill>
                <a:srgbClr val="7F7F7F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,Sans-Serif"/>
              <a:buChar char="•"/>
            </a:pPr>
            <a:endParaRPr lang="en-GB" sz="2800" dirty="0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en-US" sz="2800" dirty="0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en-US" sz="2800" dirty="0">
              <a:solidFill>
                <a:srgbClr val="7F7F7F"/>
              </a:solidFill>
              <a:latin typeface="Open Sans"/>
              <a:ea typeface="Open Sans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endParaRPr lang="en-US" sz="2800" dirty="0">
              <a:solidFill>
                <a:srgbClr val="7F7F7F"/>
              </a:solidFill>
              <a:latin typeface="Open Sans"/>
              <a:ea typeface="Open Sans"/>
              <a:cs typeface="Calibri"/>
            </a:endParaRPr>
          </a:p>
          <a:p>
            <a:pPr>
              <a:spcAft>
                <a:spcPts val="1800"/>
              </a:spcAft>
            </a:pPr>
            <a:endParaRPr lang="en-US" sz="2800" dirty="0">
              <a:solidFill>
                <a:srgbClr val="444444"/>
              </a:solidFill>
              <a:latin typeface="Open Sans"/>
              <a:ea typeface="Open Sans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B4F18-114F-6FC1-D0B9-48565B571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628" y="4208642"/>
            <a:ext cx="4569872" cy="25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7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543" y="239617"/>
            <a:ext cx="10087782" cy="754271"/>
          </a:xfrm>
        </p:spPr>
        <p:txBody>
          <a:bodyPr lIns="91440" tIns="45720" rIns="91440" bIns="45720" anchor="t"/>
          <a:lstStyle/>
          <a:p>
            <a:r>
              <a:rPr lang="en-GB" sz="4000" b="1" dirty="0">
                <a:latin typeface="Open Sans"/>
                <a:ea typeface="Open Sans"/>
                <a:cs typeface="Open Sans"/>
              </a:rPr>
              <a:t>Guiding principles </a:t>
            </a:r>
            <a:endParaRPr lang="en-US" sz="40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141" y="1901599"/>
            <a:ext cx="11687717" cy="4956401"/>
          </a:xfrm>
        </p:spPr>
        <p:txBody>
          <a:bodyPr lIns="91440" tIns="45720" rIns="91440" bIns="45720" anchor="t"/>
          <a:lstStyle/>
          <a:p>
            <a:pPr marL="0" lvl="1" indent="0" fontAlgn="base">
              <a:spcAft>
                <a:spcPts val="1800"/>
              </a:spcAft>
              <a:buNone/>
            </a:pPr>
            <a:r>
              <a:rPr lang="en-US" sz="2600" dirty="0">
                <a:latin typeface="Open Sans"/>
                <a:ea typeface="Open Sans"/>
                <a:cs typeface="Open Sans"/>
              </a:rPr>
              <a:t>1. Do your services have a 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communication champions</a:t>
            </a:r>
            <a:r>
              <a:rPr lang="en-US" sz="2600" dirty="0">
                <a:latin typeface="Open Sans"/>
                <a:ea typeface="Open Sans"/>
                <a:cs typeface="Open Sans"/>
              </a:rPr>
              <a:t>? </a:t>
            </a:r>
          </a:p>
          <a:p>
            <a:pPr marL="0" lvl="1" indent="0" fontAlgn="base">
              <a:spcAft>
                <a:spcPts val="1800"/>
              </a:spcAft>
              <a:buNone/>
            </a:pPr>
            <a:r>
              <a:rPr lang="en-US" sz="2600" dirty="0">
                <a:latin typeface="Open Sans"/>
                <a:ea typeface="Open Sans"/>
                <a:cs typeface="Open Sans"/>
              </a:rPr>
              <a:t>2. Do they know to provide 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accessible information? </a:t>
            </a:r>
            <a:r>
              <a:rPr lang="en-US" sz="2600" dirty="0">
                <a:latin typeface="Open Sans"/>
                <a:ea typeface="Open Sans"/>
                <a:cs typeface="Open Sans"/>
              </a:rPr>
              <a:t>– written and verbal</a:t>
            </a:r>
          </a:p>
          <a:p>
            <a:pPr marL="0" lvl="1" indent="0" fontAlgn="base">
              <a:spcAft>
                <a:spcPts val="1800"/>
              </a:spcAft>
              <a:buNone/>
            </a:pPr>
            <a:r>
              <a:rPr lang="en-US" sz="2600" dirty="0">
                <a:latin typeface="Open Sans"/>
                <a:ea typeface="Open Sans"/>
                <a:cs typeface="Open Sans"/>
              </a:rPr>
              <a:t>3. Are services delivered in 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communication friendly environments?</a:t>
            </a:r>
            <a:endParaRPr lang="en-US" sz="2600" dirty="0">
              <a:latin typeface="Open Sans"/>
              <a:ea typeface="Open Sans"/>
              <a:cs typeface="Open Sans"/>
            </a:endParaRPr>
          </a:p>
          <a:p>
            <a:pPr marL="0" lvl="1" indent="0" fontAlgn="base">
              <a:spcAft>
                <a:spcPts val="1800"/>
              </a:spcAft>
              <a:buNone/>
            </a:pPr>
            <a:r>
              <a:rPr lang="en-US" sz="2600" dirty="0">
                <a:latin typeface="Open Sans"/>
                <a:ea typeface="Open Sans"/>
                <a:cs typeface="Open Sans"/>
              </a:rPr>
              <a:t>4. Do services make their environments work via 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clear signage? </a:t>
            </a:r>
          </a:p>
          <a:p>
            <a:pPr marL="0" lvl="1" indent="0" fontAlgn="base">
              <a:spcAft>
                <a:spcPts val="1800"/>
              </a:spcAft>
              <a:buNone/>
            </a:pPr>
            <a:r>
              <a:rPr lang="en-US" sz="2600" dirty="0">
                <a:latin typeface="Open Sans"/>
                <a:ea typeface="Open Sans"/>
                <a:cs typeface="Open Sans"/>
              </a:rPr>
              <a:t>5. Are 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staff trained and capable </a:t>
            </a:r>
            <a:r>
              <a:rPr lang="en-US" sz="2600" dirty="0">
                <a:latin typeface="Open Sans"/>
                <a:ea typeface="Open Sans"/>
                <a:cs typeface="Open Sans"/>
              </a:rPr>
              <a:t>to respond to those with communication needs using your services?</a:t>
            </a:r>
          </a:p>
          <a:p>
            <a:pPr marL="0" lvl="1" indent="0" fontAlgn="base">
              <a:spcAft>
                <a:spcPts val="1800"/>
              </a:spcAft>
              <a:buNone/>
            </a:pPr>
            <a:r>
              <a:rPr lang="en-US" sz="2600" dirty="0">
                <a:latin typeface="Open Sans"/>
                <a:ea typeface="Open Sans"/>
                <a:cs typeface="Open Sans"/>
              </a:rPr>
              <a:t>6. Are there clear 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referral pathways </a:t>
            </a:r>
            <a:r>
              <a:rPr lang="en-US" sz="2600" dirty="0">
                <a:latin typeface="Open Sans"/>
                <a:ea typeface="Open Sans"/>
                <a:cs typeface="Open Sans"/>
              </a:rPr>
              <a:t>to access speech and language therapy? </a:t>
            </a:r>
          </a:p>
          <a:p>
            <a:pPr marL="742315" lvl="1" indent="-285115">
              <a:buNone/>
            </a:pPr>
            <a:endParaRPr lang="en-US" sz="2600" dirty="0">
              <a:latin typeface="Open Sans"/>
              <a:ea typeface="Open Sans"/>
              <a:cs typeface="Open Sans"/>
            </a:endParaRPr>
          </a:p>
          <a:p>
            <a:pPr marL="0" lvl="1" indent="0">
              <a:spcAft>
                <a:spcPts val="1800"/>
              </a:spcAft>
              <a:buNone/>
            </a:pPr>
            <a:endParaRPr lang="en-US" sz="2600" dirty="0">
              <a:latin typeface="Open Sans"/>
              <a:ea typeface="Open Sans"/>
              <a:cs typeface="Open Sans"/>
            </a:endParaRPr>
          </a:p>
          <a:p>
            <a:pPr marL="0" lvl="1" indent="0">
              <a:spcAft>
                <a:spcPts val="1800"/>
              </a:spcAft>
              <a:buNone/>
            </a:pPr>
            <a:endParaRPr lang="en-US" sz="2600" b="1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623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05" y="324678"/>
            <a:ext cx="10462097" cy="754271"/>
          </a:xfrm>
        </p:spPr>
        <p:txBody>
          <a:bodyPr lIns="91440" tIns="45720" rIns="91440" bIns="45720" anchor="t"/>
          <a:lstStyle/>
          <a:p>
            <a:r>
              <a:rPr lang="en-GB" sz="4000" b="1" dirty="0">
                <a:latin typeface="Open Sans"/>
                <a:ea typeface="Open Sans"/>
                <a:cs typeface="Open Sans"/>
              </a:rPr>
              <a:t>Principles 1 and 2</a:t>
            </a:r>
            <a:endParaRPr lang="en-US" sz="40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6009" y="1371159"/>
            <a:ext cx="10423407" cy="5359173"/>
          </a:xfrm>
        </p:spPr>
        <p:txBody>
          <a:bodyPr lIns="91440" tIns="45720" rIns="91440" bIns="45720" anchor="t"/>
          <a:lstStyle/>
          <a:p>
            <a:pPr marL="514350" lvl="1" indent="-514350" fontAlgn="base">
              <a:spcAft>
                <a:spcPts val="1800"/>
              </a:spcAft>
              <a:buAutoNum type="arabicPeriod"/>
            </a:pPr>
            <a:r>
              <a:rPr lang="en-US" sz="2600" b="1" dirty="0">
                <a:latin typeface="Open Sans"/>
                <a:ea typeface="Open Sans"/>
                <a:cs typeface="Open Sans"/>
              </a:rPr>
              <a:t>Your services will have people with communication needs</a:t>
            </a:r>
            <a:r>
              <a:rPr lang="en-US" sz="2600" dirty="0">
                <a:latin typeface="Open Sans"/>
                <a:ea typeface="Open Sans"/>
                <a:cs typeface="Open Sans"/>
              </a:rPr>
              <a:t>. </a:t>
            </a:r>
          </a:p>
          <a:p>
            <a:pPr marL="0" lvl="1" indent="0" algn="ctr" fontAlgn="base">
              <a:spcAft>
                <a:spcPts val="1800"/>
              </a:spcAft>
              <a:buNone/>
            </a:pPr>
            <a:r>
              <a:rPr lang="en-US" sz="2600" i="1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Do they have communication champions to                                           advocate and raise awareness of communication..?</a:t>
            </a:r>
          </a:p>
          <a:p>
            <a:pPr marL="0" lvl="1" indent="0" fontAlgn="base">
              <a:spcAft>
                <a:spcPts val="600"/>
              </a:spcAft>
              <a:buNone/>
            </a:pPr>
            <a:r>
              <a:rPr lang="en-US" sz="2600" dirty="0">
                <a:latin typeface="Open Sans"/>
                <a:ea typeface="Open Sans"/>
                <a:cs typeface="Open Sans"/>
              </a:rPr>
              <a:t>2. 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Providing accessible information, for example:</a:t>
            </a:r>
          </a:p>
          <a:p>
            <a:pPr marL="457200" lvl="1" indent="-457200">
              <a:spcAft>
                <a:spcPts val="600"/>
              </a:spcAft>
            </a:pPr>
            <a:r>
              <a:rPr lang="en-US" sz="2600" dirty="0">
                <a:latin typeface="Open Sans"/>
                <a:ea typeface="Open Sans"/>
                <a:cs typeface="Open Sans"/>
              </a:rPr>
              <a:t>Using 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simple clear </a:t>
            </a:r>
            <a:r>
              <a:rPr lang="en-US" sz="2600" dirty="0">
                <a:latin typeface="Open Sans"/>
                <a:ea typeface="Open Sans"/>
                <a:cs typeface="Open Sans"/>
              </a:rPr>
              <a:t>language and avoiding jargon.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Ensuring 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vocabulary</a:t>
            </a:r>
            <a:r>
              <a:rPr lang="en-US" sz="2600" dirty="0">
                <a:latin typeface="Open Sans"/>
                <a:ea typeface="Open Sans"/>
                <a:cs typeface="Open Sans"/>
              </a:rPr>
              <a:t> used is understood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Explaining 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abbreviations</a:t>
            </a:r>
            <a:r>
              <a:rPr lang="en-US" sz="2600" dirty="0">
                <a:latin typeface="Open Sans"/>
                <a:ea typeface="Open Sans"/>
                <a:cs typeface="Open Sans"/>
              </a:rPr>
              <a:t> and 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acronyms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Using short 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simple</a:t>
            </a:r>
            <a:r>
              <a:rPr lang="en-US" sz="2600" dirty="0">
                <a:latin typeface="Open Sans"/>
                <a:ea typeface="Open Sans"/>
                <a:cs typeface="Open Sans"/>
              </a:rPr>
              <a:t> sentences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2600" b="1" dirty="0">
                <a:latin typeface="Open Sans"/>
                <a:ea typeface="Open Sans"/>
                <a:cs typeface="Open Sans"/>
              </a:rPr>
              <a:t>Avoid</a:t>
            </a:r>
            <a:r>
              <a:rPr lang="en-US" sz="2600" dirty="0">
                <a:latin typeface="Open Sans"/>
                <a:ea typeface="Open Sans"/>
                <a:cs typeface="Open Sans"/>
              </a:rPr>
              <a:t> using 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open</a:t>
            </a:r>
            <a:r>
              <a:rPr lang="en-US" sz="2600" dirty="0">
                <a:latin typeface="Open Sans"/>
                <a:ea typeface="Open Sans"/>
                <a:cs typeface="Open Sans"/>
              </a:rPr>
              <a:t> questions</a:t>
            </a:r>
            <a:endParaRPr lang="en-US" sz="2600" dirty="0">
              <a:solidFill>
                <a:srgbClr val="7F7F7F"/>
              </a:solidFill>
              <a:latin typeface="Open Sans"/>
              <a:ea typeface="Open Sans"/>
              <a:cs typeface="Open Sans"/>
            </a:endParaRPr>
          </a:p>
          <a:p>
            <a:pPr marL="514350" lvl="1" indent="-514350">
              <a:spcAft>
                <a:spcPts val="600"/>
              </a:spcAft>
              <a:buFont typeface="Arial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More communication tips: </a:t>
            </a:r>
            <a:r>
              <a:rPr lang="en-US" sz="2600" dirty="0">
                <a:latin typeface="Open Sans"/>
                <a:ea typeface="Open Sans"/>
                <a:cs typeface="Open Sans"/>
                <a:hlinkClick r:id="rId3"/>
              </a:rPr>
              <a:t>here</a:t>
            </a:r>
            <a:endParaRPr lang="en-US" sz="2600" dirty="0">
              <a:latin typeface="Open Sans"/>
              <a:ea typeface="Open Sans"/>
              <a:cs typeface="Open Sans"/>
            </a:endParaRPr>
          </a:p>
          <a:p>
            <a:pPr marL="514350" lvl="1" indent="-514350">
              <a:spcAft>
                <a:spcPts val="600"/>
              </a:spcAft>
              <a:buFont typeface="Arial"/>
              <a:buChar char="•"/>
            </a:pPr>
            <a:endParaRPr lang="en-US" sz="2600" dirty="0">
              <a:solidFill>
                <a:srgbClr val="7F7F7F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spcAft>
                <a:spcPts val="600"/>
              </a:spcAft>
              <a:buChar char="•"/>
            </a:pPr>
            <a:endParaRPr lang="en-US" sz="2600" dirty="0">
              <a:solidFill>
                <a:srgbClr val="7F7F7F"/>
              </a:solidFill>
              <a:latin typeface="Open Sans"/>
              <a:ea typeface="Open Sans"/>
              <a:cs typeface="Open Sans"/>
            </a:endParaRPr>
          </a:p>
          <a:p>
            <a:pPr marL="1199515" lvl="1" indent="-285115"/>
            <a:endParaRPr lang="en-US" sz="26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457200"/>
            <a:endParaRPr lang="en-US" sz="26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endParaRPr lang="en-US" sz="26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457200"/>
            <a:endParaRPr lang="en-US" sz="26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endParaRPr lang="en-US" sz="26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endParaRPr lang="en-GB" sz="26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endParaRPr lang="en-GB" sz="26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4B635-376E-0BAE-7619-0405E69B2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619" y="3607047"/>
            <a:ext cx="3721395" cy="3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8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ACEA-1EA1-ED8E-EB09-0FF415AD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40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Principle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FF427-B4FB-47E9-A429-9876D98DB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815" y="1617662"/>
            <a:ext cx="11512365" cy="4915659"/>
          </a:xfrm>
        </p:spPr>
        <p:txBody>
          <a:bodyPr lIns="91440" tIns="45720" rIns="91440" bIns="45720" anchor="t"/>
          <a:lstStyle/>
          <a:p>
            <a:pPr marL="0" lvl="1" indent="0" fontAlgn="base">
              <a:spcAft>
                <a:spcPts val="600"/>
              </a:spcAft>
              <a:buNone/>
            </a:pPr>
            <a:r>
              <a:rPr lang="en-US" sz="2600" dirty="0">
                <a:solidFill>
                  <a:srgbClr val="7F7F7F"/>
                </a:solidFill>
                <a:latin typeface="Open Sans"/>
                <a:ea typeface="Open Sans"/>
                <a:cs typeface="Open Sans"/>
              </a:rPr>
              <a:t>3. </a:t>
            </a:r>
            <a:r>
              <a:rPr lang="en-US" sz="2600" b="1" dirty="0">
                <a:solidFill>
                  <a:srgbClr val="7F7F7F"/>
                </a:solidFill>
                <a:latin typeface="Open Sans"/>
                <a:ea typeface="Open Sans"/>
                <a:cs typeface="Open Sans"/>
              </a:rPr>
              <a:t>C</a:t>
            </a:r>
            <a:r>
              <a:rPr lang="en-US" sz="2600" b="1" dirty="0">
                <a:latin typeface="Open Sans"/>
                <a:ea typeface="Open Sans"/>
                <a:cs typeface="Open Sans"/>
              </a:rPr>
              <a:t>ommunication friendly environments</a:t>
            </a:r>
            <a:r>
              <a:rPr lang="en-US" sz="2600" dirty="0">
                <a:latin typeface="Open Sans"/>
                <a:ea typeface="Open Sans"/>
                <a:cs typeface="Open Sans"/>
              </a:rPr>
              <a:t>, are services thinking about: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Noise on the wing / cell / station 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Noise and lighting in healthcare waiting and assessment rooms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Conflict with other people (disrupted routine, direct style of communication, disrupted routine) 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2600" dirty="0">
                <a:solidFill>
                  <a:srgbClr val="7F7F7F"/>
                </a:solidFill>
                <a:latin typeface="Open Sans"/>
                <a:ea typeface="Open Sans"/>
                <a:cs typeface="Open Sans"/>
              </a:rPr>
              <a:t>Sharing a cell or space with others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Sensory overload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Awareness of staff 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Lightening </a:t>
            </a:r>
          </a:p>
          <a:p>
            <a:pPr marL="514350" lvl="1" indent="-514350">
              <a:spcAft>
                <a:spcPts val="600"/>
              </a:spcAft>
              <a:buFont typeface="Arial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Space</a:t>
            </a:r>
          </a:p>
          <a:p>
            <a:endParaRPr lang="en-US" sz="2200" dirty="0">
              <a:solidFill>
                <a:srgbClr val="000000"/>
              </a:solidFill>
              <a:latin typeface="Open Sans"/>
              <a:ea typeface="Open Sans"/>
              <a:cs typeface="Segoe UI"/>
            </a:endParaRPr>
          </a:p>
          <a:p>
            <a:endParaRPr lang="en-US" sz="2200" dirty="0">
              <a:solidFill>
                <a:srgbClr val="000000"/>
              </a:solidFill>
              <a:latin typeface="Open Sans"/>
              <a:ea typeface="Open Sans"/>
              <a:cs typeface="Segoe UI"/>
            </a:endParaRPr>
          </a:p>
          <a:p>
            <a:endParaRPr lang="en-US" sz="2200" dirty="0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endParaRPr lang="en-US" sz="2200" dirty="0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endParaRPr lang="en-US" sz="2200" dirty="0">
              <a:solidFill>
                <a:srgbClr val="444444"/>
              </a:solidFill>
              <a:latin typeface="Open Sans"/>
              <a:ea typeface="Open Sans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35B5B-7C4C-68D9-D293-7A49325B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50" y="3637629"/>
            <a:ext cx="4363898" cy="320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1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6D11-2001-3960-1FF0-6451337A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4000" b="1" dirty="0">
                <a:latin typeface="Open Sans"/>
                <a:ea typeface="Open Sans"/>
                <a:cs typeface="Open Sans"/>
              </a:rPr>
              <a:t>Principle 4</a:t>
            </a:r>
            <a:endParaRPr lang="en-US" sz="40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D1FB7-C8C7-9CBE-2E13-D165A7500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882" y="1474646"/>
            <a:ext cx="11812249" cy="5058676"/>
          </a:xfrm>
        </p:spPr>
        <p:txBody>
          <a:bodyPr lIns="91440" tIns="45720" rIns="91440" bIns="45720" anchor="t"/>
          <a:lstStyle/>
          <a:p>
            <a:pPr marL="0" lvl="1" indent="0" fontAlgn="base">
              <a:spcAft>
                <a:spcPts val="600"/>
              </a:spcAft>
              <a:buNone/>
            </a:pPr>
            <a:r>
              <a:rPr lang="en-US" sz="2400" dirty="0">
                <a:latin typeface="Open Sans"/>
                <a:ea typeface="Open Sans"/>
                <a:cs typeface="Open Sans"/>
              </a:rPr>
              <a:t>4. Making environments work via 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clear signage – </a:t>
            </a:r>
            <a:r>
              <a:rPr lang="en-US" sz="2400" dirty="0">
                <a:latin typeface="Open Sans"/>
                <a:ea typeface="Open Sans"/>
                <a:cs typeface="Open Sans"/>
              </a:rPr>
              <a:t>are services thinking about:</a:t>
            </a:r>
          </a:p>
          <a:p>
            <a:pPr marL="0" lvl="1" indent="0" fontAlgn="base">
              <a:spcAft>
                <a:spcPts val="600"/>
              </a:spcAft>
              <a:buNone/>
            </a:pPr>
            <a:endParaRPr lang="en-US" sz="2400" dirty="0">
              <a:latin typeface="Open Sans"/>
              <a:ea typeface="Open Sans"/>
              <a:cs typeface="Open Sans"/>
            </a:endParaRPr>
          </a:p>
          <a:p>
            <a:pPr marL="0" lvl="1" indent="0" fontAlgn="base">
              <a:spcAft>
                <a:spcPts val="600"/>
              </a:spcAft>
              <a:buNone/>
            </a:pPr>
            <a:r>
              <a:rPr lang="en-US" sz="2400" b="1" i="1" dirty="0">
                <a:latin typeface="Open Sans"/>
                <a:ea typeface="Open Sans"/>
                <a:cs typeface="Open Sans"/>
              </a:rPr>
              <a:t>Issues </a:t>
            </a:r>
          </a:p>
          <a:p>
            <a:pPr marL="457200" lvl="1" indent="-457200">
              <a:spcAft>
                <a:spcPts val="600"/>
              </a:spcAft>
            </a:pPr>
            <a:r>
              <a:rPr lang="en-US" sz="2400" dirty="0">
                <a:latin typeface="Open Sans"/>
                <a:ea typeface="Open Sans"/>
                <a:cs typeface="Open Sans"/>
              </a:rPr>
              <a:t>People less likely to rely on text on signs and struggle to tell the time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457200" lvl="1" indent="-457200">
              <a:spcAft>
                <a:spcPts val="600"/>
              </a:spcAft>
            </a:pPr>
            <a:r>
              <a:rPr lang="en-US" sz="2400" dirty="0">
                <a:latin typeface="Open Sans"/>
                <a:ea typeface="Open Sans"/>
                <a:cs typeface="Open Sans"/>
              </a:rPr>
              <a:t>Difficulty navigating unfamiliar settings can lead to missed appointments and being in the wrong place</a:t>
            </a:r>
            <a:endParaRPr lang="en-US" dirty="0"/>
          </a:p>
          <a:p>
            <a:pPr marL="0" lvl="1" indent="0" fontAlgn="base">
              <a:spcAft>
                <a:spcPts val="600"/>
              </a:spcAft>
              <a:buNone/>
            </a:pPr>
            <a:r>
              <a:rPr lang="en-US" sz="2400" b="1" i="1" dirty="0">
                <a:latin typeface="Open Sans"/>
                <a:ea typeface="Open Sans"/>
                <a:cs typeface="Open Sans"/>
              </a:rPr>
              <a:t>Solutions 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Clear and simple routes, using pictorial images for the end route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Use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colour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and images on the sign</a:t>
            </a:r>
          </a:p>
          <a:p>
            <a:pPr marL="514350" lvl="1" indent="-514350" fontAlgn="base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Have directional signs</a:t>
            </a:r>
          </a:p>
          <a:p>
            <a:pPr marL="514350" lvl="1" indent="-51435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ea typeface="Open Sans"/>
                <a:cs typeface="Open Sans"/>
              </a:rPr>
              <a:t>Provide clocks and calendars to help people track time and date</a:t>
            </a:r>
            <a:endParaRPr lang="en-US" sz="2400" dirty="0">
              <a:latin typeface="Open Sans"/>
              <a:ea typeface="Open Sans"/>
              <a:cs typeface="Open Sans"/>
            </a:endParaRPr>
          </a:p>
          <a:p>
            <a:pPr marL="514350" lvl="1" indent="-51435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Provide visual timetables to illustrate prison routines or office hours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etc</a:t>
            </a:r>
            <a:endParaRPr lang="en-US" sz="2400" dirty="0">
              <a:latin typeface="Open Sans"/>
              <a:ea typeface="Open Sans"/>
              <a:cs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Calibri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09221327"/>
      </p:ext>
    </p:extLst>
  </p:cSld>
  <p:clrMapOvr>
    <a:masterClrMapping/>
  </p:clrMapOvr>
</p:sld>
</file>

<file path=ppt/theme/theme1.xml><?xml version="1.0" encoding="utf-8"?>
<a:theme xmlns:a="http://schemas.openxmlformats.org/drawingml/2006/main" name="RCSLT PowerPoint - Copy">
  <a:themeElements>
    <a:clrScheme name="RCSLT theme">
      <a:dk1>
        <a:srgbClr val="1E2033"/>
      </a:dk1>
      <a:lt1>
        <a:srgbClr val="FFFFFF"/>
      </a:lt1>
      <a:dk2>
        <a:srgbClr val="1E2033"/>
      </a:dk2>
      <a:lt2>
        <a:srgbClr val="F7F7F7"/>
      </a:lt2>
      <a:accent1>
        <a:srgbClr val="4472C4"/>
      </a:accent1>
      <a:accent2>
        <a:srgbClr val="FF66A3"/>
      </a:accent2>
      <a:accent3>
        <a:srgbClr val="A5A5A5"/>
      </a:accent3>
      <a:accent4>
        <a:srgbClr val="FFDC10"/>
      </a:accent4>
      <a:accent5>
        <a:srgbClr val="5679D7"/>
      </a:accent5>
      <a:accent6>
        <a:srgbClr val="64EEB3"/>
      </a:accent6>
      <a:hlink>
        <a:srgbClr val="4471C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SLT Powerpoint template - SAVE OWN VERSION" id="{C2C73925-C5C4-E240-BC7E-2F6E8A894A99}" vid="{9FC90CB2-C612-C741-8870-E27470122E09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42bbb5-d832-4556-9006-8a246a5838e7" xsi:nil="true"/>
    <lcf76f155ced4ddcb4097134ff3c332f xmlns="b3cc5724-f82e-4e5b-85c9-9c44208bcf6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A1B7E95E1F9145AFAD3022371ABA9C" ma:contentTypeVersion="17" ma:contentTypeDescription="Create a new document." ma:contentTypeScope="" ma:versionID="8044bb2eec6001347ef4ee2d9f6b027c">
  <xsd:schema xmlns:xsd="http://www.w3.org/2001/XMLSchema" xmlns:xs="http://www.w3.org/2001/XMLSchema" xmlns:p="http://schemas.microsoft.com/office/2006/metadata/properties" xmlns:ns2="b3cc5724-f82e-4e5b-85c9-9c44208bcf62" xmlns:ns3="2742bbb5-d832-4556-9006-8a246a5838e7" xmlns:ns4="ec9b1215-feba-4fda-a611-9ef0ab1aadcb" targetNamespace="http://schemas.microsoft.com/office/2006/metadata/properties" ma:root="true" ma:fieldsID="3cafef49b20ef8e7ea2a48c89642e6d1" ns2:_="" ns3:_="" ns4:_="">
    <xsd:import namespace="b3cc5724-f82e-4e5b-85c9-9c44208bcf62"/>
    <xsd:import namespace="2742bbb5-d832-4556-9006-8a246a5838e7"/>
    <xsd:import namespace="ec9b1215-feba-4fda-a611-9ef0ab1aad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c5724-f82e-4e5b-85c9-9c44208bcf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124609f-8737-4b56-b20c-da74ed4268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2bbb5-d832-4556-9006-8a246a5838e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b101dfe-e724-42a5-a7c9-befe02badcb6}" ma:internalName="TaxCatchAll" ma:showField="CatchAllData" ma:web="2742bbb5-d832-4556-9006-8a246a5838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b1215-feba-4fda-a611-9ef0ab1aadc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B73150-A459-436F-B2C6-C1BC4A85AC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17FB21-269D-4DAB-8504-224851895923}">
  <ds:schemaRefs>
    <ds:schemaRef ds:uri="65e8990e-d9da-4230-88e9-0fa986598f7f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2742bbb5-d832-4556-9006-8a246a5838e7"/>
    <ds:schemaRef ds:uri="977bb538-6c54-4430-bc71-05823cefc969"/>
    <ds:schemaRef ds:uri="http://schemas.microsoft.com/office/2006/metadata/properties"/>
    <ds:schemaRef ds:uri="b3cc5724-f82e-4e5b-85c9-9c44208bcf62"/>
  </ds:schemaRefs>
</ds:datastoreItem>
</file>

<file path=customXml/itemProps3.xml><?xml version="1.0" encoding="utf-8"?>
<ds:datastoreItem xmlns:ds="http://schemas.openxmlformats.org/officeDocument/2006/customXml" ds:itemID="{37C8BB9B-846B-41D0-B8B1-C2765BC9C4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c5724-f82e-4e5b-85c9-9c44208bcf62"/>
    <ds:schemaRef ds:uri="2742bbb5-d832-4556-9006-8a246a5838e7"/>
    <ds:schemaRef ds:uri="ec9b1215-feba-4fda-a611-9ef0ab1aa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RCSLT Powerpoint template</Template>
  <TotalTime>1308</TotalTime>
  <Words>915</Words>
  <Application>Microsoft Office PowerPoint</Application>
  <PresentationFormat>Widescreen</PresentationFormat>
  <Paragraphs>145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RCSLT PowerPoint - Copy</vt:lpstr>
      <vt:lpstr>1_Custom Design</vt:lpstr>
      <vt:lpstr>Effective and accessible communication in the                               criminal justice system</vt:lpstr>
      <vt:lpstr>Content</vt:lpstr>
      <vt:lpstr>Links between neurodiversity and speech and language needs </vt:lpstr>
      <vt:lpstr>Why is this important </vt:lpstr>
      <vt:lpstr>Impact on the person and staff</vt:lpstr>
      <vt:lpstr>Guiding principles </vt:lpstr>
      <vt:lpstr>Principles 1 and 2</vt:lpstr>
      <vt:lpstr>Principle 3</vt:lpstr>
      <vt:lpstr>Principle 4</vt:lpstr>
      <vt:lpstr>Principles 5 and 6</vt:lpstr>
      <vt:lpstr>Useful resources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Claire Moser</dc:creator>
  <cp:lastModifiedBy>BETTS, Neisha (NHS ARDEN AND GREATER EAST MIDLANDS COMMISSIONING SUPPORT UNIT)</cp:lastModifiedBy>
  <cp:revision>1344</cp:revision>
  <dcterms:created xsi:type="dcterms:W3CDTF">2024-03-06T14:14:48Z</dcterms:created>
  <dcterms:modified xsi:type="dcterms:W3CDTF">2026-02-17T16:36:06Z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0x010100FCA1B7E95E1F9145AFAD3022371ABA9C</vt:lpwstr>
  </property>
  <property fmtid="{D5CDD505-2E9C-101B-9397-08002B2CF9AE}" pid="3" name="Order">
    <vt:r8>157000</vt:r8>
  </property>
  <property fmtid="{D5CDD505-2E9C-101B-9397-08002B2CF9AE}" pid="4" name="MediaServiceImageTags">
    <vt:lpwstr/>
  </property>
</Properties>
</file>