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56" r:id="rId3"/>
    <p:sldId id="257" r:id="rId4"/>
    <p:sldId id="275" r:id="rId5"/>
    <p:sldId id="276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4" r:id="rId20"/>
    <p:sldId id="273" r:id="rId21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1" userDrawn="1">
          <p15:clr>
            <a:srgbClr val="A4A3A4"/>
          </p15:clr>
        </p15:guide>
        <p15:guide id="2" pos="37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ABBE"/>
    <a:srgbClr val="DF504D"/>
    <a:srgbClr val="25277B"/>
    <a:srgbClr val="6AB650"/>
    <a:srgbClr val="6EBBCB"/>
    <a:srgbClr val="6F62AE"/>
    <a:srgbClr val="E36614"/>
    <a:srgbClr val="EFD900"/>
    <a:srgbClr val="399367"/>
    <a:srgbClr val="F9EC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113D20-B39C-4341-85F2-E8D7584B8C7B}" v="35" dt="2025-03-10T10:56:43.7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86667"/>
  </p:normalViewPr>
  <p:slideViewPr>
    <p:cSldViewPr snapToGrid="0" showGuides="1">
      <p:cViewPr varScale="1">
        <p:scale>
          <a:sx n="55" d="100"/>
          <a:sy n="55" d="100"/>
        </p:scale>
        <p:origin x="1064" y="32"/>
      </p:cViewPr>
      <p:guideLst>
        <p:guide orient="horz" pos="2341"/>
        <p:guide pos="37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zzy Pompova" userId="28796f4f-d4fa-4401-814e-abd86396b0ca" providerId="ADAL" clId="{F4113D20-B39C-4341-85F2-E8D7584B8C7B}"/>
    <pc:docChg chg="custSel modSld">
      <pc:chgData name="Izzy Pompova" userId="28796f4f-d4fa-4401-814e-abd86396b0ca" providerId="ADAL" clId="{F4113D20-B39C-4341-85F2-E8D7584B8C7B}" dt="2025-03-10T10:56:22.807" v="69" actId="1076"/>
      <pc:docMkLst>
        <pc:docMk/>
      </pc:docMkLst>
      <pc:sldChg chg="addSp delSp modSp mod delAnim">
        <pc:chgData name="Izzy Pompova" userId="28796f4f-d4fa-4401-814e-abd86396b0ca" providerId="ADAL" clId="{F4113D20-B39C-4341-85F2-E8D7584B8C7B}" dt="2025-03-10T10:56:22.807" v="69" actId="1076"/>
        <pc:sldMkLst>
          <pc:docMk/>
          <pc:sldMk cId="861063884" sldId="258"/>
        </pc:sldMkLst>
        <pc:spChg chg="add mod">
          <ac:chgData name="Izzy Pompova" userId="28796f4f-d4fa-4401-814e-abd86396b0ca" providerId="ADAL" clId="{F4113D20-B39C-4341-85F2-E8D7584B8C7B}" dt="2025-03-10T10:56:22.807" v="69" actId="1076"/>
          <ac:spMkLst>
            <pc:docMk/>
            <pc:sldMk cId="861063884" sldId="258"/>
            <ac:spMk id="3" creationId="{A2926BF3-4F72-0277-906E-47FEF57E86F3}"/>
          </ac:spMkLst>
        </pc:spChg>
        <pc:spChg chg="add mod">
          <ac:chgData name="Izzy Pompova" userId="28796f4f-d4fa-4401-814e-abd86396b0ca" providerId="ADAL" clId="{F4113D20-B39C-4341-85F2-E8D7584B8C7B}" dt="2025-03-10T10:54:38.437" v="58" actId="1076"/>
          <ac:spMkLst>
            <pc:docMk/>
            <pc:sldMk cId="861063884" sldId="258"/>
            <ac:spMk id="7" creationId="{8AE0271F-B25A-69A0-080A-690367A3F76D}"/>
          </ac:spMkLst>
        </pc:spChg>
        <pc:spChg chg="add mod">
          <ac:chgData name="Izzy Pompova" userId="28796f4f-d4fa-4401-814e-abd86396b0ca" providerId="ADAL" clId="{F4113D20-B39C-4341-85F2-E8D7584B8C7B}" dt="2025-03-10T10:55:16.342" v="62" actId="20577"/>
          <ac:spMkLst>
            <pc:docMk/>
            <pc:sldMk cId="861063884" sldId="258"/>
            <ac:spMk id="11" creationId="{2EDFA52D-D51A-C2B0-7B2C-E81651DA8314}"/>
          </ac:spMkLst>
        </pc:spChg>
        <pc:spChg chg="add mod">
          <ac:chgData name="Izzy Pompova" userId="28796f4f-d4fa-4401-814e-abd86396b0ca" providerId="ADAL" clId="{F4113D20-B39C-4341-85F2-E8D7584B8C7B}" dt="2025-03-10T10:55:54.439" v="67" actId="14100"/>
          <ac:spMkLst>
            <pc:docMk/>
            <pc:sldMk cId="861063884" sldId="258"/>
            <ac:spMk id="15" creationId="{CE7E3C78-A12B-5C93-E766-25F68AF39776}"/>
          </ac:spMkLst>
        </pc:spChg>
        <pc:picChg chg="del">
          <ac:chgData name="Izzy Pompova" userId="28796f4f-d4fa-4401-814e-abd86396b0ca" providerId="ADAL" clId="{F4113D20-B39C-4341-85F2-E8D7584B8C7B}" dt="2025-03-10T10:53:10.202" v="50" actId="478"/>
          <ac:picMkLst>
            <pc:docMk/>
            <pc:sldMk cId="861063884" sldId="258"/>
            <ac:picMk id="17" creationId="{ED57862B-4596-897F-1E4C-DC02611CC0DD}"/>
          </ac:picMkLst>
        </pc:picChg>
        <pc:picChg chg="del">
          <ac:chgData name="Izzy Pompova" userId="28796f4f-d4fa-4401-814e-abd86396b0ca" providerId="ADAL" clId="{F4113D20-B39C-4341-85F2-E8D7584B8C7B}" dt="2025-03-10T10:54:29.586" v="56" actId="478"/>
          <ac:picMkLst>
            <pc:docMk/>
            <pc:sldMk cId="861063884" sldId="258"/>
            <ac:picMk id="19" creationId="{0EF69A17-6EE6-B442-0B86-CF2E15E01AF3}"/>
          </ac:picMkLst>
        </pc:picChg>
        <pc:picChg chg="del">
          <ac:chgData name="Izzy Pompova" userId="28796f4f-d4fa-4401-814e-abd86396b0ca" providerId="ADAL" clId="{F4113D20-B39C-4341-85F2-E8D7584B8C7B}" dt="2025-03-10T10:55:43.208" v="63" actId="478"/>
          <ac:picMkLst>
            <pc:docMk/>
            <pc:sldMk cId="861063884" sldId="258"/>
            <ac:picMk id="21" creationId="{C3E4A2F2-DC95-CEED-0AE6-52A8E390C3D6}"/>
          </ac:picMkLst>
        </pc:picChg>
        <pc:picChg chg="del">
          <ac:chgData name="Izzy Pompova" userId="28796f4f-d4fa-4401-814e-abd86396b0ca" providerId="ADAL" clId="{F4113D20-B39C-4341-85F2-E8D7584B8C7B}" dt="2025-03-10T10:55:06.719" v="59" actId="478"/>
          <ac:picMkLst>
            <pc:docMk/>
            <pc:sldMk cId="861063884" sldId="258"/>
            <ac:picMk id="23" creationId="{8C1322F3-55CF-C98E-6640-4F18D0017AA1}"/>
          </ac:picMkLst>
        </pc:picChg>
      </pc:sldChg>
      <pc:sldChg chg="delSp modSp mod delAnim">
        <pc:chgData name="Izzy Pompova" userId="28796f4f-d4fa-4401-814e-abd86396b0ca" providerId="ADAL" clId="{F4113D20-B39C-4341-85F2-E8D7584B8C7B}" dt="2025-03-10T10:49:47.272" v="34" actId="478"/>
        <pc:sldMkLst>
          <pc:docMk/>
          <pc:sldMk cId="1177713938" sldId="273"/>
        </pc:sldMkLst>
        <pc:spChg chg="mod">
          <ac:chgData name="Izzy Pompova" userId="28796f4f-d4fa-4401-814e-abd86396b0ca" providerId="ADAL" clId="{F4113D20-B39C-4341-85F2-E8D7584B8C7B}" dt="2025-03-10T10:48:42.686" v="9" actId="1076"/>
          <ac:spMkLst>
            <pc:docMk/>
            <pc:sldMk cId="1177713938" sldId="273"/>
            <ac:spMk id="3" creationId="{E311E7C9-4A0B-1C6B-5F2E-14A67ACEB10F}"/>
          </ac:spMkLst>
        </pc:spChg>
        <pc:spChg chg="mod">
          <ac:chgData name="Izzy Pompova" userId="28796f4f-d4fa-4401-814e-abd86396b0ca" providerId="ADAL" clId="{F4113D20-B39C-4341-85F2-E8D7584B8C7B}" dt="2025-03-10T10:49:00.661" v="15" actId="20577"/>
          <ac:spMkLst>
            <pc:docMk/>
            <pc:sldMk cId="1177713938" sldId="273"/>
            <ac:spMk id="5" creationId="{9310CC62-222C-9108-6FA6-B0F657884DED}"/>
          </ac:spMkLst>
        </pc:spChg>
        <pc:spChg chg="mod">
          <ac:chgData name="Izzy Pompova" userId="28796f4f-d4fa-4401-814e-abd86396b0ca" providerId="ADAL" clId="{F4113D20-B39C-4341-85F2-E8D7584B8C7B}" dt="2025-03-10T10:49:44.727" v="33" actId="20577"/>
          <ac:spMkLst>
            <pc:docMk/>
            <pc:sldMk cId="1177713938" sldId="273"/>
            <ac:spMk id="6" creationId="{06D693FB-B68A-4BB3-4118-813A7539A120}"/>
          </ac:spMkLst>
        </pc:spChg>
        <pc:spChg chg="mod">
          <ac:chgData name="Izzy Pompova" userId="28796f4f-d4fa-4401-814e-abd86396b0ca" providerId="ADAL" clId="{F4113D20-B39C-4341-85F2-E8D7584B8C7B}" dt="2025-03-10T10:49:29.024" v="26" actId="14100"/>
          <ac:spMkLst>
            <pc:docMk/>
            <pc:sldMk cId="1177713938" sldId="273"/>
            <ac:spMk id="7" creationId="{1EECE680-0875-D7C3-93FB-2C11F0AD1C48}"/>
          </ac:spMkLst>
        </pc:spChg>
        <pc:picChg chg="del">
          <ac:chgData name="Izzy Pompova" userId="28796f4f-d4fa-4401-814e-abd86396b0ca" providerId="ADAL" clId="{F4113D20-B39C-4341-85F2-E8D7584B8C7B}" dt="2025-03-10T10:49:03.286" v="16" actId="478"/>
          <ac:picMkLst>
            <pc:docMk/>
            <pc:sldMk cId="1177713938" sldId="273"/>
            <ac:picMk id="17" creationId="{D3AABE5B-FEBF-88A3-6DF9-BB43B952174B}"/>
          </ac:picMkLst>
        </pc:picChg>
        <pc:picChg chg="del">
          <ac:chgData name="Izzy Pompova" userId="28796f4f-d4fa-4401-814e-abd86396b0ca" providerId="ADAL" clId="{F4113D20-B39C-4341-85F2-E8D7584B8C7B}" dt="2025-03-10T10:49:09.896" v="17" actId="478"/>
          <ac:picMkLst>
            <pc:docMk/>
            <pc:sldMk cId="1177713938" sldId="273"/>
            <ac:picMk id="19" creationId="{C0F60F8A-EDD2-F89F-4F6B-D4E4E6053788}"/>
          </ac:picMkLst>
        </pc:picChg>
        <pc:picChg chg="del">
          <ac:chgData name="Izzy Pompova" userId="28796f4f-d4fa-4401-814e-abd86396b0ca" providerId="ADAL" clId="{F4113D20-B39C-4341-85F2-E8D7584B8C7B}" dt="2025-03-10T10:49:47.272" v="34" actId="478"/>
          <ac:picMkLst>
            <pc:docMk/>
            <pc:sldMk cId="1177713938" sldId="273"/>
            <ac:picMk id="21" creationId="{EBEB0884-1F19-7F73-C5F9-C0F562FDAB9D}"/>
          </ac:picMkLst>
        </pc:picChg>
        <pc:picChg chg="del">
          <ac:chgData name="Izzy Pompova" userId="28796f4f-d4fa-4401-814e-abd86396b0ca" providerId="ADAL" clId="{F4113D20-B39C-4341-85F2-E8D7584B8C7B}" dt="2025-03-10T10:48:38.937" v="8" actId="478"/>
          <ac:picMkLst>
            <pc:docMk/>
            <pc:sldMk cId="1177713938" sldId="273"/>
            <ac:picMk id="23" creationId="{06DC521B-D997-82AD-7949-B316425399B5}"/>
          </ac:picMkLst>
        </pc:picChg>
      </pc:sldChg>
      <pc:sldChg chg="addSp delSp modSp mod">
        <pc:chgData name="Izzy Pompova" userId="28796f4f-d4fa-4401-814e-abd86396b0ca" providerId="ADAL" clId="{F4113D20-B39C-4341-85F2-E8D7584B8C7B}" dt="2025-03-10T10:51:29.695" v="49" actId="27636"/>
        <pc:sldMkLst>
          <pc:docMk/>
          <pc:sldMk cId="3846155975" sldId="274"/>
        </pc:sldMkLst>
        <pc:spChg chg="del">
          <ac:chgData name="Izzy Pompova" userId="28796f4f-d4fa-4401-814e-abd86396b0ca" providerId="ADAL" clId="{F4113D20-B39C-4341-85F2-E8D7584B8C7B}" dt="2025-03-10T10:50:58.692" v="43" actId="21"/>
          <ac:spMkLst>
            <pc:docMk/>
            <pc:sldMk cId="3846155975" sldId="274"/>
            <ac:spMk id="2" creationId="{C2ABD181-C6BC-7D34-A4A5-27385EB9E990}"/>
          </ac:spMkLst>
        </pc:spChg>
        <pc:spChg chg="mod">
          <ac:chgData name="Izzy Pompova" userId="28796f4f-d4fa-4401-814e-abd86396b0ca" providerId="ADAL" clId="{F4113D20-B39C-4341-85F2-E8D7584B8C7B}" dt="2025-03-10T10:51:29.695" v="49" actId="27636"/>
          <ac:spMkLst>
            <pc:docMk/>
            <pc:sldMk cId="3846155975" sldId="274"/>
            <ac:spMk id="4" creationId="{4EBA38C5-E4B3-43C7-73AB-7D4168B15543}"/>
          </ac:spMkLst>
        </pc:spChg>
        <pc:spChg chg="add del mod">
          <ac:chgData name="Izzy Pompova" userId="28796f4f-d4fa-4401-814e-abd86396b0ca" providerId="ADAL" clId="{F4113D20-B39C-4341-85F2-E8D7584B8C7B}" dt="2025-03-10T10:51:25.679" v="47" actId="21"/>
          <ac:spMkLst>
            <pc:docMk/>
            <pc:sldMk cId="3846155975" sldId="274"/>
            <ac:spMk id="5" creationId="{2DD6E7AC-0BAB-4D11-26CB-88DC6102526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0FBF0-ECDB-4D7D-BEF7-6F4A32AFA8A2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BE25F-3A27-4C2D-9F2A-BCB8B9BEB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570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ANIMATION: all auto animated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E25F-3A27-4C2D-9F2A-BCB8B9BEBE3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298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ANIMATION: all auto animated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E25F-3A27-4C2D-9F2A-BCB8B9BEBE3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31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ANIMATION: all auto animated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E25F-3A27-4C2D-9F2A-BCB8B9BEBE3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984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ANIMATION: auto animated until speech bubble and character appear then click to reveal each fact.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E25F-3A27-4C2D-9F2A-BCB8B9BEBE3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919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ANIMATION: auto animated until speech bubble and character appear then click to reveal each fact.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E25F-3A27-4C2D-9F2A-BCB8B9BEBE3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762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ANIMATION: auto animated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E25F-3A27-4C2D-9F2A-BCB8B9BEBE3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949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 ANIMATION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E25F-3A27-4C2D-9F2A-BCB8B9BEBE3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0837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 ANIMATION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E25F-3A27-4C2D-9F2A-BCB8B9BEBE3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830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 ANIMATION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E25F-3A27-4C2D-9F2A-BCB8B9BEBE3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0798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ANIMATION: auto animated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E25F-3A27-4C2D-9F2A-BCB8B9BEBE3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3124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ANIMATION: auto animated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E25F-3A27-4C2D-9F2A-BCB8B9BEBE3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834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ANIMATION: auto animated until question marks fall away. Then click to reveal each clue.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E25F-3A27-4C2D-9F2A-BCB8B9BEBE3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14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ANIMATION: all auto animated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E25F-3A27-4C2D-9F2A-BCB8B9BEBE3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123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b="1" dirty="0">
                <a:solidFill>
                  <a:srgbClr val="212121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PLEASE READ: </a:t>
            </a:r>
            <a:r>
              <a:rPr lang="en-US" altLang="en-US" sz="1200" dirty="0">
                <a:solidFill>
                  <a:srgbClr val="212121"/>
                </a:solidFill>
                <a:latin typeface="Arial" panose="020B0604020202020204" pitchFamily="34" charset="0"/>
              </a:rPr>
              <a:t>Add your own images to demonstrate what you do. You can delete this slide if you don’t have any.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baseline="0" dirty="0">
                <a:solidFill>
                  <a:srgbClr val="FF0000"/>
                </a:solidFill>
                <a:latin typeface="Arial" panose="020B0604020202020204" pitchFamily="34" charset="0"/>
              </a:rPr>
              <a:t>NOTE 1: Images used here are copyright RCSLT and should be used for reference only.    Note 2: If you use this slide and don’t need the next (slide 5), please delete it.</a:t>
            </a:r>
            <a:endParaRPr lang="en-US" altLang="en-US" sz="1200" b="1" i="1" baseline="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solidFill>
                  <a:srgbClr val="212121"/>
                </a:solidFill>
                <a:latin typeface="Arial" panose="020B0604020202020204" pitchFamily="34" charset="0"/>
              </a:rPr>
              <a:t>To change current photos to your own images: </a:t>
            </a:r>
            <a:r>
              <a:rPr lang="en-US" altLang="en-US" sz="1200" b="1" dirty="0">
                <a:solidFill>
                  <a:srgbClr val="212121"/>
                </a:solidFill>
                <a:latin typeface="Arial" panose="020B0604020202020204" pitchFamily="34" charset="0"/>
              </a:rPr>
              <a:t>CLICK IN MIDDLE OF ONE OF THE CURRENT PHOTOS &gt; THEN CLICK ON ‘PICTURE FORMAT’ IN THE TOP TOOLBAR &gt; CLICK ON ‘CHANGE PICTURE’ you will then see a drop-down menu &gt; CHOOSE YOUR IMAGE &gt; REPEAT FOR NEXT PICTURE.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E25F-3A27-4C2D-9F2A-BCB8B9BEBE3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891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b="1" dirty="0">
                <a:solidFill>
                  <a:srgbClr val="212121"/>
                </a:solidFill>
                <a:latin typeface="Arial" panose="020B0604020202020204" pitchFamily="34" charset="0"/>
              </a:rPr>
              <a:t>PLEASE READ</a:t>
            </a:r>
            <a:r>
              <a:rPr lang="en-US" altLang="en-US" sz="1200" dirty="0">
                <a:solidFill>
                  <a:srgbClr val="212121"/>
                </a:solidFill>
                <a:latin typeface="Arial" panose="020B0604020202020204" pitchFamily="34" charset="0"/>
              </a:rPr>
              <a:t>: Add your own images or videos to demonstrate what you do. </a:t>
            </a:r>
            <a:r>
              <a:rPr lang="en-US" altLang="en-US" sz="1200" b="1" dirty="0">
                <a:solidFill>
                  <a:srgbClr val="212121"/>
                </a:solidFill>
                <a:latin typeface="Arial" panose="020B0604020202020204" pitchFamily="34" charset="0"/>
              </a:rPr>
              <a:t>Delete this slide </a:t>
            </a:r>
            <a:r>
              <a:rPr lang="en-US" altLang="en-US" sz="1200" dirty="0">
                <a:solidFill>
                  <a:srgbClr val="212121"/>
                </a:solidFill>
                <a:latin typeface="Arial" panose="020B0604020202020204" pitchFamily="34" charset="0"/>
              </a:rPr>
              <a:t>if you don’t have any images to insert or if it’s not required because you have used the previous slide. 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E25F-3A27-4C2D-9F2A-BCB8B9BEBE3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770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ANIMATION: click to reveal each superpower.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E25F-3A27-4C2D-9F2A-BCB8B9BEBE3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83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ANIMATION: click to reveal each bullet point.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E25F-3A27-4C2D-9F2A-BCB8B9BEBE3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141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ANIMATION: all auto animated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E25F-3A27-4C2D-9F2A-BCB8B9BEBE3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124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ANIMATION: all auto animated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E25F-3A27-4C2D-9F2A-BCB8B9BEBE3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596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E26F8-7A65-1596-B988-1B0438094E2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773152-C3C2-07E1-5FDD-C45D3F84454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A550C-5C45-00E5-2A3F-D49C8BA3940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055B39-651C-4AD0-9C94-8EB2C723AE97}" type="datetime1">
              <a:rPr lang="en-GB"/>
              <a:pPr lvl="0"/>
              <a:t>10/03/2025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1E59C-A8DD-5C52-AA21-CF9DF77F85E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F3D2A-9527-EA0F-DFA3-229DE580BC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2D901F-9B61-4EFC-800C-08D4DBB01C4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95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64106-109E-429D-A85C-8FC2B42D2C2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9B58A8-C741-678D-8EAB-749C7B656C8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81B13-32D0-24BB-3B26-0BEB5DBD5C0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F79016-2C7C-4691-BC11-2F0F56FC263E}" type="datetime1">
              <a:rPr lang="en-GB"/>
              <a:pPr lvl="0"/>
              <a:t>10/03/2025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CC787-6F20-3869-6FC1-43D70B905D0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1868E-0A66-EE67-63D6-85DEF3AE71C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CD71C7-6537-4E7F-A4A9-D452FC93974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29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F68A58-D19E-68ED-4D0D-F0E9681E29C2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DD7D2F-DED2-8EE9-0822-7F91B4046932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48B0F-5900-08FA-B1C9-9B609CE33AF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468EBD-46F2-4C01-8617-D03A25F3048D}" type="datetime1">
              <a:rPr lang="en-GB"/>
              <a:pPr lvl="0"/>
              <a:t>10/03/2025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F86C1-D49A-FD7A-5F2E-BBEB446B493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9E220-7053-855A-6513-E4DBA4F9CE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DAC4EE-66E5-47CA-8A8F-780859404A5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62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6A763-931E-4ED5-2C18-0686FBD8187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54F74-E3FF-A3A5-DBF9-9E31D34B751F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D2072-5240-8929-5FCD-9993A08EF3B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7F4B63-2BB4-4AC8-A6F6-281A616DB107}" type="datetime1">
              <a:rPr lang="en-GB"/>
              <a:pPr lvl="0"/>
              <a:t>10/03/2025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79074-915D-565F-7A59-A279F83F8B9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435DA-FF87-5DCA-F68F-F95FDF21AF1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9CEE60-9896-4C50-BB95-5B6A7FF4864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10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166D0-2CC5-25D8-41F9-30923E6192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83E65-4D6D-F774-0726-471A57D2E4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76767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D2668-85D8-121C-693D-0F7683D387D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11A4D8-FDBC-4914-AC90-D41725D93721}" type="datetime1">
              <a:rPr lang="en-GB"/>
              <a:pPr lvl="0"/>
              <a:t>10/03/2025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46CFB-8FD2-E765-1381-25BFEB9657B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98171-EACA-3F0D-F181-435D11586FF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D39C37-7D9E-406A-B474-F5C6AE089AD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81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6FF4C-6725-5827-01C4-C1FDB38ED17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4925C-4426-95CA-21B7-0DAC5692BC7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D1FAED-ED6E-CFA7-5ECF-DB93B4D552D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3B4C68-7B3D-7CC9-EED6-E2DA844B36D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31F49E-9FB7-42B2-A817-E4FDC1FF1CD2}" type="datetime1">
              <a:rPr lang="en-GB"/>
              <a:pPr lvl="0"/>
              <a:t>10/03/2025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B9B2D-E212-1DDF-72B8-4E7713771D5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B9881B-D66C-2A36-139D-665AC17D6A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BFCA71-D2C5-43F1-B404-0266D741E8D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90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46BE4-8BE1-4AF0-6C09-CC4C92E44E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CF58ED-AAAE-B7CC-787E-EFB2731458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D6D123-A8E8-8B4B-A91A-414C807ACA5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4F70DE-D031-E1A9-3210-1D6A817C246A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A202B3-DDE8-B88F-B907-83A8B5CFE734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CF0ADA-ABDC-ADD5-36B3-360B41211F7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A912C8-A7BF-4E7A-93CC-81CAF25DC6D8}" type="datetime1">
              <a:rPr lang="en-GB"/>
              <a:pPr lvl="0"/>
              <a:t>10/03/2025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5B0B40-5868-C974-F6BC-D212F8A72DF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55B749-C46F-B565-99E8-3A5B1188653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62A198-A04B-419D-B25D-06CFA1EC841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21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00840-FDE3-38BB-3C57-C2C27C4E1D3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21DBC0-FB3D-26CA-CF9E-E7ECA0D2030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49833C-7EB9-413E-9531-2E06024E3661}" type="datetime1">
              <a:rPr lang="en-GB"/>
              <a:pPr lvl="0"/>
              <a:t>10/03/2025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269CE1-A2C7-8982-C4AA-E7B7B532B4D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08972B-743A-C0BB-A0DE-90928EB5070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3D1C5A-5206-42D1-8EC6-4B6E4F8C3BC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2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5A0D2B-F445-FC3D-3B01-3D8DBE14993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F0512B-9EDA-4777-B7C4-112DEFD1E8AA}" type="datetime1">
              <a:rPr lang="en-GB"/>
              <a:pPr lvl="0"/>
              <a:t>10/03/2025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32F543-85C8-370B-11BD-CC97DD3A3F0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799389-F60C-056B-4A7F-9EAA3118BF3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091696-83AD-4409-AD3E-23FF38E24C4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87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2ECF8-91F8-43CF-224D-241DA5D09F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C4E0A-3543-5CCB-044D-DF30EE988FD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F82260-E2BB-F903-C307-993E78A253C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F40DD2-1A10-E077-CAF2-EFF19B06EB7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BD3F18-0C7A-4E64-AE06-FB13A5551EB4}" type="datetime1">
              <a:rPr lang="en-GB"/>
              <a:pPr lvl="0"/>
              <a:t>10/03/2025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24E51D-AB73-CEC7-DBE6-235D8E6CF7C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9BA6A9-D0E1-32E9-DFA1-D61DD5BB690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CC29AB-21E6-40FA-A875-F703A26F0F9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82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58037-689D-F1DA-5B5E-8ADCEA0528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7D7BD6-086E-A88F-14DA-96C7807C99D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39052B-7A5E-18A5-83E5-CEBCF2E6B13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BD5431-1D6F-FFBC-89B7-7E66EC04F40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CF1228-3B96-4E5C-9C43-E8128F1B5559}" type="datetime1">
              <a:rPr lang="en-GB"/>
              <a:pPr lvl="0"/>
              <a:t>10/03/2025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2C7AE4-6BCB-D7FC-FFE4-2AEEB7F3828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7719BF-C1A9-99E5-EF49-BFBF5195E9C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DE8EA0-6432-41F1-9F56-68D6CACB95E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70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1D77A1-2D52-6C6C-A20F-6FE147777D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1EA2E-EC41-FFF5-5EB7-9B4A895F43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AF290-CDA8-162E-2B11-8BABB23A1E20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4503D9C1-4934-49D2-8593-BF0E598575A2}" type="datetime1">
              <a:rPr lang="en-GB"/>
              <a:pPr lvl="0"/>
              <a:t>10/03/2025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D58E2-7F28-A453-4C92-280551D96C0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F18BC-5EDD-CC67-739F-12DDE1DCC1D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1B6DE7B2-A77D-42AE-945B-D77CB88495BE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Aptos Display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Aptos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Aptos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Aptos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ptos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5.png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7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5" Type="http://schemas.openxmlformats.org/officeDocument/2006/relationships/image" Target="../media/image28.png"/><Relationship Id="rId10" Type="http://schemas.microsoft.com/office/2007/relationships/hdphoto" Target="../media/hdphoto5.wdp"/><Relationship Id="rId4" Type="http://schemas.microsoft.com/office/2007/relationships/hdphoto" Target="../media/hdphoto3.wdp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4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yellow circle with black border&#10;&#10;AI-generated content may be incorrect.">
            <a:extLst>
              <a:ext uri="{FF2B5EF4-FFF2-40B4-BE49-F238E27FC236}">
                <a16:creationId xmlns:a16="http://schemas.microsoft.com/office/drawing/2014/main" id="{A1D5CD99-6307-E29F-9B24-11F88E6DE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" y="-762402"/>
            <a:ext cx="11805920" cy="1132166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2B615F8-BF74-AF6D-DC33-74CBA2CB00E1}"/>
              </a:ext>
            </a:extLst>
          </p:cNvPr>
          <p:cNvSpPr txBox="1"/>
          <p:nvPr/>
        </p:nvSpPr>
        <p:spPr>
          <a:xfrm>
            <a:off x="730369" y="451477"/>
            <a:ext cx="10731261" cy="16245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 algn="ctr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600" b="1" dirty="0">
                <a:solidFill>
                  <a:srgbClr val="25277B"/>
                </a:solidFill>
                <a:latin typeface="Calibri" pitchFamily="34"/>
                <a:cs typeface="Calibri" pitchFamily="34"/>
              </a:rPr>
              <a:t>Helo a </a:t>
            </a:r>
            <a:r>
              <a:rPr lang="en-GB" sz="6600" b="1" dirty="0" err="1">
                <a:solidFill>
                  <a:srgbClr val="25277B"/>
                </a:solidFill>
                <a:latin typeface="Calibri" pitchFamily="34"/>
                <a:cs typeface="Calibri" pitchFamily="34"/>
              </a:rPr>
              <a:t>Chroeso</a:t>
            </a:r>
            <a:endParaRPr lang="en-GB" sz="6600" b="1" i="0" u="none" strike="noStrike" kern="1200" cap="none" spc="0" baseline="0" dirty="0">
              <a:solidFill>
                <a:srgbClr val="25277B"/>
              </a:solidFill>
              <a:uFillTx/>
              <a:latin typeface="Calibri" pitchFamily="34"/>
              <a:cs typeface="Calibri" pitchFamily="34"/>
            </a:endParaRPr>
          </a:p>
        </p:txBody>
      </p:sp>
      <p:pic>
        <p:nvPicPr>
          <p:cNvPr id="8" name="Picture 7" descr="A cartoon of a person in a green garment&#10;&#10;AI-generated content may be incorrect.">
            <a:extLst>
              <a:ext uri="{FF2B5EF4-FFF2-40B4-BE49-F238E27FC236}">
                <a16:creationId xmlns:a16="http://schemas.microsoft.com/office/drawing/2014/main" id="{888CA339-977C-6D9D-426A-4DE518CEA9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25" y="3019425"/>
            <a:ext cx="2426396" cy="3718560"/>
          </a:xfrm>
          <a:prstGeom prst="rect">
            <a:avLst/>
          </a:prstGeom>
        </p:spPr>
      </p:pic>
      <p:pic>
        <p:nvPicPr>
          <p:cNvPr id="10" name="Picture 9" descr="A cartoon of a child in a superhero garment&#10;&#10;AI-generated content may be incorrect.">
            <a:extLst>
              <a:ext uri="{FF2B5EF4-FFF2-40B4-BE49-F238E27FC236}">
                <a16:creationId xmlns:a16="http://schemas.microsoft.com/office/drawing/2014/main" id="{417A136E-8AA7-5475-A1BB-88820582A9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339" y="4035395"/>
            <a:ext cx="1990201" cy="2809086"/>
          </a:xfrm>
          <a:prstGeom prst="rect">
            <a:avLst/>
          </a:prstGeom>
        </p:spPr>
      </p:pic>
      <p:pic>
        <p:nvPicPr>
          <p:cNvPr id="12" name="Picture 11" descr="A cartoon of a child wearing a cape and hat&#10;&#10;AI-generated content may be incorrect.">
            <a:extLst>
              <a:ext uri="{FF2B5EF4-FFF2-40B4-BE49-F238E27FC236}">
                <a16:creationId xmlns:a16="http://schemas.microsoft.com/office/drawing/2014/main" id="{7305097D-80B2-2CBA-30F6-651989AE1C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510" y="2988945"/>
            <a:ext cx="3365467" cy="3758006"/>
          </a:xfrm>
          <a:prstGeom prst="rect">
            <a:avLst/>
          </a:prstGeom>
        </p:spPr>
      </p:pic>
      <p:pic>
        <p:nvPicPr>
          <p:cNvPr id="14" name="Picture 13" descr="Cartoon of a child&#10;&#10;AI-generated content may be incorrect.">
            <a:extLst>
              <a:ext uri="{FF2B5EF4-FFF2-40B4-BE49-F238E27FC236}">
                <a16:creationId xmlns:a16="http://schemas.microsoft.com/office/drawing/2014/main" id="{1C2BAF76-F964-5B12-3AA6-23BA7F261C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403" y="3086475"/>
            <a:ext cx="1824415" cy="37580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926BF3-4F72-0277-906E-47FEF57E86F3}"/>
              </a:ext>
            </a:extLst>
          </p:cNvPr>
          <p:cNvSpPr txBox="1"/>
          <p:nvPr/>
        </p:nvSpPr>
        <p:spPr>
          <a:xfrm>
            <a:off x="1594667" y="2563255"/>
            <a:ext cx="18486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6AB6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6AB6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OFALU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E0271F-B25A-69A0-080A-690367A3F76D}"/>
              </a:ext>
            </a:extLst>
          </p:cNvPr>
          <p:cNvSpPr txBox="1"/>
          <p:nvPr/>
        </p:nvSpPr>
        <p:spPr>
          <a:xfrm>
            <a:off x="3521421" y="3561317"/>
            <a:ext cx="60940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DF50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AMYNEDD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DFA52D-D51A-C2B0-7B2C-E81651DA8314}"/>
              </a:ext>
            </a:extLst>
          </p:cNvPr>
          <p:cNvSpPr txBox="1"/>
          <p:nvPr/>
        </p:nvSpPr>
        <p:spPr>
          <a:xfrm>
            <a:off x="8951925" y="2550842"/>
            <a:ext cx="60940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6EBBC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GWRANDO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7E3C78-A12B-5C93-E766-25F68AF39776}"/>
              </a:ext>
            </a:extLst>
          </p:cNvPr>
          <p:cNvSpPr txBox="1"/>
          <p:nvPr/>
        </p:nvSpPr>
        <p:spPr>
          <a:xfrm>
            <a:off x="5853719" y="2399165"/>
            <a:ext cx="12068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25277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DYSGU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106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25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yellow oval with black background&#10;&#10;AI-generated content may be incorrect.">
            <a:extLst>
              <a:ext uri="{FF2B5EF4-FFF2-40B4-BE49-F238E27FC236}">
                <a16:creationId xmlns:a16="http://schemas.microsoft.com/office/drawing/2014/main" id="{C22A8DEE-CD4B-F4D9-A730-A1EEAE51B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65" y="1351206"/>
            <a:ext cx="8642256" cy="43413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827D8-F55B-EDD1-C20B-D01CDA415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6949" y="2676765"/>
            <a:ext cx="6233302" cy="20596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500" b="1" i="1" dirty="0" err="1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Rowliodd</a:t>
            </a:r>
            <a:r>
              <a:rPr lang="en-US" sz="6500" b="1" i="1" dirty="0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500" b="1" i="1" dirty="0" err="1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lori</a:t>
            </a:r>
            <a:r>
              <a:rPr lang="en-US" sz="6500" b="1" i="1" dirty="0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Lowri </a:t>
            </a:r>
            <a:r>
              <a:rPr lang="en-US" sz="6500" b="1" i="1" dirty="0" err="1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lawr</a:t>
            </a:r>
            <a:r>
              <a:rPr lang="en-US" sz="6500" b="1" i="1" dirty="0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sz="6500" b="1" i="1" dirty="0" err="1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lôn</a:t>
            </a:r>
            <a:endParaRPr lang="en-US" sz="6500" b="1" i="1" dirty="0">
              <a:solidFill>
                <a:srgbClr val="25277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D24F6E9-3367-9253-11D2-797704755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24280" y="106927"/>
            <a:ext cx="10515600" cy="1325559"/>
          </a:xfrm>
        </p:spPr>
        <p:txBody>
          <a:bodyPr/>
          <a:lstStyle/>
          <a:p>
            <a:pPr algn="ctr"/>
            <a:r>
              <a:rPr lang="en-GB" sz="6600" b="1" dirty="0" err="1">
                <a:solidFill>
                  <a:srgbClr val="E36614"/>
                </a:solidFill>
                <a:latin typeface="Calibri" pitchFamily="34"/>
                <a:ea typeface="+mn-ea"/>
                <a:cs typeface="Calibri" pitchFamily="34"/>
              </a:rPr>
              <a:t>Gweithgareddau</a:t>
            </a:r>
            <a:r>
              <a:rPr lang="en-GB" sz="6600" b="1" dirty="0">
                <a:solidFill>
                  <a:srgbClr val="E36614"/>
                </a:solidFill>
                <a:latin typeface="Calibri" pitchFamily="34"/>
                <a:ea typeface="+mn-ea"/>
                <a:cs typeface="Calibri" pitchFamily="34"/>
              </a:rPr>
              <a:t> hwyl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73AF737-F0F6-FFB2-EC36-D3D8618A9244}"/>
              </a:ext>
            </a:extLst>
          </p:cNvPr>
          <p:cNvGrpSpPr/>
          <p:nvPr/>
        </p:nvGrpSpPr>
        <p:grpSpPr>
          <a:xfrm>
            <a:off x="7254240" y="891428"/>
            <a:ext cx="5293360" cy="1354359"/>
            <a:chOff x="7254240" y="891428"/>
            <a:chExt cx="5293360" cy="135435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D73569D-71F6-2A89-243A-5E950722C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03838" flipH="1">
              <a:off x="7774894" y="891428"/>
              <a:ext cx="3900308" cy="135435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C03CB8-49B6-FDF2-01DD-A6A4FC2E79ED}"/>
                </a:ext>
              </a:extLst>
            </p:cNvPr>
            <p:cNvSpPr txBox="1"/>
            <p:nvPr/>
          </p:nvSpPr>
          <p:spPr>
            <a:xfrm rot="544835">
              <a:off x="7254240" y="1276220"/>
              <a:ext cx="52933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CWLWM TAFOD</a:t>
              </a:r>
            </a:p>
          </p:txBody>
        </p:sp>
      </p:grpSp>
      <p:pic>
        <p:nvPicPr>
          <p:cNvPr id="11" name="Picture 10" descr="A cartoon of a child in a superhero garment&#10;&#10;AI-generated content may be incorrect.">
            <a:extLst>
              <a:ext uri="{FF2B5EF4-FFF2-40B4-BE49-F238E27FC236}">
                <a16:creationId xmlns:a16="http://schemas.microsoft.com/office/drawing/2014/main" id="{69BC1DE8-D3C6-184C-5E93-C7F370A6BA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174" y="3817779"/>
            <a:ext cx="2011680" cy="283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9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548FC-B91B-2306-63C3-C3A40D57A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A58A795-6602-4394-5BB9-0E9A08796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873" y="1351207"/>
            <a:ext cx="10378254" cy="518167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38B26-4449-151F-A985-FFED4C283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674" y="2452225"/>
            <a:ext cx="7688651" cy="20596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500" b="1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Chwech</a:t>
            </a:r>
            <a:r>
              <a:rPr lang="en-US" sz="65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6500" b="1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berchyll</a:t>
            </a:r>
            <a:r>
              <a:rPr lang="en-US" sz="65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500" b="1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bychain</a:t>
            </a:r>
            <a:r>
              <a:rPr lang="en-US" sz="65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500" b="1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cochion</a:t>
            </a:r>
            <a:endParaRPr lang="en-US" sz="6500" b="1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4A27FAA-9EA7-6C4E-5D10-F9BCB27E9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24280" y="106927"/>
            <a:ext cx="10515600" cy="1325559"/>
          </a:xfrm>
        </p:spPr>
        <p:txBody>
          <a:bodyPr/>
          <a:lstStyle/>
          <a:p>
            <a:pPr algn="ctr"/>
            <a:r>
              <a:rPr lang="en-GB" sz="6600" b="1" dirty="0" err="1">
                <a:solidFill>
                  <a:srgbClr val="E36614"/>
                </a:solidFill>
                <a:latin typeface="Calibri" pitchFamily="34"/>
                <a:ea typeface="+mn-ea"/>
                <a:cs typeface="Calibri" pitchFamily="34"/>
              </a:rPr>
              <a:t>Gweithgareddau</a:t>
            </a:r>
            <a:r>
              <a:rPr lang="en-GB" sz="6600" b="1" dirty="0">
                <a:solidFill>
                  <a:srgbClr val="E36614"/>
                </a:solidFill>
                <a:latin typeface="Calibri" pitchFamily="34"/>
                <a:ea typeface="+mn-ea"/>
                <a:cs typeface="Calibri" pitchFamily="34"/>
              </a:rPr>
              <a:t> hwyl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01D96EF-0C86-D9C7-6BC3-5F972EA58D97}"/>
              </a:ext>
            </a:extLst>
          </p:cNvPr>
          <p:cNvGrpSpPr/>
          <p:nvPr/>
        </p:nvGrpSpPr>
        <p:grpSpPr>
          <a:xfrm>
            <a:off x="7254240" y="891428"/>
            <a:ext cx="5293360" cy="1354359"/>
            <a:chOff x="7254240" y="891428"/>
            <a:chExt cx="5293360" cy="135435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F1C069F-416F-70CE-1ED4-9626BF82C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03838" flipH="1">
              <a:off x="7774894" y="891428"/>
              <a:ext cx="3900308" cy="135435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08B266C-7F9B-C014-0B45-26E921B22DA7}"/>
                </a:ext>
              </a:extLst>
            </p:cNvPr>
            <p:cNvSpPr txBox="1"/>
            <p:nvPr/>
          </p:nvSpPr>
          <p:spPr>
            <a:xfrm rot="544835">
              <a:off x="7254240" y="1276220"/>
              <a:ext cx="52933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CWMWL TAFOD</a:t>
              </a:r>
            </a:p>
          </p:txBody>
        </p:sp>
      </p:grpSp>
      <p:pic>
        <p:nvPicPr>
          <p:cNvPr id="11" name="Picture 10" descr="A cartoon of a child in a superhero garment&#10;&#10;AI-generated content may be incorrect.">
            <a:extLst>
              <a:ext uri="{FF2B5EF4-FFF2-40B4-BE49-F238E27FC236}">
                <a16:creationId xmlns:a16="http://schemas.microsoft.com/office/drawing/2014/main" id="{7AEF3FD0-5477-D099-A440-DCFF6143D1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174" y="3817779"/>
            <a:ext cx="2011680" cy="283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8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urple rectangle with black border&#10;&#10;AI-generated content may be incorrect.">
            <a:extLst>
              <a:ext uri="{FF2B5EF4-FFF2-40B4-BE49-F238E27FC236}">
                <a16:creationId xmlns:a16="http://schemas.microsoft.com/office/drawing/2014/main" id="{1CC444CA-F42A-3C55-27D7-DE2271B10B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74" y="1991572"/>
            <a:ext cx="7268266" cy="19551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4385BB-2978-1176-AFE7-59B5B690D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600" b="1" dirty="0" err="1">
                <a:solidFill>
                  <a:srgbClr val="6AB650"/>
                </a:solidFill>
                <a:latin typeface="Calibri" pitchFamily="34"/>
                <a:ea typeface="+mn-ea"/>
                <a:cs typeface="Calibri" pitchFamily="34"/>
              </a:rPr>
              <a:t>Ffeithiau</a:t>
            </a:r>
            <a:r>
              <a:rPr lang="en-GB" sz="6600" b="1" dirty="0">
                <a:solidFill>
                  <a:srgbClr val="6AB650"/>
                </a:solidFill>
                <a:latin typeface="Calibri" pitchFamily="34"/>
                <a:ea typeface="+mn-ea"/>
                <a:cs typeface="Calibri" pitchFamily="34"/>
              </a:rPr>
              <a:t> hwyl!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D321385-F19E-D8D7-60F8-BB274E9A9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123" y="2154679"/>
            <a:ext cx="6750367" cy="15343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Bod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ymennydd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baban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yn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dechrau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dysgu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sut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siarad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hyd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yn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oed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cyn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iddynt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gael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geni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? 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7FD140D-4431-4E70-3A2F-AD90A8CB2861}"/>
              </a:ext>
            </a:extLst>
          </p:cNvPr>
          <p:cNvGrpSpPr/>
          <p:nvPr/>
        </p:nvGrpSpPr>
        <p:grpSpPr>
          <a:xfrm rot="495468">
            <a:off x="6090769" y="549001"/>
            <a:ext cx="5293360" cy="1872491"/>
            <a:chOff x="9750066" y="-15866"/>
            <a:chExt cx="5293360" cy="1872491"/>
          </a:xfrm>
        </p:grpSpPr>
        <p:pic>
          <p:nvPicPr>
            <p:cNvPr id="7" name="Picture 6" descr="An orange speech bubble on a black background&#10;&#10;AI-generated content may be incorrect.">
              <a:extLst>
                <a:ext uri="{FF2B5EF4-FFF2-40B4-BE49-F238E27FC236}">
                  <a16:creationId xmlns:a16="http://schemas.microsoft.com/office/drawing/2014/main" id="{8ACF73B0-4D45-AA68-95FA-AD2D3A8F8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1014" y="-15866"/>
              <a:ext cx="3629663" cy="187249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BFFC93F-D6FE-C768-2BE9-D8EC6C258A9C}"/>
                </a:ext>
              </a:extLst>
            </p:cNvPr>
            <p:cNvSpPr txBox="1"/>
            <p:nvPr/>
          </p:nvSpPr>
          <p:spPr>
            <a:xfrm>
              <a:off x="9750066" y="462539"/>
              <a:ext cx="5293360" cy="612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GB" sz="40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Wyddech</a:t>
              </a:r>
              <a:r>
                <a:rPr lang="en-GB" sz="4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chi…</a:t>
              </a:r>
            </a:p>
          </p:txBody>
        </p:sp>
      </p:grpSp>
      <p:pic>
        <p:nvPicPr>
          <p:cNvPr id="13" name="Picture 12" descr="A purple rectangle with black border&#10;&#10;AI-generated content may be incorrect.">
            <a:extLst>
              <a:ext uri="{FF2B5EF4-FFF2-40B4-BE49-F238E27FC236}">
                <a16:creationId xmlns:a16="http://schemas.microsoft.com/office/drawing/2014/main" id="{0DDB0299-518E-754A-BF98-8E508F0576B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345" y="4170894"/>
            <a:ext cx="7268266" cy="1955108"/>
          </a:xfrm>
          <a:prstGeom prst="rect">
            <a:avLst/>
          </a:prstGeom>
        </p:spPr>
      </p:pic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A04FB46D-5E8D-7D5A-1BFC-5A123C383F97}"/>
              </a:ext>
            </a:extLst>
          </p:cNvPr>
          <p:cNvSpPr txBox="1">
            <a:spLocks/>
          </p:cNvSpPr>
          <p:nvPr/>
        </p:nvSpPr>
        <p:spPr>
          <a:xfrm>
            <a:off x="2271684" y="4307159"/>
            <a:ext cx="6750367" cy="12156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3300" b="1" dirty="0">
                <a:latin typeface="Calibri" panose="020F0502020204030204" pitchFamily="34" charset="0"/>
                <a:cs typeface="Calibri" panose="020F0502020204030204" pitchFamily="34" charset="0"/>
              </a:rPr>
              <a:t>Bod </a:t>
            </a:r>
            <a:r>
              <a:rPr lang="en-GB" sz="3300" b="1" dirty="0" err="1">
                <a:latin typeface="Calibri" panose="020F0502020204030204" pitchFamily="34" charset="0"/>
                <a:cs typeface="Calibri" panose="020F0502020204030204" pitchFamily="34" charset="0"/>
              </a:rPr>
              <a:t>babanod</a:t>
            </a:r>
            <a:r>
              <a:rPr lang="en-GB" sz="33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300" b="1" dirty="0" err="1">
                <a:latin typeface="Calibri" panose="020F0502020204030204" pitchFamily="34" charset="0"/>
                <a:cs typeface="Calibri" panose="020F0502020204030204" pitchFamily="34" charset="0"/>
              </a:rPr>
              <a:t>yn</a:t>
            </a:r>
            <a:r>
              <a:rPr lang="en-GB" sz="33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300" b="1" dirty="0" err="1">
                <a:latin typeface="Calibri" panose="020F0502020204030204" pitchFamily="34" charset="0"/>
                <a:cs typeface="Calibri" panose="020F0502020204030204" pitchFamily="34" charset="0"/>
              </a:rPr>
              <a:t>callu</a:t>
            </a:r>
            <a:r>
              <a:rPr lang="en-GB" sz="33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300" b="1" dirty="0" err="1">
                <a:latin typeface="Calibri" panose="020F0502020204030204" pitchFamily="34" charset="0"/>
                <a:cs typeface="Calibri" panose="020F0502020204030204" pitchFamily="34" charset="0"/>
              </a:rPr>
              <a:t>clywed</a:t>
            </a:r>
            <a:r>
              <a:rPr lang="en-GB" sz="33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300" b="1" dirty="0" err="1">
                <a:latin typeface="Calibri" panose="020F0502020204030204" pitchFamily="34" charset="0"/>
                <a:cs typeface="Calibri" panose="020F0502020204030204" pitchFamily="34" charset="0"/>
              </a:rPr>
              <a:t>synnau</a:t>
            </a:r>
            <a:r>
              <a:rPr lang="en-GB" sz="3300" b="1" dirty="0">
                <a:latin typeface="Calibri" panose="020F0502020204030204" pitchFamily="34" charset="0"/>
                <a:cs typeface="Calibri" panose="020F0502020204030204" pitchFamily="34" charset="0"/>
              </a:rPr>
              <a:t> pan </a:t>
            </a:r>
            <a:r>
              <a:rPr lang="en-GB" sz="3300" b="1" dirty="0" err="1">
                <a:latin typeface="Calibri" panose="020F0502020204030204" pitchFamily="34" charset="0"/>
                <a:cs typeface="Calibri" panose="020F0502020204030204" pitchFamily="34" charset="0"/>
              </a:rPr>
              <a:t>maent</a:t>
            </a:r>
            <a:r>
              <a:rPr lang="en-GB" sz="33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300" b="1" dirty="0" err="1">
                <a:latin typeface="Calibri" panose="020F0502020204030204" pitchFamily="34" charset="0"/>
                <a:cs typeface="Calibri" panose="020F0502020204030204" pitchFamily="34" charset="0"/>
              </a:rPr>
              <a:t>yn</a:t>
            </a:r>
            <a:r>
              <a:rPr lang="en-GB" sz="33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300" b="1" dirty="0" err="1">
                <a:latin typeface="Calibri" panose="020F0502020204030204" pitchFamily="34" charset="0"/>
                <a:cs typeface="Calibri" panose="020F0502020204030204" pitchFamily="34" charset="0"/>
              </a:rPr>
              <a:t>ddim</a:t>
            </a:r>
            <a:r>
              <a:rPr lang="en-GB" sz="33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300" b="1" dirty="0" err="1">
                <a:latin typeface="Calibri" panose="020F0502020204030204" pitchFamily="34" charset="0"/>
                <a:cs typeface="Calibri" panose="020F0502020204030204" pitchFamily="34" charset="0"/>
              </a:rPr>
              <a:t>ond</a:t>
            </a:r>
            <a:r>
              <a:rPr lang="en-GB" sz="3300" b="1" dirty="0">
                <a:latin typeface="Calibri" panose="020F0502020204030204" pitchFamily="34" charset="0"/>
                <a:cs typeface="Calibri" panose="020F0502020204030204" pitchFamily="34" charset="0"/>
              </a:rPr>
              <a:t> 16 </a:t>
            </a:r>
            <a:r>
              <a:rPr lang="en-GB" sz="3300" b="1" dirty="0" err="1">
                <a:latin typeface="Calibri" panose="020F0502020204030204" pitchFamily="34" charset="0"/>
                <a:cs typeface="Calibri" panose="020F0502020204030204" pitchFamily="34" charset="0"/>
              </a:rPr>
              <a:t>wythnos</a:t>
            </a:r>
            <a:r>
              <a:rPr lang="en-GB" sz="33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300" b="1" dirty="0" err="1">
                <a:latin typeface="Calibri" panose="020F0502020204030204" pitchFamily="34" charset="0"/>
                <a:cs typeface="Calibri" panose="020F0502020204030204" pitchFamily="34" charset="0"/>
              </a:rPr>
              <a:t>oed</a:t>
            </a:r>
            <a:r>
              <a:rPr lang="en-GB" sz="33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300" b="1" dirty="0" err="1">
                <a:latin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en-GB" sz="33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3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mewn</a:t>
            </a:r>
            <a:r>
              <a:rPr lang="en-GB" sz="33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300" b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33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300" b="1" dirty="0" err="1">
                <a:latin typeface="Calibri" panose="020F0502020204030204" pitchFamily="34" charset="0"/>
                <a:cs typeface="Calibri" panose="020F0502020204030204" pitchFamily="34" charset="0"/>
              </a:rPr>
              <a:t>fol</a:t>
            </a:r>
            <a:r>
              <a:rPr lang="en-GB" sz="3300" b="1" dirty="0">
                <a:latin typeface="Calibri" panose="020F0502020204030204" pitchFamily="34" charset="0"/>
                <a:cs typeface="Calibri" panose="020F0502020204030204" pitchFamily="34" charset="0"/>
              </a:rPr>
              <a:t> Mam!</a:t>
            </a:r>
          </a:p>
        </p:txBody>
      </p:sp>
      <p:pic>
        <p:nvPicPr>
          <p:cNvPr id="16" name="Picture 15" descr="Cartoon of a child wearing a cape and glasses&#10;&#10;AI-generated content may be incorrect.">
            <a:extLst>
              <a:ext uri="{FF2B5EF4-FFF2-40B4-BE49-F238E27FC236}">
                <a16:creationId xmlns:a16="http://schemas.microsoft.com/office/drawing/2014/main" id="{8BD17BA8-69D5-9E27-91DC-10B21BF013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862" y="1936341"/>
            <a:ext cx="2602297" cy="438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0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884CA-805A-2D9F-6A3B-FB19A1777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urple rectangle with black border&#10;&#10;AI-generated content may be incorrect.">
            <a:extLst>
              <a:ext uri="{FF2B5EF4-FFF2-40B4-BE49-F238E27FC236}">
                <a16:creationId xmlns:a16="http://schemas.microsoft.com/office/drawing/2014/main" id="{33906D80-9973-89AE-00A6-91598297003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" y="1991572"/>
            <a:ext cx="6604000" cy="19551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CE3AFC-AC72-3055-1A85-4FB5A796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600" b="1" dirty="0" err="1">
                <a:solidFill>
                  <a:srgbClr val="6AB650"/>
                </a:solidFill>
                <a:latin typeface="Calibri" pitchFamily="34"/>
                <a:ea typeface="+mn-ea"/>
                <a:cs typeface="Calibri" pitchFamily="34"/>
              </a:rPr>
              <a:t>Ffeithiau</a:t>
            </a:r>
            <a:r>
              <a:rPr lang="en-GB" sz="6600" b="1" dirty="0">
                <a:solidFill>
                  <a:srgbClr val="6AB650"/>
                </a:solidFill>
                <a:latin typeface="Calibri" pitchFamily="34"/>
                <a:ea typeface="+mn-ea"/>
                <a:cs typeface="Calibri" pitchFamily="34"/>
              </a:rPr>
              <a:t> hwyl!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80A1BAF-ACD2-C483-4C07-ED4E5D550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360" y="2473420"/>
            <a:ext cx="6477130" cy="12156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Bod </a:t>
            </a:r>
            <a:r>
              <a:rPr lang="en-US" sz="3300" b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rhai</a:t>
            </a:r>
            <a:r>
              <a:rPr lang="en-US" sz="33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plant </a:t>
            </a:r>
            <a:r>
              <a:rPr lang="en-US" sz="3300" b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pum</a:t>
            </a:r>
            <a:r>
              <a:rPr lang="en-US" sz="33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mlwydd</a:t>
            </a:r>
            <a:r>
              <a:rPr lang="en-US" sz="33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oed</a:t>
            </a:r>
            <a:r>
              <a:rPr lang="en-US" sz="33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yn</a:t>
            </a:r>
            <a:r>
              <a:rPr lang="en-US" sz="33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gwybod</a:t>
            </a:r>
            <a:r>
              <a:rPr lang="en-US" sz="33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mwy</a:t>
            </a:r>
            <a:r>
              <a:rPr lang="en-US" sz="33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</a:t>
            </a:r>
            <a:r>
              <a:rPr lang="en-US" sz="33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10,000 o </a:t>
            </a:r>
            <a:r>
              <a:rPr lang="en-US" sz="3300" b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eiriau</a:t>
            </a:r>
            <a:r>
              <a:rPr lang="en-US" sz="33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!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7D2EA7-8EA0-9A7D-D11C-DEBEBCDE622A}"/>
              </a:ext>
            </a:extLst>
          </p:cNvPr>
          <p:cNvGrpSpPr/>
          <p:nvPr/>
        </p:nvGrpSpPr>
        <p:grpSpPr>
          <a:xfrm rot="495468">
            <a:off x="6203029" y="435452"/>
            <a:ext cx="5293360" cy="1872491"/>
            <a:chOff x="7438391" y="139189"/>
            <a:chExt cx="5293360" cy="1872491"/>
          </a:xfrm>
        </p:grpSpPr>
        <p:pic>
          <p:nvPicPr>
            <p:cNvPr id="7" name="Picture 6" descr="An orange speech bubble on a black background&#10;&#10;AI-generated content may be incorrect.">
              <a:extLst>
                <a:ext uri="{FF2B5EF4-FFF2-40B4-BE49-F238E27FC236}">
                  <a16:creationId xmlns:a16="http://schemas.microsoft.com/office/drawing/2014/main" id="{5E349037-0F1B-0CAE-8D28-A178A19ED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0240" y="139189"/>
              <a:ext cx="3629663" cy="187249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E8CD054-2B7F-3861-29CD-6C8C051E147C}"/>
                </a:ext>
              </a:extLst>
            </p:cNvPr>
            <p:cNvSpPr txBox="1"/>
            <p:nvPr/>
          </p:nvSpPr>
          <p:spPr>
            <a:xfrm>
              <a:off x="7438391" y="579799"/>
              <a:ext cx="5293360" cy="612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GB" sz="40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Wyddech</a:t>
              </a:r>
              <a:r>
                <a:rPr lang="en-GB" sz="4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chi…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D885F55-AACA-200E-0D37-E9BF0BB10D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6720" y="4170894"/>
            <a:ext cx="6024880" cy="1955108"/>
          </a:xfrm>
          <a:prstGeom prst="rect">
            <a:avLst/>
          </a:prstGeom>
        </p:spPr>
      </p:pic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8551F707-6685-9233-AC85-D462A11AF1B7}"/>
              </a:ext>
            </a:extLst>
          </p:cNvPr>
          <p:cNvSpPr txBox="1">
            <a:spLocks/>
          </p:cNvSpPr>
          <p:nvPr/>
        </p:nvSpPr>
        <p:spPr>
          <a:xfrm>
            <a:off x="3297844" y="4540635"/>
            <a:ext cx="5693756" cy="12156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300" b="1" dirty="0">
                <a:latin typeface="Calibri" panose="020F0502020204030204" pitchFamily="34" charset="0"/>
                <a:cs typeface="Calibri" panose="020F0502020204030204" pitchFamily="34" charset="0"/>
              </a:rPr>
              <a:t>Bod </a:t>
            </a:r>
            <a:r>
              <a:rPr lang="en-US" sz="3300" b="1" dirty="0" err="1">
                <a:latin typeface="Calibri" panose="020F0502020204030204" pitchFamily="34" charset="0"/>
                <a:cs typeface="Calibri" panose="020F0502020204030204" pitchFamily="34" charset="0"/>
              </a:rPr>
              <a:t>dros</a:t>
            </a:r>
            <a:r>
              <a:rPr lang="en-US" sz="3300" b="1" dirty="0">
                <a:latin typeface="Calibri" panose="020F0502020204030204" pitchFamily="34" charset="0"/>
                <a:cs typeface="Calibri" panose="020F0502020204030204" pitchFamily="34" charset="0"/>
              </a:rPr>
              <a:t> 300 o </a:t>
            </a:r>
            <a:r>
              <a:rPr lang="en-US" sz="3300" b="1" dirty="0" err="1">
                <a:latin typeface="Calibri" panose="020F0502020204030204" pitchFamily="34" charset="0"/>
                <a:cs typeface="Calibri" panose="020F0502020204030204" pitchFamily="34" charset="0"/>
              </a:rPr>
              <a:t>ieithoedd</a:t>
            </a:r>
            <a:r>
              <a:rPr lang="en-US" sz="33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  <a:cs typeface="Calibri" panose="020F0502020204030204" pitchFamily="34" charset="0"/>
              </a:rPr>
              <a:t>gwahanol</a:t>
            </a:r>
            <a:r>
              <a:rPr lang="en-US" sz="33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  <a:cs typeface="Calibri" panose="020F0502020204030204" pitchFamily="34" charset="0"/>
              </a:rPr>
              <a:t>yn</a:t>
            </a:r>
            <a:r>
              <a:rPr lang="en-US" sz="33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  <a:cs typeface="Calibri" panose="020F0502020204030204" pitchFamily="34" charset="0"/>
              </a:rPr>
              <a:t>cael</a:t>
            </a:r>
            <a:r>
              <a:rPr lang="en-US" sz="33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en-US" sz="33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  <a:cs typeface="Calibri" panose="020F0502020204030204" pitchFamily="34" charset="0"/>
              </a:rPr>
              <a:t>siarad</a:t>
            </a:r>
            <a:r>
              <a:rPr lang="en-US" sz="33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  <a:cs typeface="Calibri" panose="020F0502020204030204" pitchFamily="34" charset="0"/>
              </a:rPr>
              <a:t>ym</a:t>
            </a:r>
            <a:r>
              <a:rPr lang="en-US" sz="33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  <a:cs typeface="Calibri" panose="020F0502020204030204" pitchFamily="34" charset="0"/>
              </a:rPr>
              <a:t>Mhrydain</a:t>
            </a:r>
            <a:r>
              <a:rPr lang="en-US" sz="3300" b="1" dirty="0"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</a:p>
        </p:txBody>
      </p:sp>
      <p:pic>
        <p:nvPicPr>
          <p:cNvPr id="16" name="Picture 15" descr="Cartoon of a child wearing a cape and glasses&#10;&#10;AI-generated content may be incorrect.">
            <a:extLst>
              <a:ext uri="{FF2B5EF4-FFF2-40B4-BE49-F238E27FC236}">
                <a16:creationId xmlns:a16="http://schemas.microsoft.com/office/drawing/2014/main" id="{3C063D41-5862-08F9-E67C-0D28CB58F3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862" y="1936341"/>
            <a:ext cx="2602297" cy="438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7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52195-F3DC-13D6-8DEA-E2909546F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43" y="1147449"/>
            <a:ext cx="10515600" cy="1325559"/>
          </a:xfrm>
        </p:spPr>
        <p:txBody>
          <a:bodyPr/>
          <a:lstStyle/>
          <a:p>
            <a:pPr algn="ctr"/>
            <a:r>
              <a:rPr lang="en-GB" b="1" dirty="0" err="1">
                <a:solidFill>
                  <a:srgbClr val="DF50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Gadewch</a:t>
            </a:r>
            <a:r>
              <a:rPr lang="en-GB" b="1" dirty="0">
                <a:solidFill>
                  <a:srgbClr val="DF50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solidFill>
                  <a:srgbClr val="DF50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b="1" dirty="0">
                <a:solidFill>
                  <a:srgbClr val="DF50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solidFill>
                  <a:srgbClr val="DF50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</a:t>
            </a:r>
            <a:r>
              <a:rPr lang="en-GB" b="1" dirty="0">
                <a:solidFill>
                  <a:srgbClr val="DF50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solidFill>
                  <a:srgbClr val="DF50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gael</a:t>
            </a:r>
            <a:r>
              <a:rPr lang="en-GB" b="1" dirty="0">
                <a:solidFill>
                  <a:srgbClr val="DF50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hwyl </a:t>
            </a:r>
            <a:r>
              <a:rPr lang="en-GB" b="1" dirty="0" err="1">
                <a:solidFill>
                  <a:srgbClr val="DF50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gyda</a:t>
            </a:r>
            <a:endParaRPr lang="en-GB" b="1" dirty="0">
              <a:solidFill>
                <a:srgbClr val="DF50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AFB9E92-F15E-8534-265D-5300D7E26B2F}"/>
              </a:ext>
            </a:extLst>
          </p:cNvPr>
          <p:cNvSpPr txBox="1">
            <a:spLocks/>
          </p:cNvSpPr>
          <p:nvPr/>
        </p:nvSpPr>
        <p:spPr>
          <a:xfrm rot="21274675">
            <a:off x="838200" y="2382199"/>
            <a:ext cx="10515600" cy="33283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lnSpcReduction="10000"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Aptos Display"/>
              </a:defRPr>
            </a:lvl1pPr>
          </a:lstStyle>
          <a:p>
            <a:pPr algn="ctr"/>
            <a:r>
              <a:rPr lang="en-GB" sz="23900" b="1" dirty="0">
                <a:ln w="57150">
                  <a:solidFill>
                    <a:srgbClr val="25277B"/>
                  </a:solidFill>
                </a:ln>
                <a:solidFill>
                  <a:srgbClr val="6EBBC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CWIS</a:t>
            </a:r>
          </a:p>
        </p:txBody>
      </p:sp>
      <p:pic>
        <p:nvPicPr>
          <p:cNvPr id="6" name="Picture 15" descr="A purple question mark on a black background&#10;&#10;AI-generated content may be incorrect.">
            <a:extLst>
              <a:ext uri="{FF2B5EF4-FFF2-40B4-BE49-F238E27FC236}">
                <a16:creationId xmlns:a16="http://schemas.microsoft.com/office/drawing/2014/main" id="{96C7BADC-7C92-0B80-42D6-65D157541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75667">
            <a:off x="1123914" y="335031"/>
            <a:ext cx="1188720" cy="217322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5">
            <a:extLst>
              <a:ext uri="{FF2B5EF4-FFF2-40B4-BE49-F238E27FC236}">
                <a16:creationId xmlns:a16="http://schemas.microsoft.com/office/drawing/2014/main" id="{653F51B2-A196-2AEF-C1CD-7E3FC88B3B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595778">
            <a:off x="10238248" y="1115176"/>
            <a:ext cx="798518" cy="145985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5">
            <a:extLst>
              <a:ext uri="{FF2B5EF4-FFF2-40B4-BE49-F238E27FC236}">
                <a16:creationId xmlns:a16="http://schemas.microsoft.com/office/drawing/2014/main" id="{B00D11F3-0EB5-CB53-102E-7F81BD3B17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944335">
            <a:off x="1716299" y="3963193"/>
            <a:ext cx="839257" cy="15343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15">
            <a:extLst>
              <a:ext uri="{FF2B5EF4-FFF2-40B4-BE49-F238E27FC236}">
                <a16:creationId xmlns:a16="http://schemas.microsoft.com/office/drawing/2014/main" id="{DDEACCDC-CCB0-A026-AAC2-60E41B1AEB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517389">
            <a:off x="9880393" y="3576628"/>
            <a:ext cx="1208329" cy="220907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0" descr="A red question mark on a black background&#10;&#10;AI-generated content may be incorrect.">
            <a:extLst>
              <a:ext uri="{FF2B5EF4-FFF2-40B4-BE49-F238E27FC236}">
                <a16:creationId xmlns:a16="http://schemas.microsoft.com/office/drawing/2014/main" id="{745FEF17-1038-9ACC-E797-AC9EBBE3F0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338">
            <a:off x="7722513" y="4405050"/>
            <a:ext cx="771247" cy="141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6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9F95A-E7DC-7308-F1DF-55059E05E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365129"/>
            <a:ext cx="10515600" cy="193103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E366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CWESTIWN 1.</a:t>
            </a:r>
            <a:br>
              <a:rPr lang="en-US" b="1" dirty="0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Gyda </a:t>
            </a:r>
            <a:r>
              <a:rPr lang="en-US" b="1" dirty="0" err="1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beth</a:t>
            </a:r>
            <a:r>
              <a:rPr lang="en-US" b="1" dirty="0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gall </a:t>
            </a:r>
            <a:r>
              <a:rPr lang="en-US" b="1" dirty="0" err="1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therapydd</a:t>
            </a:r>
            <a:r>
              <a:rPr lang="en-US" b="1" dirty="0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lleferydd</a:t>
            </a:r>
            <a:r>
              <a:rPr lang="en-US" b="1" dirty="0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 </a:t>
            </a:r>
            <a:r>
              <a:rPr lang="en-US" b="1" dirty="0" err="1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iaith</a:t>
            </a:r>
            <a:r>
              <a:rPr lang="en-US" b="1" dirty="0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eich</a:t>
            </a:r>
            <a:r>
              <a:rPr lang="en-US" b="1" dirty="0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helpu</a:t>
            </a:r>
            <a:r>
              <a:rPr lang="en-US" b="1" dirty="0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GB" b="1" dirty="0">
              <a:solidFill>
                <a:srgbClr val="25277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n orange circle with black border&#10;&#10;AI-generated content may be incorrect.">
            <a:extLst>
              <a:ext uri="{FF2B5EF4-FFF2-40B4-BE49-F238E27FC236}">
                <a16:creationId xmlns:a16="http://schemas.microsoft.com/office/drawing/2014/main" id="{48249F04-4602-ECD8-2DD1-99BEA1A80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46" y="2120544"/>
            <a:ext cx="7495034" cy="69417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AB75D-9604-57DC-DC1C-67B76BE21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640" y="3429000"/>
            <a:ext cx="7757160" cy="4338102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4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Siarad</a:t>
            </a:r>
            <a:endParaRPr lang="en-US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4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Trwsio</a:t>
            </a:r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esgyrn</a:t>
            </a:r>
            <a:endParaRPr lang="en-US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en-US" sz="4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Dysgu</a:t>
            </a:r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mathemateg</a:t>
            </a:r>
            <a:endParaRPr lang="en-US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251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75478-035D-3E73-AB96-6B93835B8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E7FDC-7EF4-F6FD-2807-23C605D64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365129"/>
            <a:ext cx="10082642" cy="193103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6AB6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CWESTIWN 2.</a:t>
            </a:r>
            <a:br>
              <a:rPr lang="en-US" b="1" dirty="0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Ble gall </a:t>
            </a:r>
            <a:r>
              <a:rPr lang="en-US" b="1" dirty="0" err="1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therapydd</a:t>
            </a:r>
            <a:r>
              <a:rPr lang="en-US" b="1" dirty="0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lleferydd</a:t>
            </a:r>
            <a:r>
              <a:rPr lang="en-US" b="1" dirty="0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 </a:t>
            </a:r>
            <a:r>
              <a:rPr lang="en-US" b="1" dirty="0" err="1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iaith</a:t>
            </a:r>
            <a:r>
              <a:rPr lang="en-US" b="1" dirty="0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weithio</a:t>
            </a:r>
            <a:r>
              <a:rPr lang="en-US" b="1" dirty="0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GB" b="1" dirty="0">
              <a:solidFill>
                <a:srgbClr val="25277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A81A92-E482-387E-47D0-C86A05ED1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4751" y="2120544"/>
            <a:ext cx="6882023" cy="69417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A6071-46EA-ED9F-57E9-0862F1ECA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1480" y="3131286"/>
            <a:ext cx="10515600" cy="4351336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Ysgol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4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Clinig</a:t>
            </a:r>
            <a:endParaRPr lang="en-US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en-US" sz="4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Adre</a:t>
            </a:r>
            <a:endParaRPr lang="en-US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Ch)  </a:t>
            </a:r>
            <a:r>
              <a:rPr lang="en-US" sz="4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Pob</a:t>
            </a:r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US" sz="4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o’r</a:t>
            </a:r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uchod</a:t>
            </a:r>
            <a:endParaRPr lang="en-US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785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10504-427A-5EE0-B679-D21009610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1AB0E-6541-FF83-63B9-744DF799A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365129"/>
            <a:ext cx="10082642" cy="193103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4AABB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CWESTIWN 3.</a:t>
            </a:r>
            <a:br>
              <a:rPr lang="en-US" b="1" dirty="0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Beth </a:t>
            </a:r>
            <a:r>
              <a:rPr lang="en-US" b="1" dirty="0" err="1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sy’n</a:t>
            </a:r>
            <a:r>
              <a:rPr lang="en-US" b="1" dirty="0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enw</a:t>
            </a:r>
            <a:r>
              <a:rPr lang="en-US" b="1" dirty="0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arall</a:t>
            </a:r>
            <a:r>
              <a:rPr lang="en-US" b="1" dirty="0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</a:t>
            </a:r>
            <a:r>
              <a:rPr lang="en-US" b="1" dirty="0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gyfer</a:t>
            </a:r>
            <a:r>
              <a:rPr lang="en-US" b="1" dirty="0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therapydd</a:t>
            </a:r>
            <a:r>
              <a:rPr lang="en-US" b="1" dirty="0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lleferydd</a:t>
            </a:r>
            <a:r>
              <a:rPr lang="en-US" b="1" dirty="0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 </a:t>
            </a:r>
            <a:r>
              <a:rPr lang="en-US" b="1" dirty="0" err="1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iaith</a:t>
            </a:r>
            <a:r>
              <a:rPr lang="en-US" b="1" dirty="0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GB" b="1" dirty="0">
              <a:solidFill>
                <a:srgbClr val="25277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5BE85B-DC7E-B618-6595-24A07989B1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4751" y="2199093"/>
            <a:ext cx="6882023" cy="678468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D8C6B-A084-8E70-AB91-D9B31364C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5553" y="3245586"/>
            <a:ext cx="10515600" cy="4351336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4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Meddyg</a:t>
            </a:r>
            <a:endParaRPr lang="en-US" sz="4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4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Athro</a:t>
            </a:r>
            <a:endParaRPr lang="en-US" sz="4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SLT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12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A4FB7-6238-2E63-DAB8-F874265EC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92E52-7F9D-7474-D238-6EFBC16BF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348" y="476675"/>
            <a:ext cx="10319304" cy="193103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DF50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CWESTIWN 4.</a:t>
            </a:r>
            <a:br>
              <a:rPr lang="en-US" b="1" dirty="0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300" b="1" dirty="0" err="1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Gwir</a:t>
            </a:r>
            <a:r>
              <a:rPr lang="en-US" b="1" dirty="0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neu </a:t>
            </a:r>
            <a:r>
              <a:rPr lang="en-US" sz="5300" b="1" dirty="0" err="1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Gelwydd</a:t>
            </a:r>
            <a:r>
              <a:rPr lang="en-US" sz="5300" b="1" dirty="0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b="1" dirty="0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Mae </a:t>
            </a:r>
            <a:r>
              <a:rPr lang="en-US" b="1" dirty="0" err="1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therapyddion</a:t>
            </a:r>
            <a:r>
              <a:rPr lang="en-US" b="1" dirty="0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lleferydd</a:t>
            </a:r>
            <a:r>
              <a:rPr lang="en-US" b="1" dirty="0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 </a:t>
            </a:r>
            <a:r>
              <a:rPr lang="en-US" b="1" dirty="0" err="1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iaith</a:t>
            </a:r>
            <a:r>
              <a:rPr lang="en-US" b="1" dirty="0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yn</a:t>
            </a:r>
            <a:r>
              <a:rPr lang="en-US" b="1" dirty="0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gallu</a:t>
            </a:r>
            <a:r>
              <a:rPr lang="en-US" b="1" dirty="0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helpu</a:t>
            </a:r>
            <a:r>
              <a:rPr lang="en-US" b="1" dirty="0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pobl</a:t>
            </a:r>
            <a:r>
              <a:rPr lang="en-US" b="1" dirty="0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sy’n</a:t>
            </a:r>
            <a:r>
              <a:rPr lang="en-US" b="1" dirty="0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cael</a:t>
            </a:r>
            <a:r>
              <a:rPr lang="en-US" b="1" dirty="0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anhawster</a:t>
            </a:r>
            <a:r>
              <a:rPr lang="en-US" b="1" dirty="0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llyncu</a:t>
            </a:r>
            <a:r>
              <a:rPr lang="en-US" b="1" dirty="0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b="1" dirty="0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b="1" dirty="0">
              <a:solidFill>
                <a:srgbClr val="25277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10624D-65EA-AB7A-9B79-F63A3ADDE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4751" y="2291567"/>
            <a:ext cx="6882023" cy="659973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19A52-30C7-25B7-A530-9BEE330E5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0676" y="3794234"/>
            <a:ext cx="9986404" cy="3688388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4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Gwir</a:t>
            </a:r>
            <a:endParaRPr lang="en-US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4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Celwydd</a:t>
            </a:r>
            <a:endParaRPr lang="en-US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910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04AB8-D820-386E-6FF2-163CFFC59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EBA38C5-E4B3-43C7-73AB-7D4168B15543}"/>
              </a:ext>
            </a:extLst>
          </p:cNvPr>
          <p:cNvSpPr txBox="1">
            <a:spLocks/>
          </p:cNvSpPr>
          <p:nvPr/>
        </p:nvSpPr>
        <p:spPr>
          <a:xfrm>
            <a:off x="826570" y="1253363"/>
            <a:ext cx="10515600" cy="34127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lnSpcReduction="10000"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Aptos Display"/>
              </a:defRPr>
            </a:lvl1pPr>
          </a:lstStyle>
          <a:p>
            <a:pPr algn="ctr"/>
            <a:endParaRPr lang="en-GB" dirty="0"/>
          </a:p>
          <a:p>
            <a:pPr algn="ctr"/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Oes </a:t>
            </a:r>
            <a:r>
              <a:rPr lang="en-GB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gennych</a:t>
            </a:r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chi </a:t>
            </a:r>
            <a:r>
              <a:rPr lang="en-GB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unrhyw</a:t>
            </a:r>
            <a:endParaRPr lang="en-GB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16600" b="1" dirty="0">
                <a:ln w="57150">
                  <a:solidFill>
                    <a:srgbClr val="DF504D"/>
                  </a:solidFill>
                </a:ln>
                <a:solidFill>
                  <a:srgbClr val="EFD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cwestiynau</a:t>
            </a:r>
            <a:endParaRPr lang="en-GB" sz="23900" b="1" dirty="0">
              <a:ln w="57150">
                <a:solidFill>
                  <a:srgbClr val="DF504D"/>
                </a:solidFill>
              </a:ln>
              <a:solidFill>
                <a:srgbClr val="EFD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15" descr="A purple question mark on a black background&#10;&#10;AI-generated content may be incorrect.">
            <a:extLst>
              <a:ext uri="{FF2B5EF4-FFF2-40B4-BE49-F238E27FC236}">
                <a16:creationId xmlns:a16="http://schemas.microsoft.com/office/drawing/2014/main" id="{73D9AF6F-7213-BBC8-0F33-C9DA34B8F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75667">
            <a:off x="3665657" y="4006912"/>
            <a:ext cx="1188720" cy="217322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5">
            <a:extLst>
              <a:ext uri="{FF2B5EF4-FFF2-40B4-BE49-F238E27FC236}">
                <a16:creationId xmlns:a16="http://schemas.microsoft.com/office/drawing/2014/main" id="{72F6B659-30AE-12B2-2C4F-672AAC1123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41781">
            <a:off x="1143247" y="920686"/>
            <a:ext cx="798518" cy="145985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5">
            <a:extLst>
              <a:ext uri="{FF2B5EF4-FFF2-40B4-BE49-F238E27FC236}">
                <a16:creationId xmlns:a16="http://schemas.microsoft.com/office/drawing/2014/main" id="{3C80386A-3D9B-7B96-E5EB-D24591A13C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944335">
            <a:off x="1716299" y="3963193"/>
            <a:ext cx="839257" cy="15343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15">
            <a:extLst>
              <a:ext uri="{FF2B5EF4-FFF2-40B4-BE49-F238E27FC236}">
                <a16:creationId xmlns:a16="http://schemas.microsoft.com/office/drawing/2014/main" id="{6F14B0E1-DB32-336B-4EF1-49DCB0FDCA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66268">
            <a:off x="9346968" y="3988987"/>
            <a:ext cx="1208329" cy="220907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0" descr="A red question mark on a black background&#10;&#10;AI-generated content may be incorrect.">
            <a:extLst>
              <a:ext uri="{FF2B5EF4-FFF2-40B4-BE49-F238E27FC236}">
                <a16:creationId xmlns:a16="http://schemas.microsoft.com/office/drawing/2014/main" id="{DC15FDB4-04FE-D33D-F247-2D07CC90F6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338">
            <a:off x="8847313" y="494022"/>
            <a:ext cx="771247" cy="141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5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 yellow rectangular object with black edges&#10;&#10;AI-generated content may be incorrect.">
            <a:extLst>
              <a:ext uri="{FF2B5EF4-FFF2-40B4-BE49-F238E27FC236}">
                <a16:creationId xmlns:a16="http://schemas.microsoft.com/office/drawing/2014/main" id="{51F0CB05-BF04-E836-F9B7-B7328E326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694" y="1670773"/>
            <a:ext cx="9050795" cy="48520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120A95F-6B11-5DD5-26B5-5D4E0BDB354A}"/>
              </a:ext>
            </a:extLst>
          </p:cNvPr>
          <p:cNvSpPr txBox="1"/>
          <p:nvPr/>
        </p:nvSpPr>
        <p:spPr>
          <a:xfrm>
            <a:off x="730367" y="339717"/>
            <a:ext cx="10731261" cy="16245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600" b="1" i="0" u="none" strike="noStrike" kern="1200" cap="none" spc="0" baseline="0" dirty="0" err="1">
                <a:solidFill>
                  <a:srgbClr val="E36614"/>
                </a:solidFill>
                <a:uFillTx/>
                <a:latin typeface="Calibri" pitchFamily="34"/>
                <a:cs typeface="Calibri" pitchFamily="34"/>
              </a:rPr>
              <a:t>Pwy</a:t>
            </a:r>
            <a:r>
              <a:rPr lang="en-GB" sz="6600" b="1" i="0" u="none" strike="noStrike" kern="1200" cap="none" spc="0" baseline="0" dirty="0">
                <a:solidFill>
                  <a:srgbClr val="E36614"/>
                </a:solidFill>
                <a:uFillTx/>
                <a:latin typeface="Calibri" pitchFamily="34"/>
                <a:cs typeface="Calibri" pitchFamily="34"/>
              </a:rPr>
              <a:t> </a:t>
            </a:r>
            <a:r>
              <a:rPr lang="en-GB" sz="6600" b="1" i="0" u="none" strike="noStrike" kern="1200" cap="none" spc="0" baseline="0" dirty="0" err="1">
                <a:solidFill>
                  <a:srgbClr val="E36614"/>
                </a:solidFill>
                <a:uFillTx/>
                <a:latin typeface="Calibri" pitchFamily="34"/>
                <a:cs typeface="Calibri" pitchFamily="34"/>
              </a:rPr>
              <a:t>ydw</a:t>
            </a:r>
            <a:r>
              <a:rPr lang="en-GB" sz="6600" b="1" i="0" u="none" strike="noStrike" kern="1200" cap="none" spc="0" baseline="0" dirty="0">
                <a:solidFill>
                  <a:srgbClr val="E36614"/>
                </a:solidFill>
                <a:uFillTx/>
                <a:latin typeface="Calibri" pitchFamily="34"/>
                <a:cs typeface="Calibri" pitchFamily="34"/>
              </a:rPr>
              <a:t> </a:t>
            </a:r>
            <a:r>
              <a:rPr lang="en-GB" sz="6600" b="1" i="0" u="none" strike="noStrike" kern="1200" cap="none" spc="0" baseline="0" dirty="0" err="1">
                <a:solidFill>
                  <a:srgbClr val="E36614"/>
                </a:solidFill>
                <a:uFillTx/>
                <a:latin typeface="Calibri" pitchFamily="34"/>
                <a:cs typeface="Calibri" pitchFamily="34"/>
              </a:rPr>
              <a:t>i</a:t>
            </a:r>
            <a:r>
              <a:rPr lang="en-GB" sz="6600" b="1" i="0" u="none" strike="noStrike" kern="1200" cap="none" spc="0" baseline="0" dirty="0">
                <a:solidFill>
                  <a:srgbClr val="E36614"/>
                </a:solidFill>
                <a:uFillTx/>
                <a:latin typeface="Calibri" pitchFamily="34"/>
                <a:cs typeface="Calibri" pitchFamily="34"/>
              </a:rPr>
              <a:t>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D69DD43-FD71-972B-143A-0FD755F8026E}"/>
              </a:ext>
            </a:extLst>
          </p:cNvPr>
          <p:cNvSpPr txBox="1"/>
          <p:nvPr/>
        </p:nvSpPr>
        <p:spPr>
          <a:xfrm>
            <a:off x="2236640" y="2094268"/>
            <a:ext cx="8097066" cy="361315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>
                <a:solidFill>
                  <a:srgbClr val="E36614"/>
                </a:solidFill>
                <a:uFillTx/>
                <a:latin typeface="Calibri" pitchFamily="34"/>
                <a:cs typeface="Calibri" pitchFamily="34"/>
              </a:rPr>
              <a:t>Clue 1</a:t>
            </a:r>
            <a:r>
              <a:rPr lang="en-GB" sz="28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	  </a:t>
            </a: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 I can help you with talking.</a:t>
            </a:r>
            <a:endParaRPr lang="en-GB" sz="2800" b="0" i="0" u="none" strike="sng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>
                <a:solidFill>
                  <a:srgbClr val="399367"/>
                </a:solidFill>
                <a:uFillTx/>
                <a:latin typeface="Calibri" pitchFamily="34"/>
                <a:cs typeface="Calibri" pitchFamily="34"/>
              </a:rPr>
              <a:t>Clue 2  </a:t>
            </a:r>
            <a:r>
              <a:rPr lang="en-GB" sz="2800" b="0" i="0" u="none" strike="noStrike" kern="1200" cap="none" spc="0" baseline="0">
                <a:solidFill>
                  <a:srgbClr val="399367"/>
                </a:solidFill>
                <a:uFillTx/>
                <a:latin typeface="Calibri" pitchFamily="34"/>
                <a:cs typeface="Calibri" pitchFamily="34"/>
              </a:rPr>
              <a:t> </a:t>
            </a: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I can make sure you can eat and drink safely.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>
                <a:solidFill>
                  <a:srgbClr val="8A80BD"/>
                </a:solidFill>
                <a:uFillTx/>
                <a:latin typeface="Calibri" pitchFamily="34"/>
                <a:cs typeface="Calibri" pitchFamily="34"/>
              </a:rPr>
              <a:t>Clue 3  </a:t>
            </a:r>
            <a:r>
              <a:rPr lang="en-GB" sz="2800" b="0" i="0" u="none" strike="noStrike" kern="1200" cap="none" spc="0" baseline="0">
                <a:solidFill>
                  <a:srgbClr val="8A80BD"/>
                </a:solidFill>
                <a:uFillTx/>
                <a:latin typeface="Calibri" pitchFamily="34"/>
                <a:cs typeface="Calibri" pitchFamily="34"/>
              </a:rPr>
              <a:t> </a:t>
            </a: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I will always listen to your thoughts and stories 	   with a friendly smile.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>
                <a:solidFill>
                  <a:srgbClr val="E15A57"/>
                </a:solidFill>
                <a:uFillTx/>
                <a:latin typeface="Calibri" pitchFamily="34"/>
                <a:cs typeface="Calibri" pitchFamily="34"/>
              </a:rPr>
              <a:t>Clue 4  </a:t>
            </a:r>
            <a:r>
              <a:rPr lang="en-GB" sz="2800" b="0" i="0" u="none" strike="noStrike" kern="1200" cap="none" spc="0" baseline="0">
                <a:solidFill>
                  <a:srgbClr val="E15A57"/>
                </a:solidFill>
                <a:uFillTx/>
                <a:latin typeface="Calibri" pitchFamily="34"/>
                <a:cs typeface="Calibri" pitchFamily="34"/>
              </a:rPr>
              <a:t> </a:t>
            </a: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I work in schools, nurseries hospitals, clinics, 	   and sometimes even at home.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>
                <a:solidFill>
                  <a:srgbClr val="6AB650"/>
                </a:solidFill>
                <a:uFillTx/>
                <a:latin typeface="Calibri" pitchFamily="34"/>
                <a:cs typeface="Calibri" pitchFamily="34"/>
              </a:rPr>
              <a:t>Clue 5  </a:t>
            </a:r>
            <a:r>
              <a:rPr lang="en-GB" sz="2800" b="0" i="0" u="none" strike="noStrike" kern="1200" cap="none" spc="0" baseline="0">
                <a:solidFill>
                  <a:srgbClr val="6AB650"/>
                </a:solidFill>
                <a:uFillTx/>
                <a:latin typeface="Calibri" pitchFamily="34"/>
                <a:cs typeface="Calibri" pitchFamily="34"/>
              </a:rPr>
              <a:t> </a:t>
            </a: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I work with babies, children and grown ups.</a:t>
            </a:r>
          </a:p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1200" cap="none" spc="0" baseline="0">
              <a:solidFill>
                <a:srgbClr val="000000"/>
              </a:solidFill>
              <a:uFillTx/>
              <a:latin typeface="Arial Rounded MT Bold" pitchFamily="34"/>
            </a:endParaRPr>
          </a:p>
        </p:txBody>
      </p:sp>
      <p:pic>
        <p:nvPicPr>
          <p:cNvPr id="5" name="Picture 7" descr="A yellow rectangular object with black edges&#10;&#10;AI-generated content may be incorrect.">
            <a:extLst>
              <a:ext uri="{FF2B5EF4-FFF2-40B4-BE49-F238E27FC236}">
                <a16:creationId xmlns:a16="http://schemas.microsoft.com/office/drawing/2014/main" id="{06C39163-F9A5-5EBB-450D-05D8CEB8CC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47" t="15895" r="2851" b="13570"/>
          <a:stretch>
            <a:fillRect/>
          </a:stretch>
        </p:blipFill>
        <p:spPr>
          <a:xfrm>
            <a:off x="2081229" y="1983937"/>
            <a:ext cx="8097066" cy="57183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8" descr="A yellow rectangular object with black edges&#10;&#10;AI-generated content may be incorrect.">
            <a:extLst>
              <a:ext uri="{FF2B5EF4-FFF2-40B4-BE49-F238E27FC236}">
                <a16:creationId xmlns:a16="http://schemas.microsoft.com/office/drawing/2014/main" id="{F4A4CA6A-7A0E-8830-4834-2FBD653DE1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47" t="15895" r="2851" b="13570"/>
          <a:stretch>
            <a:fillRect/>
          </a:stretch>
        </p:blipFill>
        <p:spPr>
          <a:xfrm>
            <a:off x="2081229" y="2573798"/>
            <a:ext cx="8097066" cy="57183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9" descr="A yellow rectangular object with black edges&#10;&#10;AI-generated content may be incorrect.">
            <a:extLst>
              <a:ext uri="{FF2B5EF4-FFF2-40B4-BE49-F238E27FC236}">
                <a16:creationId xmlns:a16="http://schemas.microsoft.com/office/drawing/2014/main" id="{1136724F-6A09-6FE2-552C-5785BB1FC5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47" t="15895" r="2851" b="13570"/>
          <a:stretch>
            <a:fillRect/>
          </a:stretch>
        </p:blipFill>
        <p:spPr>
          <a:xfrm>
            <a:off x="2216322" y="3145636"/>
            <a:ext cx="8097066" cy="9046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0" descr="A yellow rectangular object with black edges&#10;&#10;AI-generated content may be incorrect.">
            <a:extLst>
              <a:ext uri="{FF2B5EF4-FFF2-40B4-BE49-F238E27FC236}">
                <a16:creationId xmlns:a16="http://schemas.microsoft.com/office/drawing/2014/main" id="{5C00C900-C9AC-52A1-3FB2-10846ADDA1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47" t="15895" r="2851" b="13570"/>
          <a:stretch>
            <a:fillRect/>
          </a:stretch>
        </p:blipFill>
        <p:spPr>
          <a:xfrm>
            <a:off x="2162245" y="4050279"/>
            <a:ext cx="8097066" cy="72265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11" descr="A yellow rectangular object with black edges&#10;&#10;AI-generated content may be incorrect.">
            <a:extLst>
              <a:ext uri="{FF2B5EF4-FFF2-40B4-BE49-F238E27FC236}">
                <a16:creationId xmlns:a16="http://schemas.microsoft.com/office/drawing/2014/main" id="{67867BEC-32CB-0FA2-60A6-93C150A603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47" t="15895" r="2851" b="13570"/>
          <a:stretch>
            <a:fillRect/>
          </a:stretch>
        </p:blipFill>
        <p:spPr>
          <a:xfrm>
            <a:off x="2216322" y="4798039"/>
            <a:ext cx="8097066" cy="93662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3" descr="A green question mark on a black background&#10;&#10;AI-generated content may be incorrect.">
            <a:extLst>
              <a:ext uri="{FF2B5EF4-FFF2-40B4-BE49-F238E27FC236}">
                <a16:creationId xmlns:a16="http://schemas.microsoft.com/office/drawing/2014/main" id="{738121EA-665F-D34A-9240-AC848C3F7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13122">
            <a:off x="5501643" y="2342382"/>
            <a:ext cx="1188720" cy="217322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5" descr="A purple question mark on a black background&#10;&#10;AI-generated content may be incorrect.">
            <a:extLst>
              <a:ext uri="{FF2B5EF4-FFF2-40B4-BE49-F238E27FC236}">
                <a16:creationId xmlns:a16="http://schemas.microsoft.com/office/drawing/2014/main" id="{25A815C1-D03A-5AB3-F573-318F27AF02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817613">
            <a:off x="2588746" y="789174"/>
            <a:ext cx="1188720" cy="217322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18">
            <a:extLst>
              <a:ext uri="{FF2B5EF4-FFF2-40B4-BE49-F238E27FC236}">
                <a16:creationId xmlns:a16="http://schemas.microsoft.com/office/drawing/2014/main" id="{22FB0C2D-FD58-3424-35D8-84ABDC9CD98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447663">
            <a:off x="9068196" y="632253"/>
            <a:ext cx="1083865" cy="198153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312B1-F0BA-4A38-C04F-90874A212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D83B0D9-5F35-54B0-4358-5ED5ED23023B}"/>
              </a:ext>
            </a:extLst>
          </p:cNvPr>
          <p:cNvSpPr txBox="1"/>
          <p:nvPr/>
        </p:nvSpPr>
        <p:spPr>
          <a:xfrm>
            <a:off x="730369" y="451477"/>
            <a:ext cx="10731261" cy="16245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 algn="ctr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6600" b="1" i="0" u="none" strike="noStrike" kern="1200" cap="none" spc="0" baseline="0" dirty="0">
              <a:solidFill>
                <a:srgbClr val="25277B"/>
              </a:solidFill>
              <a:uFillTx/>
              <a:latin typeface="Calibri" pitchFamily="34"/>
              <a:cs typeface="Calibri" pitchFamily="34"/>
            </a:endParaRPr>
          </a:p>
        </p:txBody>
      </p:sp>
      <p:pic>
        <p:nvPicPr>
          <p:cNvPr id="8" name="Picture 7" descr="A cartoon of a person in a green garment&#10;&#10;AI-generated content may be incorrect.">
            <a:extLst>
              <a:ext uri="{FF2B5EF4-FFF2-40B4-BE49-F238E27FC236}">
                <a16:creationId xmlns:a16="http://schemas.microsoft.com/office/drawing/2014/main" id="{14646C2A-DF30-0305-BEF6-CEEFD7991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816" y="3041505"/>
            <a:ext cx="2426396" cy="3718560"/>
          </a:xfrm>
          <a:prstGeom prst="rect">
            <a:avLst/>
          </a:prstGeom>
        </p:spPr>
      </p:pic>
      <p:pic>
        <p:nvPicPr>
          <p:cNvPr id="10" name="Picture 9" descr="A cartoon of a child in a superhero garment&#10;&#10;AI-generated content may be incorrect.">
            <a:extLst>
              <a:ext uri="{FF2B5EF4-FFF2-40B4-BE49-F238E27FC236}">
                <a16:creationId xmlns:a16="http://schemas.microsoft.com/office/drawing/2014/main" id="{00A86F29-B98F-1692-F877-5AA88A57D1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23" y="4019871"/>
            <a:ext cx="1990201" cy="2809086"/>
          </a:xfrm>
          <a:prstGeom prst="rect">
            <a:avLst/>
          </a:prstGeom>
        </p:spPr>
      </p:pic>
      <p:pic>
        <p:nvPicPr>
          <p:cNvPr id="12" name="Picture 11" descr="A cartoon of a child wearing a cape and hat&#10;&#10;AI-generated content may be incorrect.">
            <a:extLst>
              <a:ext uri="{FF2B5EF4-FFF2-40B4-BE49-F238E27FC236}">
                <a16:creationId xmlns:a16="http://schemas.microsoft.com/office/drawing/2014/main" id="{3B714886-A2EB-9EE7-AC1D-B9E14BB6F6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396" y="2941666"/>
            <a:ext cx="3365467" cy="3758006"/>
          </a:xfrm>
          <a:prstGeom prst="rect">
            <a:avLst/>
          </a:prstGeom>
        </p:spPr>
      </p:pic>
      <p:pic>
        <p:nvPicPr>
          <p:cNvPr id="14" name="Picture 13" descr="Cartoon of a child&#10;&#10;AI-generated content may be incorrect.">
            <a:extLst>
              <a:ext uri="{FF2B5EF4-FFF2-40B4-BE49-F238E27FC236}">
                <a16:creationId xmlns:a16="http://schemas.microsoft.com/office/drawing/2014/main" id="{3B2D07E6-A54F-6F07-9A51-1B0B3B6139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79" y="2941666"/>
            <a:ext cx="1824415" cy="37580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5AB553-F21E-3B4B-8A3A-B3B5998BB1E4}"/>
              </a:ext>
            </a:extLst>
          </p:cNvPr>
          <p:cNvSpPr txBox="1">
            <a:spLocks/>
          </p:cNvSpPr>
          <p:nvPr/>
        </p:nvSpPr>
        <p:spPr>
          <a:xfrm>
            <a:off x="838199" y="158328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rmAutofit/>
          </a:bodyPr>
          <a:lstStyle>
            <a:lvl1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6000" b="0" i="0" u="none" strike="noStrike" kern="1200" cap="none" spc="0" baseline="0">
                <a:solidFill>
                  <a:srgbClr val="000000"/>
                </a:solidFill>
                <a:uFillTx/>
                <a:latin typeface="Aptos Display"/>
              </a:defRPr>
            </a:lvl1pPr>
          </a:lstStyle>
          <a:p>
            <a:r>
              <a:rPr lang="en-GB" sz="6600" b="1" dirty="0">
                <a:solidFill>
                  <a:srgbClr val="E36614"/>
                </a:solidFill>
                <a:latin typeface="Calibri" pitchFamily="34"/>
                <a:ea typeface="+mn-ea"/>
                <a:cs typeface="Calibri" pitchFamily="34"/>
              </a:rPr>
              <a:t>DIOLCH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11E7C9-4A0B-1C6B-5F2E-14A67ACEB10F}"/>
              </a:ext>
            </a:extLst>
          </p:cNvPr>
          <p:cNvSpPr txBox="1"/>
          <p:nvPr/>
        </p:nvSpPr>
        <p:spPr>
          <a:xfrm rot="20216332">
            <a:off x="236751" y="1937914"/>
            <a:ext cx="2371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6EBBC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WRANDO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10CC62-222C-9108-6FA6-B0F657884DED}"/>
              </a:ext>
            </a:extLst>
          </p:cNvPr>
          <p:cNvSpPr txBox="1"/>
          <p:nvPr/>
        </p:nvSpPr>
        <p:spPr>
          <a:xfrm rot="21268825">
            <a:off x="3222637" y="2060103"/>
            <a:ext cx="2135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6AB6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OFALU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D693FB-B68A-4BB3-4118-813A7539A120}"/>
              </a:ext>
            </a:extLst>
          </p:cNvPr>
          <p:cNvSpPr txBox="1"/>
          <p:nvPr/>
        </p:nvSpPr>
        <p:spPr>
          <a:xfrm rot="650721">
            <a:off x="9118334" y="1866542"/>
            <a:ext cx="1715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 AM DDYSGU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ECE680-0875-D7C3-93FB-2C11F0AD1C48}"/>
              </a:ext>
            </a:extLst>
          </p:cNvPr>
          <p:cNvSpPr txBox="1"/>
          <p:nvPr/>
        </p:nvSpPr>
        <p:spPr>
          <a:xfrm>
            <a:off x="5969888" y="3027558"/>
            <a:ext cx="20616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DF50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EICH AMYNEDD</a:t>
            </a:r>
          </a:p>
        </p:txBody>
      </p:sp>
    </p:spTree>
    <p:extLst>
      <p:ext uri="{BB962C8B-B14F-4D97-AF65-F5344CB8AC3E}">
        <p14:creationId xmlns:p14="http://schemas.microsoft.com/office/powerpoint/2010/main" val="117771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rectangle with black border&#10;&#10;AI-generated content may be incorrect.">
            <a:extLst>
              <a:ext uri="{FF2B5EF4-FFF2-40B4-BE49-F238E27FC236}">
                <a16:creationId xmlns:a16="http://schemas.microsoft.com/office/drawing/2014/main" id="{FEA6079D-0FD5-12DE-112C-2598B2CC8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" y="253997"/>
            <a:ext cx="11358880" cy="553276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DD7B34B-7FF9-3A68-9CAA-11FED4CA9BF5}"/>
              </a:ext>
            </a:extLst>
          </p:cNvPr>
          <p:cNvSpPr txBox="1"/>
          <p:nvPr/>
        </p:nvSpPr>
        <p:spPr>
          <a:xfrm>
            <a:off x="730365" y="177157"/>
            <a:ext cx="10731261" cy="22612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9600" b="1" dirty="0" err="1">
                <a:solidFill>
                  <a:srgbClr val="25277B"/>
                </a:solidFill>
                <a:latin typeface="Calibri" pitchFamily="34"/>
                <a:cs typeface="Calibri" pitchFamily="34"/>
              </a:rPr>
              <a:t>Dwylo</a:t>
            </a:r>
            <a:r>
              <a:rPr lang="en-GB" sz="9600" b="1" dirty="0">
                <a:solidFill>
                  <a:srgbClr val="25277B"/>
                </a:solidFill>
                <a:latin typeface="Calibri" pitchFamily="34"/>
                <a:cs typeface="Calibri" pitchFamily="34"/>
              </a:rPr>
              <a:t> </a:t>
            </a:r>
            <a:r>
              <a:rPr lang="en-GB" sz="9600" b="1" dirty="0" err="1">
                <a:solidFill>
                  <a:srgbClr val="25277B"/>
                </a:solidFill>
                <a:latin typeface="Calibri" pitchFamily="34"/>
                <a:cs typeface="Calibri" pitchFamily="34"/>
              </a:rPr>
              <a:t>i</a:t>
            </a:r>
            <a:r>
              <a:rPr lang="en-GB" sz="9600" b="1" dirty="0">
                <a:solidFill>
                  <a:srgbClr val="25277B"/>
                </a:solidFill>
                <a:latin typeface="Calibri" pitchFamily="34"/>
                <a:cs typeface="Calibri" pitchFamily="34"/>
              </a:rPr>
              <a:t> </a:t>
            </a:r>
            <a:r>
              <a:rPr lang="en-GB" sz="9600" b="1" dirty="0" err="1">
                <a:solidFill>
                  <a:srgbClr val="25277B"/>
                </a:solidFill>
                <a:latin typeface="Calibri" pitchFamily="34"/>
                <a:cs typeface="Calibri" pitchFamily="34"/>
              </a:rPr>
              <a:t>fyny</a:t>
            </a:r>
            <a:endParaRPr lang="en-GB" sz="9600" b="1" dirty="0">
              <a:solidFill>
                <a:srgbClr val="25277B"/>
              </a:solidFill>
              <a:latin typeface="Calibri" pitchFamily="34"/>
              <a:cs typeface="Calibri" pitchFamily="3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E3BAE4-A8A6-C64B-6D1D-C7CAC2B9925D}"/>
              </a:ext>
            </a:extLst>
          </p:cNvPr>
          <p:cNvSpPr txBox="1"/>
          <p:nvPr/>
        </p:nvSpPr>
        <p:spPr>
          <a:xfrm>
            <a:off x="1045330" y="2020532"/>
            <a:ext cx="10060699" cy="16245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rmAutofit fontScale="85000" lnSpcReduction="10000"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400" b="1" dirty="0" err="1">
                <a:solidFill>
                  <a:srgbClr val="E36614"/>
                </a:solidFill>
                <a:latin typeface="Calibri" pitchFamily="34"/>
                <a:cs typeface="Calibri" pitchFamily="34"/>
              </a:rPr>
              <a:t>os</a:t>
            </a:r>
            <a:r>
              <a:rPr lang="en-GB" sz="6400" b="1" dirty="0">
                <a:solidFill>
                  <a:srgbClr val="E36614"/>
                </a:solidFill>
                <a:latin typeface="Calibri" pitchFamily="34"/>
                <a:cs typeface="Calibri" pitchFamily="34"/>
              </a:rPr>
              <a:t> </a:t>
            </a:r>
            <a:r>
              <a:rPr lang="en-GB" sz="6400" b="1" dirty="0" err="1">
                <a:solidFill>
                  <a:srgbClr val="E36614"/>
                </a:solidFill>
                <a:latin typeface="Calibri" pitchFamily="34"/>
                <a:cs typeface="Calibri" pitchFamily="34"/>
              </a:rPr>
              <a:t>ydych</a:t>
            </a:r>
            <a:r>
              <a:rPr lang="en-GB" sz="6400" b="1" dirty="0">
                <a:solidFill>
                  <a:srgbClr val="E36614"/>
                </a:solidFill>
                <a:latin typeface="Calibri" pitchFamily="34"/>
                <a:cs typeface="Calibri" pitchFamily="34"/>
              </a:rPr>
              <a:t> chi </a:t>
            </a:r>
            <a:r>
              <a:rPr lang="en-GB" sz="6400" b="1" dirty="0" err="1">
                <a:solidFill>
                  <a:srgbClr val="E36614"/>
                </a:solidFill>
                <a:latin typeface="Calibri" pitchFamily="34"/>
                <a:cs typeface="Calibri" pitchFamily="34"/>
              </a:rPr>
              <a:t>erioed</a:t>
            </a:r>
            <a:r>
              <a:rPr lang="en-GB" sz="6400" b="1" dirty="0">
                <a:solidFill>
                  <a:srgbClr val="E36614"/>
                </a:solidFill>
                <a:latin typeface="Calibri" pitchFamily="34"/>
                <a:cs typeface="Calibri" pitchFamily="34"/>
              </a:rPr>
              <a:t> </a:t>
            </a:r>
            <a:r>
              <a:rPr lang="en-GB" sz="6400" b="1" dirty="0" err="1">
                <a:solidFill>
                  <a:srgbClr val="E36614"/>
                </a:solidFill>
                <a:latin typeface="Calibri" pitchFamily="34"/>
                <a:cs typeface="Calibri" pitchFamily="34"/>
              </a:rPr>
              <a:t>wedi</a:t>
            </a:r>
            <a:r>
              <a:rPr lang="en-GB" sz="6400" b="1" dirty="0">
                <a:solidFill>
                  <a:srgbClr val="E36614"/>
                </a:solidFill>
                <a:latin typeface="Calibri" pitchFamily="34"/>
                <a:cs typeface="Calibri" pitchFamily="34"/>
              </a:rPr>
              <a:t> </a:t>
            </a:r>
            <a:r>
              <a:rPr lang="en-GB" sz="6400" b="1" dirty="0" err="1">
                <a:solidFill>
                  <a:srgbClr val="E36614"/>
                </a:solidFill>
                <a:latin typeface="Calibri" pitchFamily="34"/>
                <a:cs typeface="Calibri" pitchFamily="34"/>
              </a:rPr>
              <a:t>clywed</a:t>
            </a:r>
            <a:r>
              <a:rPr lang="en-GB" sz="6400" b="1" dirty="0">
                <a:solidFill>
                  <a:srgbClr val="E36614"/>
                </a:solidFill>
                <a:latin typeface="Calibri" pitchFamily="34"/>
                <a:cs typeface="Calibri" pitchFamily="34"/>
              </a:rPr>
              <a:t> am </a:t>
            </a:r>
            <a:r>
              <a:rPr lang="en-GB" sz="6400" b="1" dirty="0" err="1">
                <a:solidFill>
                  <a:srgbClr val="E36614"/>
                </a:solidFill>
                <a:latin typeface="Calibri" pitchFamily="34"/>
                <a:cs typeface="Calibri" pitchFamily="34"/>
              </a:rPr>
              <a:t>Therapydd</a:t>
            </a:r>
            <a:r>
              <a:rPr lang="en-GB" sz="6400" b="1" dirty="0">
                <a:solidFill>
                  <a:srgbClr val="E36614"/>
                </a:solidFill>
                <a:latin typeface="Calibri" pitchFamily="34"/>
                <a:cs typeface="Calibri" pitchFamily="34"/>
              </a:rPr>
              <a:t> </a:t>
            </a:r>
            <a:r>
              <a:rPr lang="en-GB" sz="6400" b="1" dirty="0" err="1">
                <a:solidFill>
                  <a:srgbClr val="E36614"/>
                </a:solidFill>
                <a:latin typeface="Calibri" pitchFamily="34"/>
                <a:cs typeface="Calibri" pitchFamily="34"/>
              </a:rPr>
              <a:t>Lleferydd</a:t>
            </a:r>
            <a:r>
              <a:rPr lang="en-GB" sz="6400" b="1" dirty="0">
                <a:solidFill>
                  <a:srgbClr val="E36614"/>
                </a:solidFill>
                <a:latin typeface="Calibri" pitchFamily="34"/>
                <a:cs typeface="Calibri" pitchFamily="34"/>
              </a:rPr>
              <a:t> ac Iaith!</a:t>
            </a:r>
            <a:endParaRPr lang="en-GB" sz="6600" b="1" dirty="0">
              <a:solidFill>
                <a:srgbClr val="E36614"/>
              </a:solidFill>
              <a:latin typeface="Calibri" pitchFamily="34"/>
              <a:cs typeface="Calibri" pitchFamily="34"/>
            </a:endParaRPr>
          </a:p>
        </p:txBody>
      </p:sp>
      <p:pic>
        <p:nvPicPr>
          <p:cNvPr id="9" name="Picture 8" descr="A cartoon of a person wearing a garment&#10;&#10;AI-generated content may be incorrect.">
            <a:extLst>
              <a:ext uri="{FF2B5EF4-FFF2-40B4-BE49-F238E27FC236}">
                <a16:creationId xmlns:a16="http://schemas.microsoft.com/office/drawing/2014/main" id="{2C80EDE8-5E91-3974-50DB-4943F2F709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594" y="3544350"/>
            <a:ext cx="1615595" cy="3017036"/>
          </a:xfrm>
          <a:prstGeom prst="rect">
            <a:avLst/>
          </a:prstGeom>
        </p:spPr>
      </p:pic>
      <p:pic>
        <p:nvPicPr>
          <p:cNvPr id="13" name="Picture 12" descr="A cartoon of a child&#10;&#10;AI-generated content may be incorrect.">
            <a:extLst>
              <a:ext uri="{FF2B5EF4-FFF2-40B4-BE49-F238E27FC236}">
                <a16:creationId xmlns:a16="http://schemas.microsoft.com/office/drawing/2014/main" id="{ED1B5371-1DEB-B4FA-C2B5-4DE67D807C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609" y="3544350"/>
            <a:ext cx="1584985" cy="305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5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een and black rectangle&#10;&#10;AI-generated content may be incorrect.">
            <a:extLst>
              <a:ext uri="{FF2B5EF4-FFF2-40B4-BE49-F238E27FC236}">
                <a16:creationId xmlns:a16="http://schemas.microsoft.com/office/drawing/2014/main" id="{6E5E19F9-C765-5621-AB41-431E933AC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49" y="2713146"/>
            <a:ext cx="4098762" cy="30988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B93FC8-1DE9-3188-F653-D611A4138C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4993" y="2830437"/>
            <a:ext cx="3791446" cy="281041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B119C8F-817C-80E3-E46D-F5982675DBFC}"/>
              </a:ext>
            </a:extLst>
          </p:cNvPr>
          <p:cNvSpPr txBox="1"/>
          <p:nvPr/>
        </p:nvSpPr>
        <p:spPr>
          <a:xfrm>
            <a:off x="730369" y="217797"/>
            <a:ext cx="10731261" cy="16245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rmAutofit lnSpcReduction="10000"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600" b="1" i="0" u="none" strike="noStrike" kern="1200" cap="none" spc="0" baseline="0" dirty="0">
                <a:solidFill>
                  <a:srgbClr val="E36614"/>
                </a:solidFill>
                <a:uFillTx/>
                <a:latin typeface="Calibri" pitchFamily="34"/>
                <a:cs typeface="Calibri" pitchFamily="34"/>
              </a:rPr>
              <a:t>Yr </a:t>
            </a:r>
            <a:r>
              <a:rPr lang="en-GB" sz="6600" b="1" i="0" u="none" strike="noStrike" kern="1200" cap="none" spc="0" baseline="0" dirty="0" err="1">
                <a:solidFill>
                  <a:srgbClr val="E36614"/>
                </a:solidFill>
                <a:uFillTx/>
                <a:latin typeface="Calibri" pitchFamily="34"/>
                <a:cs typeface="Calibri" pitchFamily="34"/>
              </a:rPr>
              <a:t>hyn</a:t>
            </a:r>
            <a:r>
              <a:rPr lang="en-GB" sz="6600" b="1" i="0" u="none" strike="noStrike" kern="1200" cap="none" spc="0" baseline="0" dirty="0">
                <a:solidFill>
                  <a:srgbClr val="E36614"/>
                </a:solidFill>
                <a:uFillTx/>
                <a:latin typeface="Calibri" pitchFamily="34"/>
                <a:cs typeface="Calibri" pitchFamily="34"/>
              </a:rPr>
              <a:t> a </a:t>
            </a:r>
            <a:r>
              <a:rPr lang="en-GB" sz="6600" b="1" i="0" u="none" strike="noStrike" kern="1200" cap="none" spc="0" baseline="0" dirty="0" err="1">
                <a:solidFill>
                  <a:srgbClr val="E36614"/>
                </a:solidFill>
                <a:uFillTx/>
                <a:latin typeface="Calibri" pitchFamily="34"/>
                <a:cs typeface="Calibri" pitchFamily="34"/>
              </a:rPr>
              <a:t>wnawn</a:t>
            </a:r>
            <a:r>
              <a:rPr lang="en-GB" sz="6600" b="1" i="0" u="none" strike="noStrike" kern="1200" cap="none" spc="0" baseline="0" dirty="0">
                <a:solidFill>
                  <a:srgbClr val="E36614"/>
                </a:solidFill>
                <a:uFillTx/>
                <a:latin typeface="Calibri" pitchFamily="34"/>
                <a:cs typeface="Calibri" pitchFamily="34"/>
              </a:rPr>
              <a:t> </a:t>
            </a:r>
            <a:r>
              <a:rPr lang="en-GB" sz="5400" b="1" i="0" u="none" strike="noStrike" kern="1200" cap="none" spc="0" baseline="0" dirty="0">
                <a:solidFill>
                  <a:srgbClr val="E36614"/>
                </a:solidFill>
                <a:uFillTx/>
                <a:latin typeface="Calibri" pitchFamily="34"/>
                <a:cs typeface="Calibri" pitchFamily="34"/>
              </a:rPr>
              <a:t>–</a:t>
            </a:r>
            <a:r>
              <a:rPr lang="en-GB" sz="6600" b="1" i="0" u="none" strike="noStrike" kern="1200" cap="none" spc="0" baseline="0" dirty="0">
                <a:solidFill>
                  <a:srgbClr val="E36614"/>
                </a:solidFill>
                <a:uFillTx/>
                <a:latin typeface="Calibri" pitchFamily="34"/>
                <a:cs typeface="Calibri" pitchFamily="34"/>
              </a:rPr>
              <a:t> </a:t>
            </a:r>
          </a:p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800" b="1" i="0" u="none" strike="noStrike" kern="1200" cap="none" spc="0" baseline="0" dirty="0" err="1">
                <a:solidFill>
                  <a:srgbClr val="4AABBE"/>
                </a:solidFill>
                <a:uFillTx/>
                <a:latin typeface="Calibri" pitchFamily="34"/>
                <a:cs typeface="Calibri" pitchFamily="34"/>
              </a:rPr>
              <a:t>gwneud</a:t>
            </a:r>
            <a:r>
              <a:rPr lang="en-GB" sz="4800" b="1" i="0" u="none" strike="noStrike" kern="1200" cap="none" spc="0" baseline="0" dirty="0">
                <a:solidFill>
                  <a:srgbClr val="4AABBE"/>
                </a:solidFill>
                <a:uFillTx/>
                <a:latin typeface="Calibri" pitchFamily="34"/>
                <a:cs typeface="Calibri" pitchFamily="34"/>
              </a:rPr>
              <a:t> </a:t>
            </a:r>
            <a:r>
              <a:rPr lang="en-GB" sz="4800" b="1" i="0" u="none" strike="noStrike" kern="1200" cap="none" spc="0" baseline="0" dirty="0" err="1">
                <a:solidFill>
                  <a:srgbClr val="4AABBE"/>
                </a:solidFill>
                <a:uFillTx/>
                <a:latin typeface="Calibri" pitchFamily="34"/>
                <a:cs typeface="Calibri" pitchFamily="34"/>
              </a:rPr>
              <a:t>gwahaniaeth</a:t>
            </a:r>
            <a:endParaRPr lang="en-GB" sz="4800" b="1" i="0" u="none" strike="noStrike" kern="1200" cap="none" spc="0" baseline="0" dirty="0">
              <a:solidFill>
                <a:srgbClr val="4AABBE"/>
              </a:solidFill>
              <a:uFillTx/>
              <a:latin typeface="Calibri" pitchFamily="34"/>
              <a:cs typeface="Calibri" pitchFamily="34"/>
            </a:endParaRPr>
          </a:p>
        </p:txBody>
      </p:sp>
      <p:pic>
        <p:nvPicPr>
          <p:cNvPr id="10" name="Picture 9" descr="A white rectangular frame with orange border&#10;&#10;AI-generated content may be incorrect.">
            <a:extLst>
              <a:ext uri="{FF2B5EF4-FFF2-40B4-BE49-F238E27FC236}">
                <a16:creationId xmlns:a16="http://schemas.microsoft.com/office/drawing/2014/main" id="{588A2E05-3FC5-91BD-DC72-8256374376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0059">
            <a:off x="304834" y="2040211"/>
            <a:ext cx="4730514" cy="29698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E2DC73-8CEF-155B-4E6A-01FC328999B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10059">
            <a:off x="454544" y="2134001"/>
            <a:ext cx="4478282" cy="2776254"/>
          </a:xfrm>
          <a:prstGeom prst="rect">
            <a:avLst/>
          </a:prstGeom>
        </p:spPr>
      </p:pic>
      <p:pic>
        <p:nvPicPr>
          <p:cNvPr id="18" name="Picture 17" descr="A white rectangular frame with purple border&#10;&#10;AI-generated content may be incorrect.">
            <a:extLst>
              <a:ext uri="{FF2B5EF4-FFF2-40B4-BE49-F238E27FC236}">
                <a16:creationId xmlns:a16="http://schemas.microsoft.com/office/drawing/2014/main" id="{623825AE-F99F-FC27-8416-81B6E44491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179" y="1916880"/>
            <a:ext cx="3330451" cy="30988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BCF278-4018-13B8-8A86-98D2785D531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0240" y="2042737"/>
            <a:ext cx="3084705" cy="289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5F592-C2FE-815E-1CD6-D37FA196F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CAAF5C9-335C-B621-3872-5D267FC13BAD}"/>
              </a:ext>
            </a:extLst>
          </p:cNvPr>
          <p:cNvSpPr txBox="1"/>
          <p:nvPr/>
        </p:nvSpPr>
        <p:spPr>
          <a:xfrm>
            <a:off x="730369" y="217797"/>
            <a:ext cx="10731261" cy="16245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rmAutofit lnSpcReduction="10000"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600" b="1" i="0" u="none" strike="noStrike" kern="1200" cap="none" spc="0" baseline="0" dirty="0">
                <a:solidFill>
                  <a:srgbClr val="E36614"/>
                </a:solidFill>
                <a:uFillTx/>
                <a:latin typeface="Calibri" pitchFamily="34"/>
                <a:cs typeface="Calibri" pitchFamily="34"/>
              </a:rPr>
              <a:t>Yr </a:t>
            </a:r>
            <a:r>
              <a:rPr lang="en-GB" sz="6600" b="1" i="0" u="none" strike="noStrike" kern="1200" cap="none" spc="0" baseline="0" dirty="0" err="1">
                <a:solidFill>
                  <a:srgbClr val="E36614"/>
                </a:solidFill>
                <a:uFillTx/>
                <a:latin typeface="Calibri" pitchFamily="34"/>
                <a:cs typeface="Calibri" pitchFamily="34"/>
              </a:rPr>
              <a:t>hyn</a:t>
            </a:r>
            <a:r>
              <a:rPr lang="en-GB" sz="6600" b="1" i="0" u="none" strike="noStrike" kern="1200" cap="none" spc="0" baseline="0" dirty="0">
                <a:solidFill>
                  <a:srgbClr val="E36614"/>
                </a:solidFill>
                <a:uFillTx/>
                <a:latin typeface="Calibri" pitchFamily="34"/>
                <a:cs typeface="Calibri" pitchFamily="34"/>
              </a:rPr>
              <a:t> a </a:t>
            </a:r>
            <a:r>
              <a:rPr lang="en-GB" sz="6600" b="1" i="0" u="none" strike="noStrike" kern="1200" cap="none" spc="0" baseline="0" dirty="0" err="1">
                <a:solidFill>
                  <a:srgbClr val="E36614"/>
                </a:solidFill>
                <a:uFillTx/>
                <a:latin typeface="Calibri" pitchFamily="34"/>
                <a:cs typeface="Calibri" pitchFamily="34"/>
              </a:rPr>
              <a:t>wnawn</a:t>
            </a:r>
            <a:r>
              <a:rPr lang="en-GB" sz="5400" b="1" i="0" u="none" strike="noStrike" kern="1200" cap="none" spc="0" baseline="0" dirty="0">
                <a:solidFill>
                  <a:srgbClr val="E36614"/>
                </a:solidFill>
                <a:uFillTx/>
                <a:latin typeface="Calibri" pitchFamily="34"/>
                <a:cs typeface="Calibri" pitchFamily="34"/>
              </a:rPr>
              <a:t>–</a:t>
            </a:r>
            <a:r>
              <a:rPr lang="en-GB" sz="6600" b="1" i="0" u="none" strike="noStrike" kern="1200" cap="none" spc="0" baseline="0" dirty="0">
                <a:solidFill>
                  <a:srgbClr val="E36614"/>
                </a:solidFill>
                <a:uFillTx/>
                <a:latin typeface="Calibri" pitchFamily="34"/>
                <a:cs typeface="Calibri" pitchFamily="34"/>
              </a:rPr>
              <a:t> </a:t>
            </a:r>
          </a:p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800" b="1" i="0" u="none" strike="noStrike" kern="1200" cap="none" spc="0" baseline="0" dirty="0" err="1">
                <a:solidFill>
                  <a:srgbClr val="4AABBE"/>
                </a:solidFill>
                <a:uFillTx/>
                <a:latin typeface="Calibri" pitchFamily="34"/>
                <a:cs typeface="Calibri" pitchFamily="34"/>
              </a:rPr>
              <a:t>Gwneud</a:t>
            </a:r>
            <a:r>
              <a:rPr lang="en-GB" sz="4800" b="1" i="0" u="none" strike="noStrike" kern="1200" cap="none" spc="0" baseline="0" dirty="0">
                <a:solidFill>
                  <a:srgbClr val="4AABBE"/>
                </a:solidFill>
                <a:uFillTx/>
                <a:latin typeface="Calibri" pitchFamily="34"/>
                <a:cs typeface="Calibri" pitchFamily="34"/>
              </a:rPr>
              <a:t> </a:t>
            </a:r>
            <a:r>
              <a:rPr lang="en-GB" sz="4800" b="1" i="0" u="none" strike="noStrike" kern="1200" cap="none" spc="0" baseline="0" dirty="0" err="1">
                <a:solidFill>
                  <a:srgbClr val="4AABBE"/>
                </a:solidFill>
                <a:uFillTx/>
                <a:latin typeface="Calibri" pitchFamily="34"/>
                <a:cs typeface="Calibri" pitchFamily="34"/>
              </a:rPr>
              <a:t>gwahaniaeth</a:t>
            </a:r>
            <a:endParaRPr lang="en-GB" sz="4800" b="1" i="0" u="none" strike="noStrike" kern="1200" cap="none" spc="0" baseline="0" dirty="0">
              <a:solidFill>
                <a:srgbClr val="4AABBE"/>
              </a:solidFill>
              <a:uFillTx/>
              <a:latin typeface="Calibri" pitchFamily="34"/>
              <a:cs typeface="Calibri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84546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0FE1A-F753-854F-B48B-5D6CB4C5B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urple rectangle with black border&#10;&#10;AI-generated content may be incorrect.">
            <a:extLst>
              <a:ext uri="{FF2B5EF4-FFF2-40B4-BE49-F238E27FC236}">
                <a16:creationId xmlns:a16="http://schemas.microsoft.com/office/drawing/2014/main" id="{A7409F79-5D1E-85B0-5F2F-D1829A76C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083" y="1146853"/>
            <a:ext cx="3548644" cy="1955108"/>
          </a:xfrm>
          <a:prstGeom prst="rect">
            <a:avLst/>
          </a:prstGeom>
        </p:spPr>
      </p:pic>
      <p:pic>
        <p:nvPicPr>
          <p:cNvPr id="27" name="Picture 26" descr="A yellow rectangular object with black edges&#10;&#10;AI-generated content may be incorrect.">
            <a:extLst>
              <a:ext uri="{FF2B5EF4-FFF2-40B4-BE49-F238E27FC236}">
                <a16:creationId xmlns:a16="http://schemas.microsoft.com/office/drawing/2014/main" id="{C3F54C21-6A0F-E84A-35B9-64B9ECE852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85" y="1072144"/>
            <a:ext cx="4865490" cy="174082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58FCEE8-4BC1-1111-6410-561D16E6DADF}"/>
              </a:ext>
            </a:extLst>
          </p:cNvPr>
          <p:cNvSpPr txBox="1"/>
          <p:nvPr/>
        </p:nvSpPr>
        <p:spPr>
          <a:xfrm>
            <a:off x="725057" y="189763"/>
            <a:ext cx="10731261" cy="7168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rmAutofit lnSpcReduction="10000"/>
          </a:bodyPr>
          <a:lstStyle/>
          <a:p>
            <a:pPr lvl="0" algn="ctr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5000" b="1" kern="0" dirty="0">
                <a:solidFill>
                  <a:srgbClr val="25277B"/>
                </a:solidFill>
                <a:latin typeface="Calibri" pitchFamily="34"/>
                <a:cs typeface="Calibri" pitchFamily="34"/>
              </a:rPr>
              <a:t>Ein </a:t>
            </a:r>
            <a:r>
              <a:rPr lang="en-GB" sz="5000" b="1" kern="0" dirty="0" err="1">
                <a:solidFill>
                  <a:srgbClr val="25277B"/>
                </a:solidFill>
                <a:latin typeface="Calibri" pitchFamily="34"/>
                <a:cs typeface="Calibri" pitchFamily="34"/>
              </a:rPr>
              <a:t>uwch-bwerau</a:t>
            </a:r>
            <a:endParaRPr lang="en-GB" sz="5000" b="1" kern="0" dirty="0">
              <a:solidFill>
                <a:srgbClr val="25277B"/>
              </a:solidFill>
              <a:latin typeface="Calibri" pitchFamily="34"/>
              <a:cs typeface="Calibri" pitchFamily="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4120BB-4B30-E517-F4F7-AB96FF1D677D}"/>
              </a:ext>
            </a:extLst>
          </p:cNvPr>
          <p:cNvSpPr txBox="1"/>
          <p:nvPr/>
        </p:nvSpPr>
        <p:spPr>
          <a:xfrm>
            <a:off x="1856081" y="1184247"/>
            <a:ext cx="44231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Gwrando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Bob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amser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yn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barod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glywed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eich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sylwadau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a’ch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straeon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GB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D11433-27F2-5BDA-B858-A36DE67EB229}"/>
              </a:ext>
            </a:extLst>
          </p:cNvPr>
          <p:cNvSpPr txBox="1"/>
          <p:nvPr/>
        </p:nvSpPr>
        <p:spPr>
          <a:xfrm>
            <a:off x="7700258" y="1373772"/>
            <a:ext cx="32722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Caredig</a:t>
            </a:r>
            <a:endParaRPr lang="en-GB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Gwên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gyfeillgar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a help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llaw</a:t>
            </a:r>
            <a:endParaRPr lang="en-GB" sz="28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E069634-0DDB-2A74-A0F0-3650799CD0E1}"/>
              </a:ext>
            </a:extLst>
          </p:cNvPr>
          <p:cNvGrpSpPr/>
          <p:nvPr/>
        </p:nvGrpSpPr>
        <p:grpSpPr>
          <a:xfrm>
            <a:off x="-376421" y="3026745"/>
            <a:ext cx="4637833" cy="1579112"/>
            <a:chOff x="177471" y="3048041"/>
            <a:chExt cx="4460362" cy="157911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7C8D234-910F-7054-2019-C0B6FD763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1130" y="3048041"/>
              <a:ext cx="3783756" cy="157911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C7C0973-1EA0-C272-41E3-2F9D0B5A8EEB}"/>
                </a:ext>
              </a:extLst>
            </p:cNvPr>
            <p:cNvSpPr txBox="1"/>
            <p:nvPr/>
          </p:nvSpPr>
          <p:spPr>
            <a:xfrm>
              <a:off x="177471" y="3048041"/>
              <a:ext cx="446036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ctr">
                <a:buNone/>
              </a:pPr>
              <a:r>
                <a:rPr lang="en-GB" sz="3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Cyfeillgar</a:t>
              </a:r>
              <a:endParaRPr lang="en-GB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indent="0" algn="ctr">
                <a:buNone/>
              </a:pPr>
              <a:r>
                <a:rPr lang="en-GB" sz="28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Gwneud</a:t>
              </a:r>
              <a:r>
                <a:rPr lang="en-GB" sz="2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ffrindiau</a:t>
              </a:r>
              <a:r>
                <a:rPr lang="en-GB" sz="2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newydd</a:t>
              </a:r>
              <a:r>
                <a:rPr lang="en-GB" sz="2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 </a:t>
              </a:r>
              <a:r>
                <a:rPr lang="en-GB" sz="28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chael</a:t>
              </a:r>
              <a:r>
                <a:rPr lang="en-GB" sz="2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hwyl </a:t>
              </a:r>
              <a:r>
                <a:rPr lang="en-GB" sz="28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gyda’n</a:t>
              </a:r>
              <a:r>
                <a:rPr lang="en-GB" sz="2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gilydd</a:t>
              </a:r>
              <a:endPara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88A1067-4BBA-F6B8-4974-D37DD5D01EE7}"/>
              </a:ext>
            </a:extLst>
          </p:cNvPr>
          <p:cNvGrpSpPr/>
          <p:nvPr/>
        </p:nvGrpSpPr>
        <p:grpSpPr>
          <a:xfrm>
            <a:off x="7052131" y="3429000"/>
            <a:ext cx="4058596" cy="2261242"/>
            <a:chOff x="7052131" y="3429000"/>
            <a:chExt cx="4058596" cy="2261242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4E89142-0741-C418-C3AB-FFE88D74A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52131" y="3429000"/>
              <a:ext cx="4058596" cy="226124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599B30-C4F5-2AEC-9167-3409AEAEF114}"/>
                </a:ext>
              </a:extLst>
            </p:cNvPr>
            <p:cNvSpPr txBox="1"/>
            <p:nvPr/>
          </p:nvSpPr>
          <p:spPr>
            <a:xfrm>
              <a:off x="7221732" y="3661711"/>
              <a:ext cx="359323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ctr">
                <a:buNone/>
              </a:pPr>
              <a:r>
                <a:rPr lang="en-GB" sz="3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Cydweithio</a:t>
              </a:r>
              <a:endParaRPr lang="en-GB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GB" sz="2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Bod </a:t>
              </a:r>
              <a:r>
                <a:rPr lang="en-GB" sz="28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mewn</a:t>
              </a:r>
              <a:r>
                <a:rPr lang="en-GB" sz="2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tîm</a:t>
              </a:r>
              <a:r>
                <a:rPr lang="en-GB" sz="2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gyda</a:t>
              </a:r>
              <a:r>
                <a:rPr lang="en-GB" sz="2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chi </a:t>
              </a:r>
              <a:r>
                <a:rPr lang="en-GB" sz="28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a’r</a:t>
              </a:r>
              <a:r>
                <a:rPr lang="en-GB" sz="2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bobl</a:t>
              </a:r>
              <a:r>
                <a:rPr lang="en-GB" sz="2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o’ch</a:t>
              </a:r>
              <a:r>
                <a:rPr lang="en-GB" sz="2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amgylch</a:t>
              </a:r>
              <a:endPara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A4B10B0-1DCD-6922-C215-94852461BF7D}"/>
              </a:ext>
            </a:extLst>
          </p:cNvPr>
          <p:cNvGrpSpPr/>
          <p:nvPr/>
        </p:nvGrpSpPr>
        <p:grpSpPr>
          <a:xfrm>
            <a:off x="2458775" y="4915370"/>
            <a:ext cx="4467200" cy="1579112"/>
            <a:chOff x="2458775" y="4915370"/>
            <a:chExt cx="4467200" cy="1579112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80FB743-76B6-6278-98F6-C50CB75B6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88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58775" y="4915370"/>
              <a:ext cx="4460362" cy="157911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729A3A7-C5A2-F9D6-D4A8-72BA860A3376}"/>
                </a:ext>
              </a:extLst>
            </p:cNvPr>
            <p:cNvSpPr txBox="1"/>
            <p:nvPr/>
          </p:nvSpPr>
          <p:spPr>
            <a:xfrm>
              <a:off x="2458775" y="4972270"/>
              <a:ext cx="4467200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ctr">
                <a:lnSpc>
                  <a:spcPts val="3600"/>
                </a:lnSpc>
                <a:buNone/>
              </a:pPr>
              <a:r>
                <a:rPr lang="en-GB" sz="3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Datrys</a:t>
              </a:r>
              <a:r>
                <a:rPr lang="en-GB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problemau</a:t>
              </a:r>
              <a:endParaRPr lang="en-GB" sz="3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GB" sz="2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Canfod</a:t>
              </a:r>
              <a:r>
                <a:rPr lang="en-GB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2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ffyrdd</a:t>
              </a:r>
              <a:r>
                <a:rPr lang="en-GB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2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newydd</a:t>
              </a:r>
              <a:r>
                <a:rPr lang="en-GB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 a </a:t>
              </a:r>
              <a:r>
                <a:rPr lang="en-GB" sz="2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gwahanol</a:t>
              </a:r>
              <a:r>
                <a:rPr lang="en-GB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2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i’ch</a:t>
              </a:r>
              <a:r>
                <a:rPr lang="en-GB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2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helpu</a:t>
              </a:r>
              <a:endParaRPr lang="en-GB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7" name="Picture 16" descr="A yellow circle with a black and green ear&#10;&#10;AI-generated content may be incorrect.">
            <a:extLst>
              <a:ext uri="{FF2B5EF4-FFF2-40B4-BE49-F238E27FC236}">
                <a16:creationId xmlns:a16="http://schemas.microsoft.com/office/drawing/2014/main" id="{9444B92F-79CA-F0B6-B906-9725A97F58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95" y="658553"/>
            <a:ext cx="1272097" cy="1297287"/>
          </a:xfrm>
          <a:prstGeom prst="rect">
            <a:avLst/>
          </a:prstGeom>
        </p:spPr>
      </p:pic>
      <p:pic>
        <p:nvPicPr>
          <p:cNvPr id="19" name="Picture 18" descr="A yellow and red heart&#10;&#10;AI-generated content may be incorrect.">
            <a:extLst>
              <a:ext uri="{FF2B5EF4-FFF2-40B4-BE49-F238E27FC236}">
                <a16:creationId xmlns:a16="http://schemas.microsoft.com/office/drawing/2014/main" id="{B1E97872-3B9E-80C7-8D0B-6CF1284D90B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460" y="3048041"/>
            <a:ext cx="1399055" cy="1312127"/>
          </a:xfrm>
          <a:prstGeom prst="rect">
            <a:avLst/>
          </a:prstGeom>
        </p:spPr>
      </p:pic>
      <p:pic>
        <p:nvPicPr>
          <p:cNvPr id="21" name="Picture 20" descr="A close-up of a black background&#10;&#10;AI-generated content may be incorrect.">
            <a:extLst>
              <a:ext uri="{FF2B5EF4-FFF2-40B4-BE49-F238E27FC236}">
                <a16:creationId xmlns:a16="http://schemas.microsoft.com/office/drawing/2014/main" id="{A6CC431D-065A-B372-76E0-39A65A6DA9D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7025">
            <a:off x="8774653" y="796845"/>
            <a:ext cx="2646608" cy="69082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6D46A4B1-9DED-F9D3-5A32-8FC7381F740E}"/>
              </a:ext>
            </a:extLst>
          </p:cNvPr>
          <p:cNvGrpSpPr/>
          <p:nvPr/>
        </p:nvGrpSpPr>
        <p:grpSpPr>
          <a:xfrm rot="21058708">
            <a:off x="10626573" y="4632992"/>
            <a:ext cx="1022073" cy="1161726"/>
            <a:chOff x="8534723" y="4053694"/>
            <a:chExt cx="1319332" cy="1499601"/>
          </a:xfrm>
        </p:grpSpPr>
        <p:pic>
          <p:nvPicPr>
            <p:cNvPr id="23" name="Picture 22" descr="A green shield with black background&#10;&#10;AI-generated content may be incorrect.">
              <a:extLst>
                <a:ext uri="{FF2B5EF4-FFF2-40B4-BE49-F238E27FC236}">
                  <a16:creationId xmlns:a16="http://schemas.microsoft.com/office/drawing/2014/main" id="{B0042A78-794C-6EFA-12AD-CA01F8296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4723" y="4053694"/>
              <a:ext cx="1319332" cy="1499601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91E03B8-655C-3AA9-66F1-DB7ABAA4F318}"/>
                </a:ext>
              </a:extLst>
            </p:cNvPr>
            <p:cNvSpPr txBox="1"/>
            <p:nvPr/>
          </p:nvSpPr>
          <p:spPr>
            <a:xfrm rot="21382574">
              <a:off x="8601394" y="4295889"/>
              <a:ext cx="1172997" cy="754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  <a:latin typeface="Arial Rounded MT Bold" panose="020F0704030504030204" pitchFamily="34" charset="0"/>
                  <a:cs typeface="Calibri" panose="020F0502020204030204" pitchFamily="34" charset="0"/>
                </a:rPr>
                <a:t>GO TEAM!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7955441-F91A-BC6E-F81C-ED201ECB56C5}"/>
              </a:ext>
            </a:extLst>
          </p:cNvPr>
          <p:cNvGrpSpPr/>
          <p:nvPr/>
        </p:nvGrpSpPr>
        <p:grpSpPr>
          <a:xfrm>
            <a:off x="1836095" y="4854552"/>
            <a:ext cx="972070" cy="958321"/>
            <a:chOff x="1836095" y="4854552"/>
            <a:chExt cx="972070" cy="958321"/>
          </a:xfrm>
        </p:grpSpPr>
        <p:pic>
          <p:nvPicPr>
            <p:cNvPr id="34" name="Picture 33" descr="A blue circle with black border&#10;&#10;AI-generated content may be incorrect.">
              <a:extLst>
                <a:ext uri="{FF2B5EF4-FFF2-40B4-BE49-F238E27FC236}">
                  <a16:creationId xmlns:a16="http://schemas.microsoft.com/office/drawing/2014/main" id="{67B31FAA-FB6C-07FF-C1EA-51E830F12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095" y="4854552"/>
              <a:ext cx="972070" cy="958321"/>
            </a:xfrm>
            <a:prstGeom prst="rect">
              <a:avLst/>
            </a:prstGeom>
          </p:spPr>
        </p:pic>
        <p:pic>
          <p:nvPicPr>
            <p:cNvPr id="36" name="Picture 35" descr="A yellow question mark on a black background&#10;&#10;AI-generated content may be incorrect.">
              <a:extLst>
                <a:ext uri="{FF2B5EF4-FFF2-40B4-BE49-F238E27FC236}">
                  <a16:creationId xmlns:a16="http://schemas.microsoft.com/office/drawing/2014/main" id="{4AC261C0-B33D-AB67-CA7E-923D220C6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09025">
              <a:off x="2141022" y="4961879"/>
              <a:ext cx="414001" cy="7568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233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FADE6-90D2-7830-D4D0-133FBD793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1067"/>
            <a:ext cx="10515600" cy="1325559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DF50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Sut y </a:t>
            </a:r>
            <a:r>
              <a:rPr lang="en-US" sz="5400" b="1" dirty="0" err="1">
                <a:solidFill>
                  <a:srgbClr val="DF50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gwnawn</a:t>
            </a:r>
            <a:r>
              <a:rPr lang="en-US" sz="5400" b="1" dirty="0">
                <a:solidFill>
                  <a:srgbClr val="DF50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DF50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hynny</a:t>
            </a:r>
            <a:endParaRPr lang="en-GB" sz="5400" b="1" dirty="0">
              <a:solidFill>
                <a:srgbClr val="DF50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0266F-F7C7-765C-0656-255E6885D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1825627"/>
            <a:ext cx="8273523" cy="4351336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>
                <a:solidFill>
                  <a:srgbClr val="3993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3993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Gwrando</a:t>
            </a:r>
            <a:r>
              <a:rPr lang="en-US" sz="4400" dirty="0">
                <a:solidFill>
                  <a:srgbClr val="3993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3993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arnoch</a:t>
            </a:r>
            <a:r>
              <a:rPr lang="en-US" sz="4400" dirty="0">
                <a:solidFill>
                  <a:srgbClr val="3993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chi a </a:t>
            </a:r>
            <a:r>
              <a:rPr lang="en-US" sz="4400" dirty="0" err="1">
                <a:solidFill>
                  <a:srgbClr val="3993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siarad</a:t>
            </a:r>
            <a:r>
              <a:rPr lang="en-US" sz="4400" dirty="0">
                <a:solidFill>
                  <a:srgbClr val="3993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3993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gyda</a:t>
            </a:r>
            <a:r>
              <a:rPr lang="en-US" sz="4400" dirty="0">
                <a:solidFill>
                  <a:srgbClr val="3993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chi</a:t>
            </a:r>
          </a:p>
          <a:p>
            <a:r>
              <a:rPr lang="en-US" sz="4400" dirty="0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Defnyddio</a:t>
            </a:r>
            <a:r>
              <a:rPr lang="en-US" sz="4400" dirty="0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pethau</a:t>
            </a:r>
            <a:r>
              <a:rPr lang="en-US" sz="4400" dirty="0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fel</a:t>
            </a:r>
            <a:r>
              <a:rPr lang="en-US" sz="4400" dirty="0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lluniau</a:t>
            </a:r>
            <a:r>
              <a:rPr lang="en-US" sz="4400" dirty="0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dirty="0" err="1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teganau</a:t>
            </a:r>
            <a:r>
              <a:rPr lang="en-US" sz="4400" dirty="0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4400" dirty="0" err="1">
                <a:solidFill>
                  <a:srgbClr val="252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chyfrifiaduron</a:t>
            </a:r>
            <a:endParaRPr lang="en-US" sz="4400" dirty="0">
              <a:solidFill>
                <a:srgbClr val="25277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400" dirty="0">
                <a:solidFill>
                  <a:srgbClr val="E366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E366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Defnyddio</a:t>
            </a:r>
            <a:r>
              <a:rPr lang="en-US" sz="4400" dirty="0">
                <a:solidFill>
                  <a:srgbClr val="E366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E366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gweithgareddau</a:t>
            </a:r>
            <a:r>
              <a:rPr lang="en-US" sz="4400" dirty="0">
                <a:solidFill>
                  <a:srgbClr val="E366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E366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hwyliog</a:t>
            </a:r>
            <a:r>
              <a:rPr lang="en-US" sz="4400" dirty="0">
                <a:solidFill>
                  <a:srgbClr val="E366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4400" dirty="0" err="1">
                <a:solidFill>
                  <a:srgbClr val="E366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gemau</a:t>
            </a:r>
            <a:endParaRPr lang="en-US" sz="4400" dirty="0">
              <a:solidFill>
                <a:srgbClr val="E3661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400" dirty="0">
                <a:solidFill>
                  <a:srgbClr val="6F62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6F62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Dysgu</a:t>
            </a:r>
            <a:r>
              <a:rPr lang="en-US" sz="4400" dirty="0">
                <a:solidFill>
                  <a:srgbClr val="6F62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6F62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oedolion</a:t>
            </a:r>
            <a:r>
              <a:rPr lang="en-US" sz="4400" dirty="0">
                <a:solidFill>
                  <a:srgbClr val="6F62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6F62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sut</a:t>
            </a:r>
            <a:r>
              <a:rPr lang="en-US" sz="4400" dirty="0">
                <a:solidFill>
                  <a:srgbClr val="6F62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6F62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i’ch</a:t>
            </a:r>
            <a:r>
              <a:rPr lang="en-US" sz="4400" dirty="0">
                <a:solidFill>
                  <a:srgbClr val="6F62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6F62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helpu</a:t>
            </a:r>
            <a:r>
              <a:rPr lang="en-US" sz="4400" dirty="0">
                <a:solidFill>
                  <a:srgbClr val="6F62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6F62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hefyd</a:t>
            </a:r>
            <a:r>
              <a:rPr lang="en-US" sz="4400" dirty="0">
                <a:solidFill>
                  <a:srgbClr val="6F62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endParaRPr lang="en-GB" dirty="0"/>
          </a:p>
        </p:txBody>
      </p:sp>
      <p:pic>
        <p:nvPicPr>
          <p:cNvPr id="5" name="Picture 4" descr="A green speech bubble with black background&#10;&#10;AI-generated content may be incorrect.">
            <a:extLst>
              <a:ext uri="{FF2B5EF4-FFF2-40B4-BE49-F238E27FC236}">
                <a16:creationId xmlns:a16="http://schemas.microsoft.com/office/drawing/2014/main" id="{E69B8E22-27D9-DC35-420F-33C22B571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510" y="181067"/>
            <a:ext cx="2115310" cy="14837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C808F1-6CE8-C6AC-496F-53E379DC21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9917" y="621958"/>
            <a:ext cx="2447818" cy="1854012"/>
          </a:xfrm>
          <a:prstGeom prst="rect">
            <a:avLst/>
          </a:prstGeom>
        </p:spPr>
      </p:pic>
      <p:pic>
        <p:nvPicPr>
          <p:cNvPr id="9" name="Picture 8" descr="A cartoon of a child wearing a cape and hat&#10;&#10;AI-generated content may be incorrect.">
            <a:extLst>
              <a:ext uri="{FF2B5EF4-FFF2-40B4-BE49-F238E27FC236}">
                <a16:creationId xmlns:a16="http://schemas.microsoft.com/office/drawing/2014/main" id="{E92F53C2-1693-DA56-0D8F-BBF09C1C2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868570"/>
            <a:ext cx="3371700" cy="3764968"/>
          </a:xfrm>
          <a:prstGeom prst="rect">
            <a:avLst/>
          </a:prstGeom>
        </p:spPr>
      </p:pic>
      <p:pic>
        <p:nvPicPr>
          <p:cNvPr id="11" name="Picture 10" descr="A green circle with black background&#10;&#10;AI-generated content may be incorrect.">
            <a:extLst>
              <a:ext uri="{FF2B5EF4-FFF2-40B4-BE49-F238E27FC236}">
                <a16:creationId xmlns:a16="http://schemas.microsoft.com/office/drawing/2014/main" id="{FCEEEFD7-09AD-C813-19D0-1B2B08201F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65" y="1985158"/>
            <a:ext cx="284018" cy="2705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BC7542-E8E6-5E32-6353-345EEFE106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4725" y="2733304"/>
            <a:ext cx="274882" cy="2705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875628-C2F3-DE32-5D7F-8079ACF044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9766" y="4067080"/>
            <a:ext cx="284018" cy="2630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458AF2-0442-6646-F5D3-9639FC0B46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552" y="4780313"/>
            <a:ext cx="265227" cy="27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80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8100F0-ECEC-F3BD-2DDA-E558DA589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5384" y="-1068382"/>
            <a:ext cx="8208726" cy="828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CBA4FF-B410-2613-3ED1-643581D0C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181" y="2570480"/>
            <a:ext cx="9565637" cy="1521299"/>
          </a:xfrm>
        </p:spPr>
        <p:txBody>
          <a:bodyPr>
            <a:noAutofit/>
          </a:bodyPr>
          <a:lstStyle/>
          <a:p>
            <a:pPr algn="ctr"/>
            <a:r>
              <a:rPr lang="en-GB" sz="7200" b="1" kern="0" dirty="0" err="1">
                <a:solidFill>
                  <a:schemeClr val="bg1"/>
                </a:solidFill>
                <a:latin typeface="Calibri" pitchFamily="34"/>
                <a:ea typeface="+mn-ea"/>
                <a:cs typeface="Calibri" pitchFamily="34"/>
              </a:rPr>
              <a:t>Gadewch</a:t>
            </a:r>
            <a:r>
              <a:rPr lang="en-GB" sz="7200" b="1" kern="0" dirty="0">
                <a:solidFill>
                  <a:schemeClr val="bg1"/>
                </a:solidFill>
                <a:latin typeface="Calibri" pitchFamily="34"/>
                <a:ea typeface="+mn-ea"/>
                <a:cs typeface="Calibri" pitchFamily="34"/>
              </a:rPr>
              <a:t> </a:t>
            </a:r>
            <a:r>
              <a:rPr lang="en-GB" sz="7200" b="1" kern="0" dirty="0" err="1">
                <a:solidFill>
                  <a:schemeClr val="bg1"/>
                </a:solidFill>
                <a:latin typeface="Calibri" pitchFamily="34"/>
                <a:ea typeface="+mn-ea"/>
                <a:cs typeface="Calibri" pitchFamily="34"/>
              </a:rPr>
              <a:t>i</a:t>
            </a:r>
            <a:r>
              <a:rPr lang="en-GB" sz="7200" b="1" kern="0" dirty="0">
                <a:solidFill>
                  <a:schemeClr val="bg1"/>
                </a:solidFill>
                <a:latin typeface="Calibri" pitchFamily="34"/>
                <a:ea typeface="+mn-ea"/>
                <a:cs typeface="Calibri" pitchFamily="34"/>
              </a:rPr>
              <a:t> </a:t>
            </a:r>
            <a:r>
              <a:rPr lang="en-GB" sz="7200" b="1" kern="0" dirty="0" err="1">
                <a:solidFill>
                  <a:schemeClr val="bg1"/>
                </a:solidFill>
                <a:latin typeface="Calibri" pitchFamily="34"/>
                <a:ea typeface="+mn-ea"/>
                <a:cs typeface="Calibri" pitchFamily="34"/>
              </a:rPr>
              <a:t>ni</a:t>
            </a:r>
            <a:r>
              <a:rPr lang="en-GB" sz="7200" b="1" kern="0" dirty="0">
                <a:solidFill>
                  <a:schemeClr val="bg1"/>
                </a:solidFill>
                <a:latin typeface="Calibri" pitchFamily="34"/>
                <a:ea typeface="+mn-ea"/>
                <a:cs typeface="Calibri" pitchFamily="34"/>
              </a:rPr>
              <a:t> </a:t>
            </a:r>
            <a:r>
              <a:rPr lang="en-GB" sz="7200" b="1" kern="0" dirty="0" err="1">
                <a:solidFill>
                  <a:schemeClr val="bg1"/>
                </a:solidFill>
                <a:latin typeface="Calibri" pitchFamily="34"/>
                <a:ea typeface="+mn-ea"/>
                <a:cs typeface="Calibri" pitchFamily="34"/>
              </a:rPr>
              <a:t>gael</a:t>
            </a:r>
            <a:br>
              <a:rPr lang="en-GB" sz="7200" b="1" kern="0" dirty="0">
                <a:solidFill>
                  <a:srgbClr val="6AB650"/>
                </a:solidFill>
                <a:latin typeface="Calibri" pitchFamily="34"/>
                <a:ea typeface="+mn-ea"/>
                <a:cs typeface="Calibri" pitchFamily="34"/>
              </a:rPr>
            </a:br>
            <a:br>
              <a:rPr lang="en-GB" sz="7200" b="1" kern="0" dirty="0">
                <a:solidFill>
                  <a:srgbClr val="6AB650"/>
                </a:solidFill>
                <a:latin typeface="Calibri" pitchFamily="34"/>
                <a:ea typeface="+mn-ea"/>
                <a:cs typeface="Calibri" pitchFamily="34"/>
              </a:rPr>
            </a:br>
            <a:br>
              <a:rPr lang="en-GB" sz="7200" dirty="0"/>
            </a:br>
            <a:r>
              <a:rPr lang="en-GB" sz="7200" b="1" kern="0" dirty="0" err="1">
                <a:solidFill>
                  <a:schemeClr val="bg1"/>
                </a:solidFill>
                <a:latin typeface="Calibri" pitchFamily="34"/>
                <a:ea typeface="+mn-ea"/>
                <a:cs typeface="Calibri" pitchFamily="34"/>
              </a:rPr>
              <a:t>gyda</a:t>
            </a:r>
            <a:r>
              <a:rPr lang="en-GB" sz="7200" b="1" kern="0" dirty="0">
                <a:solidFill>
                  <a:schemeClr val="bg1"/>
                </a:solidFill>
                <a:latin typeface="Calibri" pitchFamily="34"/>
                <a:ea typeface="+mn-ea"/>
                <a:cs typeface="Calibri" pitchFamily="34"/>
              </a:rPr>
              <a:t> </a:t>
            </a:r>
            <a:r>
              <a:rPr lang="en-GB" sz="7200" b="1" kern="0" dirty="0" err="1">
                <a:solidFill>
                  <a:schemeClr val="bg1"/>
                </a:solidFill>
                <a:latin typeface="Calibri" pitchFamily="34"/>
                <a:ea typeface="+mn-ea"/>
                <a:cs typeface="Calibri" pitchFamily="34"/>
              </a:rPr>
              <a:t>synnau</a:t>
            </a:r>
            <a:r>
              <a:rPr lang="en-GB" sz="7200" b="1" kern="0" dirty="0">
                <a:solidFill>
                  <a:schemeClr val="bg1"/>
                </a:solidFill>
                <a:latin typeface="Calibri" pitchFamily="34"/>
                <a:ea typeface="+mn-ea"/>
                <a:cs typeface="Calibri" pitchFamily="34"/>
              </a:rPr>
              <a:t> </a:t>
            </a:r>
            <a:endParaRPr lang="en-GB" sz="7200" dirty="0">
              <a:solidFill>
                <a:schemeClr val="bg1"/>
              </a:solidFill>
            </a:endParaRPr>
          </a:p>
        </p:txBody>
      </p:sp>
      <p:pic>
        <p:nvPicPr>
          <p:cNvPr id="7" name="Picture 6" descr="A blue star with black background&#10;&#10;AI-generated content may be incorrect.">
            <a:extLst>
              <a:ext uri="{FF2B5EF4-FFF2-40B4-BE49-F238E27FC236}">
                <a16:creationId xmlns:a16="http://schemas.microsoft.com/office/drawing/2014/main" id="{0F78BBCE-7F62-6931-08A8-11D5CDDBA7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3347">
            <a:off x="9528277" y="204174"/>
            <a:ext cx="1331667" cy="1250608"/>
          </a:xfrm>
          <a:prstGeom prst="rect">
            <a:avLst/>
          </a:prstGeom>
        </p:spPr>
      </p:pic>
      <p:pic>
        <p:nvPicPr>
          <p:cNvPr id="9" name="Picture 8" descr="A red and black sign&#10;&#10;AI-generated content may be incorrect.">
            <a:extLst>
              <a:ext uri="{FF2B5EF4-FFF2-40B4-BE49-F238E27FC236}">
                <a16:creationId xmlns:a16="http://schemas.microsoft.com/office/drawing/2014/main" id="{34A4F5EF-EF0E-95CC-BD0E-CC7D76CA57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947">
            <a:off x="8520950" y="4164174"/>
            <a:ext cx="330176" cy="13255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CAC577-D42A-7C3A-4171-18110F52FCAD}"/>
              </a:ext>
            </a:extLst>
          </p:cNvPr>
          <p:cNvSpPr txBox="1"/>
          <p:nvPr/>
        </p:nvSpPr>
        <p:spPr>
          <a:xfrm>
            <a:off x="2997624" y="2007690"/>
            <a:ext cx="609600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600" b="1" kern="0" dirty="0">
                <a:solidFill>
                  <a:srgbClr val="F9EC72"/>
                </a:solidFill>
                <a:latin typeface="Calibri" pitchFamily="34"/>
                <a:cs typeface="Calibri" pitchFamily="34"/>
              </a:rPr>
              <a:t>hwyl</a:t>
            </a:r>
            <a:endParaRPr lang="en-GB" sz="2800" dirty="0">
              <a:solidFill>
                <a:srgbClr val="F9EC72"/>
              </a:solidFill>
            </a:endParaRPr>
          </a:p>
        </p:txBody>
      </p:sp>
      <p:pic>
        <p:nvPicPr>
          <p:cNvPr id="15" name="Picture 14" descr="A orange star with black background&#10;&#10;AI-generated content may be incorrect.">
            <a:extLst>
              <a:ext uri="{FF2B5EF4-FFF2-40B4-BE49-F238E27FC236}">
                <a16:creationId xmlns:a16="http://schemas.microsoft.com/office/drawing/2014/main" id="{3344CBA8-8507-0C17-2E63-4D903DF3A2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7682">
            <a:off x="1181764" y="644649"/>
            <a:ext cx="876302" cy="822962"/>
          </a:xfrm>
          <a:prstGeom prst="rect">
            <a:avLst/>
          </a:prstGeom>
        </p:spPr>
      </p:pic>
      <p:pic>
        <p:nvPicPr>
          <p:cNvPr id="17" name="Picture 16" descr="A yellow star with black background&#10;&#10;AI-generated content may be incorrect.">
            <a:extLst>
              <a:ext uri="{FF2B5EF4-FFF2-40B4-BE49-F238E27FC236}">
                <a16:creationId xmlns:a16="http://schemas.microsoft.com/office/drawing/2014/main" id="{F4F99925-84B7-5E83-4594-5402F71E68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800" y="2950820"/>
            <a:ext cx="632885" cy="594361"/>
          </a:xfrm>
          <a:prstGeom prst="rect">
            <a:avLst/>
          </a:prstGeom>
        </p:spPr>
      </p:pic>
      <p:pic>
        <p:nvPicPr>
          <p:cNvPr id="19" name="Picture 18" descr="Cartoon of a child&#10;&#10;AI-generated content may be incorrect.">
            <a:extLst>
              <a:ext uri="{FF2B5EF4-FFF2-40B4-BE49-F238E27FC236}">
                <a16:creationId xmlns:a16="http://schemas.microsoft.com/office/drawing/2014/main" id="{724F567E-48CD-714E-1967-EB2ED9284C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4038" y="2885440"/>
            <a:ext cx="1722074" cy="368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9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1.85185E-6 L -3.333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4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3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67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ue rectangular object with black border&#10;&#10;AI-generated content may be incorrect.">
            <a:extLst>
              <a:ext uri="{FF2B5EF4-FFF2-40B4-BE49-F238E27FC236}">
                <a16:creationId xmlns:a16="http://schemas.microsoft.com/office/drawing/2014/main" id="{CDA26B14-101A-A295-5155-052E7529A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80" y="1330961"/>
            <a:ext cx="8636000" cy="51657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38F32F-E78C-1A5A-64CD-9082BC375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24280" y="106927"/>
            <a:ext cx="10515600" cy="1325559"/>
          </a:xfrm>
        </p:spPr>
        <p:txBody>
          <a:bodyPr/>
          <a:lstStyle/>
          <a:p>
            <a:pPr algn="ctr"/>
            <a:r>
              <a:rPr lang="en-GB" sz="6600" b="1" dirty="0" err="1">
                <a:solidFill>
                  <a:srgbClr val="E36614"/>
                </a:solidFill>
                <a:latin typeface="Calibri" pitchFamily="34"/>
                <a:ea typeface="+mn-ea"/>
                <a:cs typeface="Calibri" pitchFamily="34"/>
              </a:rPr>
              <a:t>Gweithgareddau</a:t>
            </a:r>
            <a:r>
              <a:rPr lang="en-GB" sz="6600" b="1" dirty="0">
                <a:solidFill>
                  <a:srgbClr val="E36614"/>
                </a:solidFill>
                <a:latin typeface="Calibri" pitchFamily="34"/>
                <a:ea typeface="+mn-ea"/>
                <a:cs typeface="Calibri" pitchFamily="34"/>
              </a:rPr>
              <a:t> hwyl</a:t>
            </a:r>
          </a:p>
        </p:txBody>
      </p:sp>
      <p:pic>
        <p:nvPicPr>
          <p:cNvPr id="7" name="Picture 6" descr="A green rectangle with black border&#10;&#10;AI-generated content may be incorrect.">
            <a:extLst>
              <a:ext uri="{FF2B5EF4-FFF2-40B4-BE49-F238E27FC236}">
                <a16:creationId xmlns:a16="http://schemas.microsoft.com/office/drawing/2014/main" id="{CEC6EB61-493E-7AD7-B137-2711F732C4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3838" flipV="1">
            <a:off x="7975039" y="526975"/>
            <a:ext cx="4304796" cy="15682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96456BD-4097-73F2-A588-10F5E0CC773A}"/>
              </a:ext>
            </a:extLst>
          </p:cNvPr>
          <p:cNvSpPr txBox="1"/>
          <p:nvPr/>
        </p:nvSpPr>
        <p:spPr>
          <a:xfrm>
            <a:off x="2064563" y="2425783"/>
            <a:ext cx="77894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4000" b="1" i="1" dirty="0">
                <a:solidFill>
                  <a:srgbClr val="F9EC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Seren </a:t>
            </a:r>
            <a:r>
              <a:rPr lang="en-US" sz="4000" b="1" i="1" dirty="0" err="1">
                <a:solidFill>
                  <a:srgbClr val="F9EC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fechan</a:t>
            </a:r>
            <a:r>
              <a:rPr lang="en-US" sz="4000" b="1" i="1" dirty="0">
                <a:solidFill>
                  <a:srgbClr val="F9EC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F9EC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yn</a:t>
            </a:r>
            <a:r>
              <a:rPr lang="en-US" sz="4000" b="1" i="1" dirty="0">
                <a:solidFill>
                  <a:srgbClr val="F9EC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4000" b="1" i="1" dirty="0" err="1">
                <a:solidFill>
                  <a:srgbClr val="F9EC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nen</a:t>
            </a:r>
            <a:r>
              <a:rPr lang="en-US" sz="4000" b="1" i="1" dirty="0">
                <a:solidFill>
                  <a:srgbClr val="F9EC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0" indent="0" algn="ctr">
              <a:buNone/>
            </a:pPr>
            <a:r>
              <a:rPr lang="en-US" sz="4000" b="1" i="1" dirty="0">
                <a:solidFill>
                  <a:srgbClr val="F9EC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Yn </a:t>
            </a:r>
            <a:r>
              <a:rPr lang="en-US" sz="4000" b="1" i="1" dirty="0" err="1">
                <a:solidFill>
                  <a:srgbClr val="F9EC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gwenu’n</a:t>
            </a:r>
            <a:r>
              <a:rPr lang="en-US" sz="4000" b="1" i="1" dirty="0">
                <a:solidFill>
                  <a:srgbClr val="F9EC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F9EC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ddisglair</a:t>
            </a:r>
            <a:r>
              <a:rPr lang="en-US" sz="4000" b="1" i="1" dirty="0">
                <a:solidFill>
                  <a:srgbClr val="F9EC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F9EC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uwch</a:t>
            </a:r>
            <a:r>
              <a:rPr lang="en-US" sz="4000" b="1" i="1" dirty="0">
                <a:solidFill>
                  <a:srgbClr val="F9EC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F9EC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</a:t>
            </a:r>
            <a:r>
              <a:rPr lang="en-US" sz="4000" b="1" i="1" dirty="0">
                <a:solidFill>
                  <a:srgbClr val="F9EC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F9EC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mhen</a:t>
            </a:r>
            <a:endParaRPr lang="en-US" sz="4000" b="1" i="1" dirty="0">
              <a:solidFill>
                <a:srgbClr val="F9EC7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4000" b="1" i="1" dirty="0" err="1">
                <a:solidFill>
                  <a:srgbClr val="F9EC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Gwenu’n</a:t>
            </a:r>
            <a:r>
              <a:rPr lang="en-US" sz="4000" b="1" i="1" dirty="0">
                <a:solidFill>
                  <a:srgbClr val="F9EC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F9EC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ddisglair</a:t>
            </a:r>
            <a:r>
              <a:rPr lang="en-US" sz="4000" b="1" i="1" dirty="0">
                <a:solidFill>
                  <a:srgbClr val="F9EC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F9EC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uwch</a:t>
            </a:r>
            <a:r>
              <a:rPr lang="en-US" sz="4000" b="1" i="1" dirty="0">
                <a:solidFill>
                  <a:srgbClr val="F9EC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sz="4000" b="1" i="1" dirty="0" err="1">
                <a:solidFill>
                  <a:srgbClr val="F9EC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byd</a:t>
            </a:r>
            <a:r>
              <a:rPr lang="en-US" sz="4000" b="1" i="1" dirty="0">
                <a:solidFill>
                  <a:srgbClr val="F9EC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0" indent="0" algn="ctr">
              <a:buNone/>
            </a:pPr>
            <a:r>
              <a:rPr lang="en-US" sz="4000" b="1" i="1" dirty="0" err="1">
                <a:solidFill>
                  <a:srgbClr val="F9EC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Gwenu’n</a:t>
            </a:r>
            <a:r>
              <a:rPr lang="en-US" sz="4000" b="1" i="1" dirty="0">
                <a:solidFill>
                  <a:srgbClr val="F9EC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F9EC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ddisglair</a:t>
            </a:r>
            <a:r>
              <a:rPr lang="en-US" sz="4000" b="1" i="1" dirty="0">
                <a:solidFill>
                  <a:srgbClr val="F9EC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F9EC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wnei</a:t>
            </a:r>
            <a:r>
              <a:rPr lang="en-US" sz="4000" b="1" i="1" dirty="0">
                <a:solidFill>
                  <a:srgbClr val="F9EC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hyd.</a:t>
            </a:r>
          </a:p>
          <a:p>
            <a:endParaRPr lang="en-GB" sz="2000" dirty="0"/>
          </a:p>
        </p:txBody>
      </p:sp>
      <p:pic>
        <p:nvPicPr>
          <p:cNvPr id="16" name="Picture 15" descr="A yellow star with black background&#10;&#10;AI-generated content may be incorrect.">
            <a:extLst>
              <a:ext uri="{FF2B5EF4-FFF2-40B4-BE49-F238E27FC236}">
                <a16:creationId xmlns:a16="http://schemas.microsoft.com/office/drawing/2014/main" id="{38BF0A55-F120-A87A-DF83-1F5FC88029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015" y="1940560"/>
            <a:ext cx="272833" cy="256225"/>
          </a:xfrm>
          <a:prstGeom prst="rect">
            <a:avLst/>
          </a:prstGeom>
        </p:spPr>
      </p:pic>
      <p:pic>
        <p:nvPicPr>
          <p:cNvPr id="17" name="Picture 16" descr="A yellow star with black background&#10;&#10;AI-generated content may be incorrect.">
            <a:extLst>
              <a:ext uri="{FF2B5EF4-FFF2-40B4-BE49-F238E27FC236}">
                <a16:creationId xmlns:a16="http://schemas.microsoft.com/office/drawing/2014/main" id="{39B6441D-FC4E-9306-7DA1-61FE2EAAE4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9965">
            <a:off x="9444257" y="3621997"/>
            <a:ext cx="145667" cy="136800"/>
          </a:xfrm>
          <a:prstGeom prst="rect">
            <a:avLst/>
          </a:prstGeom>
        </p:spPr>
      </p:pic>
      <p:pic>
        <p:nvPicPr>
          <p:cNvPr id="18" name="Picture 17" descr="A yellow star with black background&#10;&#10;AI-generated content may be incorrect.">
            <a:extLst>
              <a:ext uri="{FF2B5EF4-FFF2-40B4-BE49-F238E27FC236}">
                <a16:creationId xmlns:a16="http://schemas.microsoft.com/office/drawing/2014/main" id="{BAA144E9-7ACE-0776-D922-AE500D57EA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5151">
            <a:off x="2910414" y="5640642"/>
            <a:ext cx="442385" cy="415456"/>
          </a:xfrm>
          <a:prstGeom prst="rect">
            <a:avLst/>
          </a:prstGeom>
        </p:spPr>
      </p:pic>
      <p:pic>
        <p:nvPicPr>
          <p:cNvPr id="19" name="Picture 18" descr="A yellow star with black background&#10;&#10;AI-generated content may be incorrect.">
            <a:extLst>
              <a:ext uri="{FF2B5EF4-FFF2-40B4-BE49-F238E27FC236}">
                <a16:creationId xmlns:a16="http://schemas.microsoft.com/office/drawing/2014/main" id="{FD96F291-710B-F326-EA05-0306388C24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9965">
            <a:off x="2084456" y="1602198"/>
            <a:ext cx="145667" cy="136800"/>
          </a:xfrm>
          <a:prstGeom prst="rect">
            <a:avLst/>
          </a:prstGeom>
        </p:spPr>
      </p:pic>
      <p:pic>
        <p:nvPicPr>
          <p:cNvPr id="20" name="Picture 19" descr="A yellow star with black background&#10;&#10;AI-generated content may be incorrect.">
            <a:extLst>
              <a:ext uri="{FF2B5EF4-FFF2-40B4-BE49-F238E27FC236}">
                <a16:creationId xmlns:a16="http://schemas.microsoft.com/office/drawing/2014/main" id="{C38947F5-0083-7EA7-FE62-A39EA1DC71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0527">
            <a:off x="9006023" y="5086783"/>
            <a:ext cx="340737" cy="319996"/>
          </a:xfrm>
          <a:prstGeom prst="rect">
            <a:avLst/>
          </a:prstGeom>
        </p:spPr>
      </p:pic>
      <p:pic>
        <p:nvPicPr>
          <p:cNvPr id="21" name="Picture 20" descr="A yellow star with black background&#10;&#10;AI-generated content may be incorrect.">
            <a:extLst>
              <a:ext uri="{FF2B5EF4-FFF2-40B4-BE49-F238E27FC236}">
                <a16:creationId xmlns:a16="http://schemas.microsoft.com/office/drawing/2014/main" id="{73563EB4-1560-9AE5-6075-33379C01C6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5807">
            <a:off x="5527830" y="1593077"/>
            <a:ext cx="259114" cy="2433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CDB223-9A1B-07DC-9D19-01C8185F4CB8}"/>
              </a:ext>
            </a:extLst>
          </p:cNvPr>
          <p:cNvSpPr txBox="1"/>
          <p:nvPr/>
        </p:nvSpPr>
        <p:spPr>
          <a:xfrm>
            <a:off x="8863126" y="1006861"/>
            <a:ext cx="3883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amser</a:t>
            </a:r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stori</a:t>
            </a:r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1181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75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875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750"/>
                            </p:stCondLst>
                            <p:childTnLst>
                              <p:par>
                                <p:cTn id="5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25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625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25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625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25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625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753</Words>
  <Application>Microsoft Office PowerPoint</Application>
  <PresentationFormat>Widescreen</PresentationFormat>
  <Paragraphs>122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Aptos</vt:lpstr>
      <vt:lpstr>Aptos Display</vt:lpstr>
      <vt:lpstr>Arial</vt:lpstr>
      <vt:lpstr>Arial Rounded MT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Sut y gwnawn hynny</vt:lpstr>
      <vt:lpstr>Gadewch i ni gael   gyda synnau </vt:lpstr>
      <vt:lpstr>Gweithgareddau hwyl</vt:lpstr>
      <vt:lpstr>Gweithgareddau hwyl</vt:lpstr>
      <vt:lpstr>Gweithgareddau hwyl</vt:lpstr>
      <vt:lpstr>Ffeithiau hwyl!</vt:lpstr>
      <vt:lpstr>Ffeithiau hwyl!</vt:lpstr>
      <vt:lpstr>Gadewch i ni gael hwyl gyda</vt:lpstr>
      <vt:lpstr>CWESTIWN 1. Gyda beth y gall therapydd lleferydd ac iaith eich helpu?</vt:lpstr>
      <vt:lpstr>CWESTIWN 2. Ble gall therapydd lleferydd ac iaith weithio?</vt:lpstr>
      <vt:lpstr>CWESTIWN 3. Beth sy’n enw arall ar gyfer therapydd lleferydd ac iaith?</vt:lpstr>
      <vt:lpstr>CWESTIWN 4. Gwir neu Gelwydd: Mae therapyddion lleferydd ac iaith yn gallu helpu pobl sy’n cael anhawster llyncu.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Amanda Pritchard</dc:creator>
  <cp:lastModifiedBy>Izzy Pompova</cp:lastModifiedBy>
  <cp:revision>19</cp:revision>
  <cp:lastPrinted>2025-03-10T09:39:09Z</cp:lastPrinted>
  <dcterms:created xsi:type="dcterms:W3CDTF">2025-02-18T22:11:02Z</dcterms:created>
  <dcterms:modified xsi:type="dcterms:W3CDTF">2025-03-10T10:56:52Z</dcterms:modified>
</cp:coreProperties>
</file>