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3" r:id="rId2"/>
    <p:sldMasterId id="2147483727" r:id="rId3"/>
    <p:sldMasterId id="2147483687" r:id="rId4"/>
    <p:sldMasterId id="2147483673" r:id="rId5"/>
    <p:sldMasterId id="2147483661" r:id="rId6"/>
  </p:sldMasterIdLst>
  <p:notesMasterIdLst>
    <p:notesMasterId r:id="rId38"/>
  </p:notesMasterIdLst>
  <p:handoutMasterIdLst>
    <p:handoutMasterId r:id="rId39"/>
  </p:handoutMasterIdLst>
  <p:sldIdLst>
    <p:sldId id="256" r:id="rId7"/>
    <p:sldId id="295" r:id="rId8"/>
    <p:sldId id="297" r:id="rId9"/>
    <p:sldId id="257" r:id="rId10"/>
    <p:sldId id="258" r:id="rId11"/>
    <p:sldId id="274" r:id="rId12"/>
    <p:sldId id="298" r:id="rId13"/>
    <p:sldId id="304" r:id="rId14"/>
    <p:sldId id="277" r:id="rId15"/>
    <p:sldId id="279" r:id="rId16"/>
    <p:sldId id="259" r:id="rId17"/>
    <p:sldId id="286" r:id="rId18"/>
    <p:sldId id="287" r:id="rId19"/>
    <p:sldId id="288" r:id="rId20"/>
    <p:sldId id="278" r:id="rId21"/>
    <p:sldId id="296" r:id="rId22"/>
    <p:sldId id="300" r:id="rId23"/>
    <p:sldId id="292" r:id="rId24"/>
    <p:sldId id="293" r:id="rId25"/>
    <p:sldId id="283" r:id="rId26"/>
    <p:sldId id="273" r:id="rId27"/>
    <p:sldId id="290" r:id="rId28"/>
    <p:sldId id="305" r:id="rId29"/>
    <p:sldId id="268" r:id="rId30"/>
    <p:sldId id="275" r:id="rId31"/>
    <p:sldId id="294" r:id="rId32"/>
    <p:sldId id="261" r:id="rId33"/>
    <p:sldId id="262" r:id="rId34"/>
    <p:sldId id="264" r:id="rId35"/>
    <p:sldId id="291" r:id="rId36"/>
    <p:sldId id="306" r:id="rId3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BDED1276-A533-4875-B9AE-AFCC1D83939C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ECCE4E48-0376-40E7-A1AB-B18B30F23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236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33054349-B58B-4DFD-B02E-501E789E03D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585F62D7-B250-43A9-9B92-E900F241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4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Maggie just heard “you have been to gardens”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F62D7-B250-43A9-9B92-E900F24118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5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Anyone can have a communication difficulty – you don’t need to have a ‘learning disability’ to have one </a:t>
            </a:r>
          </a:p>
          <a:p>
            <a:pPr>
              <a:defRPr/>
            </a:pPr>
            <a:r>
              <a:rPr lang="en-GB" dirty="0"/>
              <a:t>You can have a ‘normal’ IQ and have a specific communication difficulty. </a:t>
            </a:r>
          </a:p>
          <a:p>
            <a:pPr>
              <a:defRPr/>
            </a:pPr>
            <a:endParaRPr lang="en-GB" dirty="0"/>
          </a:p>
          <a:p>
            <a:pPr marL="171450" indent="-171450">
              <a:buFontTx/>
              <a:buChar char="-"/>
              <a:defRPr/>
            </a:pPr>
            <a:r>
              <a:rPr lang="en-GB" dirty="0"/>
              <a:t>Developmental from childhood – you grow up – you still have it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/>
              <a:t>Brain injury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/>
              <a:t>Communication difficulty associated with another condition e.g. learning disability, autism, stroke, ADHD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313CBD-0C2E-4687-AA42-CA7882543C8E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988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A32-4873-4042-AF30-880BC5D2CD4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623-4017-45B5-914C-5F8E74FD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9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A32-4873-4042-AF30-880BC5D2CD4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623-4017-45B5-914C-5F8E74FD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91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A32-4873-4042-AF30-880BC5D2CD4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623-4017-45B5-914C-5F8E74FD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5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A32-4873-4042-AF30-880BC5D2CD4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623-4017-45B5-914C-5F8E74FD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1" y="1800001"/>
            <a:ext cx="8098496" cy="980928"/>
          </a:xfrm>
        </p:spPr>
        <p:txBody>
          <a:bodyPr lIns="0" anchor="t"/>
          <a:lstStyle>
            <a:lvl1pPr algn="l">
              <a:defRPr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slide heading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880000"/>
            <a:ext cx="7052400" cy="765024"/>
          </a:xfrm>
        </p:spPr>
        <p:txBody>
          <a:bodyPr lIns="0"/>
          <a:lstStyle>
            <a:lvl1pPr marL="0" indent="0" algn="l">
              <a:buNone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&lt;Sub heading&gt;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6516000"/>
            <a:ext cx="9144000" cy="360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12" y="0"/>
            <a:ext cx="3320429" cy="1491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5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  |   simplicity   |   caring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0001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www.leedsandyorkpft.nhs.uk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516000"/>
            <a:ext cx="9144000" cy="360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0000" y="6552024"/>
            <a:ext cx="2664296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  |   simplicity   |   caring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20001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www.leedsandyorkpft.nhs.uk</a:t>
            </a:r>
          </a:p>
        </p:txBody>
      </p:sp>
    </p:spTree>
    <p:extLst>
      <p:ext uri="{BB962C8B-B14F-4D97-AF65-F5344CB8AC3E}">
        <p14:creationId xmlns:p14="http://schemas.microsoft.com/office/powerpoint/2010/main" val="2465383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82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21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93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4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44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0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A32-4873-4042-AF30-880BC5D2CD4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623-4017-45B5-914C-5F8E74FD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17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31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93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77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23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2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16000"/>
            <a:ext cx="9144000" cy="360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12" y="0"/>
            <a:ext cx="3320429" cy="1491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5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  |   simplicity   |   caring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0001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www.leedsandyorkpft.nhs.uk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16000"/>
            <a:ext cx="9144000" cy="360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40000" y="6552024"/>
            <a:ext cx="2664296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  |   simplicity   |   caring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6120001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www.leedsandyorkpft.nhs.uk</a:t>
            </a:r>
          </a:p>
        </p:txBody>
      </p:sp>
    </p:spTree>
    <p:extLst>
      <p:ext uri="{BB962C8B-B14F-4D97-AF65-F5344CB8AC3E}">
        <p14:creationId xmlns:p14="http://schemas.microsoft.com/office/powerpoint/2010/main" val="3547129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16C8-91F6-466D-A7F8-99AAEF8BA69E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6E2A-31ED-4166-A120-E1C86F64A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566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16C8-91F6-466D-A7F8-99AAEF8BA69E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6E2A-31ED-4166-A120-E1C86F64A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13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16C8-91F6-466D-A7F8-99AAEF8BA69E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6E2A-31ED-4166-A120-E1C86F64A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07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16C8-91F6-466D-A7F8-99AAEF8BA69E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6E2A-31ED-4166-A120-E1C86F64A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5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A32-4873-4042-AF30-880BC5D2CD4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623-4017-45B5-914C-5F8E74FD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670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16C8-91F6-466D-A7F8-99AAEF8BA69E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6E2A-31ED-4166-A120-E1C86F64A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41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16C8-91F6-466D-A7F8-99AAEF8BA69E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6E2A-31ED-4166-A120-E1C86F64A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18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16C8-91F6-466D-A7F8-99AAEF8BA69E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6E2A-31ED-4166-A120-E1C86F64A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53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16C8-91F6-466D-A7F8-99AAEF8BA69E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6E2A-31ED-4166-A120-E1C86F64A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38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16C8-91F6-466D-A7F8-99AAEF8BA69E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6E2A-31ED-4166-A120-E1C86F64A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94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16C8-91F6-466D-A7F8-99AAEF8BA69E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6E2A-31ED-4166-A120-E1C86F64A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7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16C8-91F6-466D-A7F8-99AAEF8BA69E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6E2A-31ED-4166-A120-E1C86F64A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60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556B-5624-46DD-A7EE-0E8191B5951D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2C81-702E-46C6-A27A-85AE5485F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61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556B-5624-46DD-A7EE-0E8191B5951D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2C81-702E-46C6-A27A-85AE5485F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070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556B-5624-46DD-A7EE-0E8191B5951D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2C81-702E-46C6-A27A-85AE5485F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A32-4873-4042-AF30-880BC5D2CD4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623-4017-45B5-914C-5F8E74FD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128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556B-5624-46DD-A7EE-0E8191B5951D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2C81-702E-46C6-A27A-85AE5485F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774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556B-5624-46DD-A7EE-0E8191B5951D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2C81-702E-46C6-A27A-85AE5485F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42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556B-5624-46DD-A7EE-0E8191B5951D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2C81-702E-46C6-A27A-85AE5485F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586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556B-5624-46DD-A7EE-0E8191B5951D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2C81-702E-46C6-A27A-85AE5485F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9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556B-5624-46DD-A7EE-0E8191B5951D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2C81-702E-46C6-A27A-85AE5485F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25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556B-5624-46DD-A7EE-0E8191B5951D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2C81-702E-46C6-A27A-85AE5485F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86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556B-5624-46DD-A7EE-0E8191B5951D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2C81-702E-46C6-A27A-85AE5485F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20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556B-5624-46DD-A7EE-0E8191B5951D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2C81-702E-46C6-A27A-85AE5485F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9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1" y="1800001"/>
            <a:ext cx="8098496" cy="980928"/>
          </a:xfrm>
        </p:spPr>
        <p:txBody>
          <a:bodyPr lIns="0" anchor="t"/>
          <a:lstStyle>
            <a:lvl1pPr algn="l">
              <a:defRPr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slide heading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880000"/>
            <a:ext cx="7052400" cy="765024"/>
          </a:xfrm>
        </p:spPr>
        <p:txBody>
          <a:bodyPr lIns="0"/>
          <a:lstStyle>
            <a:lvl1pPr marL="0" indent="0" algn="l">
              <a:buNone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&lt;Sub heading&gt;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6516000"/>
            <a:ext cx="9144000" cy="360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12" y="0"/>
            <a:ext cx="3320429" cy="1491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5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  |   simplicity   |   caring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0001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www.leedsandyorkpft.nhs.uk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516000"/>
            <a:ext cx="9144000" cy="360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0000" y="6552024"/>
            <a:ext cx="2664296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  |   simplicity   |   caring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20001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www.leedsandyorkpft.nhs.uk</a:t>
            </a:r>
          </a:p>
        </p:txBody>
      </p:sp>
    </p:spTree>
    <p:extLst>
      <p:ext uri="{BB962C8B-B14F-4D97-AF65-F5344CB8AC3E}">
        <p14:creationId xmlns:p14="http://schemas.microsoft.com/office/powerpoint/2010/main" val="369820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1" y="1800001"/>
            <a:ext cx="8098496" cy="980928"/>
          </a:xfrm>
        </p:spPr>
        <p:txBody>
          <a:bodyPr lIns="0" anchor="t"/>
          <a:lstStyle>
            <a:lvl1pPr algn="l">
              <a:defRPr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slide heading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880000"/>
            <a:ext cx="7052400" cy="765024"/>
          </a:xfrm>
        </p:spPr>
        <p:txBody>
          <a:bodyPr lIns="0"/>
          <a:lstStyle>
            <a:lvl1pPr marL="0" indent="0" algn="l">
              <a:buNone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&lt;Sub heading&gt;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6516000"/>
            <a:ext cx="9144000" cy="360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12" y="0"/>
            <a:ext cx="3320429" cy="1491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5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  |   simplicity   |   caring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0001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www.leedsandyorkpft.nhs.uk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516000"/>
            <a:ext cx="9144000" cy="360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40000" y="6552024"/>
            <a:ext cx="2664296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  |   simplicity   |   caring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20001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www.leedsandyorkpft.nhs.uk</a:t>
            </a:r>
          </a:p>
        </p:txBody>
      </p:sp>
    </p:spTree>
    <p:extLst>
      <p:ext uri="{BB962C8B-B14F-4D97-AF65-F5344CB8AC3E}">
        <p14:creationId xmlns:p14="http://schemas.microsoft.com/office/powerpoint/2010/main" val="192399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A32-4873-4042-AF30-880BC5D2CD4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623-4017-45B5-914C-5F8E74FD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256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45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76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5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89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1384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20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82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02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227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36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A32-4873-4042-AF30-880BC5D2CD4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623-4017-45B5-914C-5F8E74FD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526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F8E-4524-49C7-B2B8-03ABC9B8DEEB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2C3-D039-4B6F-A50C-852C9136E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6827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16000"/>
            <a:ext cx="9144000" cy="360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12" y="0"/>
            <a:ext cx="3320429" cy="1491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5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  |   simplicity   |   caring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0001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www.leedsandyorkpft.nhs.uk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16000"/>
            <a:ext cx="9144000" cy="360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40000" y="6552024"/>
            <a:ext cx="2664296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  |   simplicity   |   caring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6120001" y="655202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www.leedsandyorkpft.nhs.uk</a:t>
            </a:r>
          </a:p>
        </p:txBody>
      </p:sp>
    </p:spTree>
    <p:extLst>
      <p:ext uri="{BB962C8B-B14F-4D97-AF65-F5344CB8AC3E}">
        <p14:creationId xmlns:p14="http://schemas.microsoft.com/office/powerpoint/2010/main" val="37692985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63B-AB56-476B-A9A2-CB77F099BB21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7562-F731-4A19-A3FD-7A3056173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4782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63B-AB56-476B-A9A2-CB77F099BB21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7562-F731-4A19-A3FD-7A3056173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53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63B-AB56-476B-A9A2-CB77F099BB21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7562-F731-4A19-A3FD-7A3056173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43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63B-AB56-476B-A9A2-CB77F099BB21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7562-F731-4A19-A3FD-7A3056173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840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63B-AB56-476B-A9A2-CB77F099BB21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7562-F731-4A19-A3FD-7A3056173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503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63B-AB56-476B-A9A2-CB77F099BB21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7562-F731-4A19-A3FD-7A3056173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157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63B-AB56-476B-A9A2-CB77F099BB21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7562-F731-4A19-A3FD-7A3056173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1263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63B-AB56-476B-A9A2-CB77F099BB21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7562-F731-4A19-A3FD-7A3056173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6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A32-4873-4042-AF30-880BC5D2CD4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623-4017-45B5-914C-5F8E74FD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546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63B-AB56-476B-A9A2-CB77F099BB21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7562-F731-4A19-A3FD-7A3056173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33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63B-AB56-476B-A9A2-CB77F099BB21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7562-F731-4A19-A3FD-7A3056173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05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63B-AB56-476B-A9A2-CB77F099BB21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7562-F731-4A19-A3FD-7A3056173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A32-4873-4042-AF30-880BC5D2CD4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623-4017-45B5-914C-5F8E74FD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A32-4873-4042-AF30-880BC5D2CD4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623-4017-45B5-914C-5F8E74FD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6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3CA32-4873-4042-AF30-880BC5D2CD4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0623-4017-45B5-914C-5F8E74FD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9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6F8E-4524-49C7-B2B8-03ABC9B8DE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B2C3-D039-4B6F-A50C-852C9136E6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9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16C8-91F6-466D-A7F8-99AAEF8BA69E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6E2A-31ED-4166-A120-E1C86F64A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9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5556B-5624-46DD-A7EE-0E8191B5951D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F2C81-702E-46C6-A27A-85AE5485F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3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6F8E-4524-49C7-B2B8-03ABC9B8DEEB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B2C3-D039-4B6F-A50C-852C9136E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5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963B-AB56-476B-A9A2-CB77F099BB21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67562-F731-4A19-A3FD-7A3056173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58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slt.org/learning/the-box-training/#section-1" TargetMode="External"/><Relationship Id="rId2" Type="http://schemas.openxmlformats.org/officeDocument/2006/relationships/hyperlink" Target="https://communication-access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aling.gov.uk/downloads/download/1539/youth_offending_and_speech_and_language_therapy_yosalt_stud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564904"/>
            <a:ext cx="2571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73770"/>
            <a:ext cx="5112568" cy="2118097"/>
          </a:xfrm>
        </p:spPr>
        <p:txBody>
          <a:bodyPr>
            <a:normAutofit/>
          </a:bodyPr>
          <a:lstStyle/>
          <a:p>
            <a:r>
              <a:rPr lang="en-GB" dirty="0"/>
              <a:t>An SLT’s perspective of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598" y="5085184"/>
            <a:ext cx="7272808" cy="110452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Susan Guthrie, Cardinal Clinical Academic Research Fellow &amp; Advanced Practitioner SLT</a:t>
            </a:r>
          </a:p>
          <a:p>
            <a:r>
              <a:rPr lang="en-GB" dirty="0"/>
              <a:t>Leeds and York PFT &amp; School of Healthcare, University of Leeds</a:t>
            </a:r>
          </a:p>
          <a:p>
            <a:r>
              <a:rPr lang="en-GB" dirty="0"/>
              <a:t>Twitter @SusanGuthrieSLT   #SLTsinMH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5671" y="1988844"/>
            <a:ext cx="31337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6411" y="2564928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So you think he/she/they/we can communicate? </a:t>
            </a:r>
          </a:p>
        </p:txBody>
      </p:sp>
    </p:spTree>
    <p:extLst>
      <p:ext uri="{BB962C8B-B14F-4D97-AF65-F5344CB8AC3E}">
        <p14:creationId xmlns:p14="http://schemas.microsoft.com/office/powerpoint/2010/main" val="158178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286" r="-2696"/>
          <a:stretch/>
        </p:blipFill>
        <p:spPr bwMode="auto">
          <a:xfrm>
            <a:off x="1403648" y="1964274"/>
            <a:ext cx="6048672" cy="425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2474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Assessing language ….</a:t>
            </a:r>
          </a:p>
          <a:p>
            <a:r>
              <a:rPr lang="en-GB" sz="2400" dirty="0"/>
              <a:t>Developmental language disorder (known prevalence 7-8% in children)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4" y="188640"/>
            <a:ext cx="1890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2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dirty="0"/>
              <a:t>Prevalence of Speech, Language, Communication needs (SLCN)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13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Inpatient &amp; community psychiatric services</a:t>
            </a:r>
            <a:r>
              <a:rPr lang="en-GB" b="1" dirty="0"/>
              <a:t>: 80% </a:t>
            </a:r>
            <a:r>
              <a:rPr lang="en-GB" dirty="0"/>
              <a:t>found to have previously undetected impairment in one or more aspects of receptive or expressive language.</a:t>
            </a:r>
            <a:r>
              <a:rPr lang="en-GB" sz="2000" dirty="0"/>
              <a:t> </a:t>
            </a:r>
            <a:r>
              <a:rPr lang="en-GB" sz="2000" dirty="0" err="1"/>
              <a:t>Jagoe</a:t>
            </a:r>
            <a:r>
              <a:rPr lang="en-GB" sz="2000" dirty="0"/>
              <a:t> &amp; Walsh (2007)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Longitudinal study found association between severe receptive developmental language disorder (DLD), and social adaptation difficulties and increased risk for psychiatric disorders in adulthood. </a:t>
            </a:r>
            <a:r>
              <a:rPr lang="en-GB" sz="2200" dirty="0"/>
              <a:t>Clegg et al (2005)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See also:</a:t>
            </a:r>
          </a:p>
          <a:p>
            <a:pPr marL="0" indent="0">
              <a:buNone/>
            </a:pPr>
            <a:r>
              <a:rPr lang="en-GB" dirty="0"/>
              <a:t>Rough sleepers – </a:t>
            </a:r>
            <a:r>
              <a:rPr lang="en-GB" b="1" dirty="0"/>
              <a:t>17%</a:t>
            </a:r>
            <a:r>
              <a:rPr lang="en-GB" dirty="0"/>
              <a:t> SLCN (compared to general population 9%)</a:t>
            </a:r>
            <a:r>
              <a:rPr lang="en-GB" sz="2200" dirty="0"/>
              <a:t> (Andrews &amp; Botting, 2020)</a:t>
            </a:r>
          </a:p>
          <a:p>
            <a:pPr marL="0" indent="0">
              <a:buNone/>
            </a:pPr>
            <a:r>
              <a:rPr lang="en-GB" dirty="0"/>
              <a:t>Long term unemployed – </a:t>
            </a:r>
            <a:r>
              <a:rPr lang="en-GB" b="1" dirty="0"/>
              <a:t>88%</a:t>
            </a:r>
            <a:r>
              <a:rPr lang="en-GB" dirty="0"/>
              <a:t> SLCN </a:t>
            </a:r>
            <a:r>
              <a:rPr lang="en-GB" sz="2300" dirty="0"/>
              <a:t>(Bryan et al 2007)</a:t>
            </a:r>
          </a:p>
          <a:p>
            <a:pPr marL="0" indent="0">
              <a:buNone/>
            </a:pPr>
            <a:r>
              <a:rPr lang="en-GB" dirty="0"/>
              <a:t>Offender population - </a:t>
            </a:r>
            <a:r>
              <a:rPr lang="en-GB" b="1" dirty="0"/>
              <a:t>80%</a:t>
            </a:r>
            <a:r>
              <a:rPr lang="en-GB" dirty="0"/>
              <a:t> SLCN </a:t>
            </a:r>
            <a:r>
              <a:rPr lang="en-GB" sz="2000" dirty="0"/>
              <a:t>(McNamara 2012; </a:t>
            </a:r>
            <a:r>
              <a:rPr lang="en-GB" sz="2200" dirty="0"/>
              <a:t>Bryan, 2004)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70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3" y="404664"/>
            <a:ext cx="1890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98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5" y="1073161"/>
            <a:ext cx="896099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88073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88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7" y="1282262"/>
            <a:ext cx="8297373" cy="466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05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9271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n-GB" dirty="0"/>
            </a:br>
            <a:r>
              <a:rPr lang="en-GB" dirty="0"/>
              <a:t>Communication                   Mental 							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900"/>
            <a:ext cx="8229600" cy="363326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People with SLCN are more likely to experience mental ill health</a:t>
            </a:r>
          </a:p>
          <a:p>
            <a:pPr marL="0" indent="0">
              <a:buNone/>
            </a:pP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</a:t>
            </a:r>
            <a:r>
              <a:rPr lang="en-GB" sz="2000" dirty="0"/>
              <a:t> Goh et al. (2021).</a:t>
            </a:r>
          </a:p>
          <a:p>
            <a:endParaRPr lang="en-GB" dirty="0"/>
          </a:p>
          <a:p>
            <a:r>
              <a:rPr lang="en-GB" dirty="0"/>
              <a:t>People with MH conditions are more likely to present with SLCN </a:t>
            </a:r>
          </a:p>
          <a:p>
            <a:r>
              <a:rPr lang="en-GB" sz="1500" dirty="0"/>
              <a:t>                                                                                                                                                                                     </a:t>
            </a:r>
            <a:r>
              <a:rPr lang="en-GB" sz="2000" dirty="0"/>
              <a:t>(</a:t>
            </a:r>
            <a:r>
              <a:rPr lang="en-GB" sz="2000" dirty="0" err="1"/>
              <a:t>Jagoe</a:t>
            </a:r>
            <a:r>
              <a:rPr lang="en-GB" sz="2000" dirty="0"/>
              <a:t> &amp; Walsh 2007)</a:t>
            </a:r>
          </a:p>
          <a:p>
            <a:endParaRPr lang="en-GB" dirty="0"/>
          </a:p>
          <a:p>
            <a:r>
              <a:rPr lang="en-GB" dirty="0"/>
              <a:t>Common co-existing conditions include IDs/LDs, ABI, autism, diagnostic overshadowing ….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Associations with safeguarding – neglect, abuse, rough sleeping, long term unemployment …..</a:t>
            </a:r>
          </a:p>
        </p:txBody>
      </p:sp>
      <p:sp>
        <p:nvSpPr>
          <p:cNvPr id="5" name="Shape 4"/>
          <p:cNvSpPr/>
          <p:nvPr/>
        </p:nvSpPr>
        <p:spPr>
          <a:xfrm>
            <a:off x="3851920" y="1340768"/>
            <a:ext cx="2039888" cy="815955"/>
          </a:xfrm>
          <a:prstGeom prst="leftRightRibb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254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1412776"/>
            <a:ext cx="8400933" cy="47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95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1757"/>
            <a:ext cx="8240916" cy="463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208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Thinking about the language we use?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7" y="384827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George Bernard Shaw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874" y="2924956"/>
            <a:ext cx="3991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single biggest problem with communication is the illusion that it has taken place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36" y="2492897"/>
            <a:ext cx="3792041" cy="247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59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Thinking about the language we use?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7" y="384827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George Bernard Shaw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737" y="2564904"/>
            <a:ext cx="3995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single biggest problem with communication is the illusion that it has taken place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52" y="1887831"/>
            <a:ext cx="357621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1D6526-5CAB-4C90-9162-CF27663DC29D}"/>
              </a:ext>
            </a:extLst>
          </p:cNvPr>
          <p:cNvSpPr txBox="1"/>
          <p:nvPr/>
        </p:nvSpPr>
        <p:spPr>
          <a:xfrm>
            <a:off x="395536" y="522920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(Images show ward round and meeting rooms, information given verbally or displayed as text on screens)</a:t>
            </a:r>
          </a:p>
        </p:txBody>
      </p:sp>
    </p:spTree>
    <p:extLst>
      <p:ext uri="{BB962C8B-B14F-4D97-AF65-F5344CB8AC3E}">
        <p14:creationId xmlns:p14="http://schemas.microsoft.com/office/powerpoint/2010/main" val="99013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Acknowledgements: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Supervisors:</a:t>
            </a:r>
          </a:p>
          <a:p>
            <a:r>
              <a:rPr lang="en-GB" dirty="0"/>
              <a:t>Professor John Baker, Dr Jane Cahill </a:t>
            </a:r>
            <a:r>
              <a:rPr lang="en-GB" sz="1300" dirty="0"/>
              <a:t>University of Leeds;</a:t>
            </a:r>
            <a:r>
              <a:rPr lang="en-GB" dirty="0"/>
              <a:t> Professor Bronwyn Hemsley, </a:t>
            </a:r>
            <a:r>
              <a:rPr lang="en-GB" sz="1300" dirty="0"/>
              <a:t>University of technology, Sydney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SLTsinMH</a:t>
            </a:r>
            <a:r>
              <a:rPr lang="en-GB" dirty="0"/>
              <a:t> network</a:t>
            </a:r>
          </a:p>
          <a:p>
            <a:r>
              <a:rPr lang="en-GB" dirty="0"/>
              <a:t>Amy Hird &amp; Jo Brackley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40239"/>
            <a:ext cx="298767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91" y="1484784"/>
            <a:ext cx="3294509" cy="10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336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05" y="10527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Maggie’s language difficulties: (?DLD)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95" y="2132856"/>
            <a:ext cx="8003232" cy="10923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Difficulty in understanding syntax &amp;  processing multisyllabic words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81" y="3225224"/>
            <a:ext cx="19685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391" y="2670433"/>
            <a:ext cx="19685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48" y="4081530"/>
            <a:ext cx="237626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10" y="4483400"/>
            <a:ext cx="19685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19035" y="3212976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have established a therapeutic relationship with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2549" y="273744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…considering potential resettlement options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5105" y="4268749"/>
            <a:ext cx="190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Acknowledging the inappropriate nature of  your behaviours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6390" y="482274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Nobody’s saying ‘No’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51842" y="3306415"/>
            <a:ext cx="1872208" cy="1485153"/>
          </a:xfrm>
          <a:prstGeom prst="wedgeEllipseCallout">
            <a:avLst>
              <a:gd name="adj1" fmla="val -53204"/>
              <a:gd name="adj2" fmla="val 639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67761" y="36895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Possible or impossible?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DE142-0AF2-4C75-B370-5515998812B2}"/>
              </a:ext>
            </a:extLst>
          </p:cNvPr>
          <p:cNvSpPr txBox="1"/>
          <p:nvPr/>
        </p:nvSpPr>
        <p:spPr>
          <a:xfrm>
            <a:off x="410186" y="6107968"/>
            <a:ext cx="459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(Examples from MDT review meetings)</a:t>
            </a:r>
          </a:p>
        </p:txBody>
      </p:sp>
    </p:spTree>
    <p:extLst>
      <p:ext uri="{BB962C8B-B14F-4D97-AF65-F5344CB8AC3E}">
        <p14:creationId xmlns:p14="http://schemas.microsoft.com/office/powerpoint/2010/main" val="26736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Thinking about the language we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7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Idioms &amp; abstract language</a:t>
            </a:r>
            <a:r>
              <a:rPr lang="en-GB" dirty="0"/>
              <a:t>:</a:t>
            </a:r>
          </a:p>
          <a:p>
            <a:r>
              <a:rPr lang="en-GB" dirty="0"/>
              <a:t>Dip your toe in the water …</a:t>
            </a:r>
          </a:p>
          <a:p>
            <a:r>
              <a:rPr lang="en-GB" dirty="0"/>
              <a:t>You’ve turned things around…</a:t>
            </a:r>
          </a:p>
          <a:p>
            <a:pPr marL="0" indent="0">
              <a:buNone/>
            </a:pPr>
            <a:r>
              <a:rPr lang="en-GB" b="1" dirty="0"/>
              <a:t>Technical:</a:t>
            </a:r>
            <a:r>
              <a:rPr lang="en-GB" dirty="0"/>
              <a:t> </a:t>
            </a:r>
          </a:p>
          <a:p>
            <a:r>
              <a:rPr lang="en-GB" dirty="0"/>
              <a:t>Developing a therapeutic relationship…</a:t>
            </a:r>
          </a:p>
          <a:p>
            <a:pPr marL="0" indent="0">
              <a:buNone/>
            </a:pPr>
            <a:r>
              <a:rPr lang="en-GB" b="1" dirty="0"/>
              <a:t>Jargon &amp; acronyms</a:t>
            </a:r>
            <a:r>
              <a:rPr lang="en-GB" dirty="0"/>
              <a:t>:</a:t>
            </a:r>
          </a:p>
          <a:p>
            <a:r>
              <a:rPr lang="en-GB" dirty="0"/>
              <a:t>The RC will be at your CPA and also your IMCA</a:t>
            </a:r>
          </a:p>
        </p:txBody>
      </p:sp>
    </p:spTree>
    <p:extLst>
      <p:ext uri="{BB962C8B-B14F-4D97-AF65-F5344CB8AC3E}">
        <p14:creationId xmlns:p14="http://schemas.microsoft.com/office/powerpoint/2010/main" val="883147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Thinking about the language we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/>
              <a:t>Accessibility - Plain English or jargon?</a:t>
            </a:r>
          </a:p>
          <a:p>
            <a:r>
              <a:rPr lang="en-GB" dirty="0"/>
              <a:t>Understanding language and conventions of group setting, meetings, hearings, court?</a:t>
            </a:r>
          </a:p>
          <a:p>
            <a:r>
              <a:rPr lang="en-GB" dirty="0"/>
              <a:t>Selecting appropriate register and style of communication?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Suggestibility and compliance</a:t>
            </a:r>
          </a:p>
          <a:p>
            <a:r>
              <a:rPr lang="en-GB" dirty="0"/>
              <a:t>“Yes I’m fine”</a:t>
            </a:r>
          </a:p>
          <a:p>
            <a:r>
              <a:rPr lang="en-GB" dirty="0"/>
              <a:t>Camouflage and masking </a:t>
            </a:r>
          </a:p>
          <a:p>
            <a:r>
              <a:rPr lang="en-GB" dirty="0"/>
              <a:t>Defence strategies, use of scripts</a:t>
            </a:r>
          </a:p>
          <a:p>
            <a:r>
              <a:rPr lang="en-GB" dirty="0"/>
              <a:t>Frustration, behaviour, withdrawal ….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Capacity assessment -</a:t>
            </a:r>
          </a:p>
          <a:p>
            <a:r>
              <a:rPr lang="en-GB" dirty="0"/>
              <a:t>Understand information given to them</a:t>
            </a:r>
          </a:p>
          <a:p>
            <a:r>
              <a:rPr lang="en-GB" dirty="0"/>
              <a:t>Retain that information long enough to be able to make the decision</a:t>
            </a:r>
          </a:p>
          <a:p>
            <a:r>
              <a:rPr lang="en-GB" dirty="0"/>
              <a:t>Weigh up the information available to make the decision</a:t>
            </a:r>
          </a:p>
          <a:p>
            <a:r>
              <a:rPr lang="en-GB" dirty="0"/>
              <a:t>Communicate their decision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08049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Thinking about the language we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Chantelle, Can you tell me what these words mean?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Victim</a:t>
            </a:r>
            <a:r>
              <a:rPr lang="en-GB" dirty="0"/>
              <a:t> “when you get in trouble”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Recovery</a:t>
            </a:r>
            <a:r>
              <a:rPr lang="en-GB" dirty="0"/>
              <a:t> “when you’re poorly”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Optimistic</a:t>
            </a:r>
            <a:r>
              <a:rPr lang="en-GB" dirty="0"/>
              <a:t> “when you get told off”</a:t>
            </a:r>
          </a:p>
        </p:txBody>
      </p:sp>
    </p:spTree>
    <p:extLst>
      <p:ext uri="{BB962C8B-B14F-4D97-AF65-F5344CB8AC3E}">
        <p14:creationId xmlns:p14="http://schemas.microsoft.com/office/powerpoint/2010/main" val="831577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en-GB" dirty="0"/>
              <a:t>Communication &amp; Mental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3"/>
            <a:ext cx="8229600" cy="41373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Can we find common characteristics? Is this helpful?</a:t>
            </a:r>
          </a:p>
          <a:p>
            <a:r>
              <a:rPr lang="en-GB" dirty="0"/>
              <a:t>Bipolar –pressure of speech, </a:t>
            </a:r>
            <a:r>
              <a:rPr lang="en-GB" dirty="0" err="1"/>
              <a:t>tangentiality</a:t>
            </a:r>
            <a:r>
              <a:rPr lang="en-GB" dirty="0"/>
              <a:t>, poverty of content </a:t>
            </a:r>
          </a:p>
          <a:p>
            <a:r>
              <a:rPr lang="en-GB" dirty="0"/>
              <a:t>Manic – fast rate, flight of ideas, distractible, volume</a:t>
            </a:r>
          </a:p>
          <a:p>
            <a:r>
              <a:rPr lang="en-GB" dirty="0"/>
              <a:t>Depression – withdrawal, slower rate of speech, volume, voice</a:t>
            </a:r>
          </a:p>
          <a:p>
            <a:r>
              <a:rPr lang="en-GB" dirty="0"/>
              <a:t>Anxiety – barriers to engaging which provokes further anxiety</a:t>
            </a:r>
          </a:p>
          <a:p>
            <a:r>
              <a:rPr lang="en-GB" dirty="0"/>
              <a:t>Schizophrenia – difficulties at different linguistic levels</a:t>
            </a:r>
          </a:p>
          <a:p>
            <a:pPr marL="0" indent="0">
              <a:buNone/>
            </a:pPr>
            <a:r>
              <a:rPr lang="en-GB" dirty="0"/>
              <a:t>           - confused ideas, frustration, incoherence, pragmatic skills,</a:t>
            </a:r>
          </a:p>
          <a:p>
            <a:pPr marL="0" indent="0">
              <a:buNone/>
            </a:pPr>
            <a:r>
              <a:rPr lang="en-GB" dirty="0"/>
              <a:t>           - negative symptoms include poverty of speech/content, tone,    	social withdrawal</a:t>
            </a:r>
          </a:p>
          <a:p>
            <a:pPr marL="0" indent="0">
              <a:buNone/>
            </a:pPr>
            <a:r>
              <a:rPr lang="en-GB" dirty="0"/>
              <a:t>BUT - Impact of additional difficulties,  ASC, LDs, ABI, FAS </a:t>
            </a:r>
            <a:r>
              <a:rPr lang="en-GB" dirty="0" err="1"/>
              <a:t>etc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Cf</a:t>
            </a:r>
            <a:r>
              <a:rPr lang="en-GB" dirty="0"/>
              <a:t> Tan &amp; </a:t>
            </a:r>
            <a:r>
              <a:rPr lang="en-GB" dirty="0" err="1"/>
              <a:t>Rossell</a:t>
            </a:r>
            <a:r>
              <a:rPr lang="en-GB" dirty="0"/>
              <a:t> 2020; </a:t>
            </a:r>
            <a:r>
              <a:rPr lang="en-GB" dirty="0" err="1"/>
              <a:t>Jagoe</a:t>
            </a:r>
            <a:r>
              <a:rPr lang="en-GB" dirty="0"/>
              <a:t> &amp; Walsh 2020; </a:t>
            </a:r>
          </a:p>
        </p:txBody>
      </p:sp>
    </p:spTree>
    <p:extLst>
      <p:ext uri="{BB962C8B-B14F-4D97-AF65-F5344CB8AC3E}">
        <p14:creationId xmlns:p14="http://schemas.microsoft.com/office/powerpoint/2010/main" val="1585752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229600" cy="1143000"/>
          </a:xfrm>
        </p:spPr>
        <p:txBody>
          <a:bodyPr/>
          <a:lstStyle/>
          <a:p>
            <a:r>
              <a:rPr lang="en-GB" dirty="0"/>
              <a:t>SLT role in MH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80"/>
            <a:ext cx="8229600" cy="3849291"/>
          </a:xfrm>
        </p:spPr>
        <p:txBody>
          <a:bodyPr/>
          <a:lstStyle/>
          <a:p>
            <a:r>
              <a:rPr lang="en-GB" dirty="0"/>
              <a:t>How to evaluate?</a:t>
            </a:r>
          </a:p>
          <a:p>
            <a:pPr marL="0" indent="0">
              <a:buNone/>
            </a:pPr>
            <a:r>
              <a:rPr lang="en-GB" dirty="0"/>
              <a:t>    Some thoughts on </a:t>
            </a:r>
          </a:p>
          <a:p>
            <a:pPr marL="0" indent="0">
              <a:buNone/>
            </a:pPr>
            <a:r>
              <a:rPr lang="en-GB" dirty="0"/>
              <a:t>         outcome measures…</a:t>
            </a:r>
          </a:p>
          <a:p>
            <a:r>
              <a:rPr lang="en-GB" dirty="0"/>
              <a:t>Risk assessment for </a:t>
            </a:r>
          </a:p>
          <a:p>
            <a:pPr marL="0" indent="0">
              <a:buNone/>
            </a:pPr>
            <a:r>
              <a:rPr lang="en-GB" dirty="0"/>
              <a:t>Communication needs?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996952"/>
            <a:ext cx="36290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0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82"/>
            <a:ext cx="8229600" cy="47133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How has your understanding of SLT role changed since SLT came into post?  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/>
              <a:t>When the post began, I really questioned the need for SLT within our service but all I can say is I was very wrong. ….</a:t>
            </a:r>
          </a:p>
          <a:p>
            <a:pPr marL="400050" lvl="1" indent="0">
              <a:buNone/>
            </a:pPr>
            <a:r>
              <a:rPr lang="en-GB" dirty="0"/>
              <a:t>…..has helped us develop a much deeper understanding of communication needs and Autism. This has altered the support we offer significantly for the better. </a:t>
            </a:r>
          </a:p>
          <a:p>
            <a:pPr marL="0" indent="0">
              <a:buNone/>
            </a:pPr>
            <a:r>
              <a:rPr lang="en-GB" dirty="0"/>
              <a:t>                                        (B. Care coordinator &amp; Nurse)</a:t>
            </a:r>
          </a:p>
        </p:txBody>
      </p:sp>
    </p:spTree>
    <p:extLst>
      <p:ext uri="{BB962C8B-B14F-4D97-AF65-F5344CB8AC3E}">
        <p14:creationId xmlns:p14="http://schemas.microsoft.com/office/powerpoint/2010/main" val="2842298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Measuring impact </a:t>
            </a:r>
            <a:br>
              <a:rPr lang="en-GB" dirty="0"/>
            </a:br>
            <a:r>
              <a:rPr lang="en-GB" dirty="0"/>
              <a:t>of SLT intervention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1766" y="4437112"/>
            <a:ext cx="193995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Example: </a:t>
            </a:r>
          </a:p>
          <a:p>
            <a:pPr marL="0" indent="0">
              <a:buNone/>
            </a:pPr>
            <a:r>
              <a:rPr lang="en-GB" dirty="0"/>
              <a:t>Coffee and chat group (every Friday for 6 weeks)</a:t>
            </a:r>
          </a:p>
          <a:p>
            <a:r>
              <a:rPr lang="en-GB" dirty="0"/>
              <a:t>Open access for inpatients and staff</a:t>
            </a:r>
          </a:p>
          <a:p>
            <a:r>
              <a:rPr lang="en-GB" dirty="0"/>
              <a:t>Joint social skills guidance working with OT and Nursing</a:t>
            </a:r>
          </a:p>
          <a:p>
            <a:r>
              <a:rPr lang="en-GB" dirty="0"/>
              <a:t>Supported discussions with topics led by group members</a:t>
            </a:r>
          </a:p>
          <a:p>
            <a:r>
              <a:rPr lang="en-GB" dirty="0"/>
              <a:t>Outcome Measures: quantitative </a:t>
            </a:r>
          </a:p>
          <a:p>
            <a:pPr marL="0" indent="0">
              <a:buNone/>
            </a:pPr>
            <a:r>
              <a:rPr lang="en-GB" dirty="0"/>
              <a:t>    and qualitative</a:t>
            </a:r>
          </a:p>
        </p:txBody>
      </p:sp>
    </p:spTree>
    <p:extLst>
      <p:ext uri="{BB962C8B-B14F-4D97-AF65-F5344CB8AC3E}">
        <p14:creationId xmlns:p14="http://schemas.microsoft.com/office/powerpoint/2010/main" val="4292141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Outcome measures:</a:t>
            </a:r>
            <a:br>
              <a:rPr lang="en-GB" dirty="0"/>
            </a:br>
            <a:r>
              <a:rPr lang="en-GB" dirty="0"/>
              <a:t>incident reporting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4005064"/>
            <a:ext cx="2006849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1925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(data not shared prior to publication)</a:t>
            </a:r>
          </a:p>
          <a:p>
            <a:endParaRPr lang="en-GB" dirty="0"/>
          </a:p>
          <a:p>
            <a:r>
              <a:rPr lang="en-GB" dirty="0"/>
              <a:t>Is there a difference in number of incidents pre and post group? </a:t>
            </a:r>
          </a:p>
          <a:p>
            <a:pPr marL="0" indent="0">
              <a:buNone/>
            </a:pPr>
            <a:r>
              <a:rPr lang="en-GB" dirty="0"/>
              <a:t>	Yes, reduction in number and </a:t>
            </a:r>
          </a:p>
          <a:p>
            <a:pPr marL="0" indent="0">
              <a:buNone/>
            </a:pPr>
            <a:r>
              <a:rPr lang="en-GB" dirty="0"/>
              <a:t>	duration of verbal abuse incidents</a:t>
            </a:r>
          </a:p>
          <a:p>
            <a:r>
              <a:rPr lang="en-GB" dirty="0"/>
              <a:t>Qualitative measures: patient and </a:t>
            </a:r>
          </a:p>
          <a:p>
            <a:pPr marL="0" indent="0">
              <a:buNone/>
            </a:pPr>
            <a:r>
              <a:rPr lang="en-GB" dirty="0"/>
              <a:t>	staff feedback very positive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531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Questions 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are we seeing?  “Challenging behaviour” or Communication difficulties 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Presentation of mental illness vs SLCN?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Where are the adults with developmental language disorder?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96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77" y="1196755"/>
            <a:ext cx="4818700" cy="400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84482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So, we think  ……….  can communicate?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5229224"/>
            <a:ext cx="75608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A discussion around communication: different styles and complexity</a:t>
            </a:r>
          </a:p>
        </p:txBody>
      </p:sp>
    </p:spTree>
    <p:extLst>
      <p:ext uri="{BB962C8B-B14F-4D97-AF65-F5344CB8AC3E}">
        <p14:creationId xmlns:p14="http://schemas.microsoft.com/office/powerpoint/2010/main" val="2132470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800" dirty="0"/>
              <a:t>So, how do </a:t>
            </a:r>
            <a:r>
              <a:rPr lang="en-GB" sz="4800" u="sng" dirty="0"/>
              <a:t>we</a:t>
            </a:r>
            <a:r>
              <a:rPr lang="en-GB" sz="4800" dirty="0"/>
              <a:t> communicate?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4800" dirty="0"/>
              <a:t>                             </a:t>
            </a:r>
            <a:r>
              <a:rPr lang="en-GB" sz="1900" dirty="0"/>
              <a:t>https://communication-access.co.uk/   </a:t>
            </a:r>
            <a:r>
              <a:rPr lang="en-GB" sz="2800" dirty="0"/>
              <a:t>            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743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62" y="4201146"/>
            <a:ext cx="5208240" cy="103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8703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Royal College of Speech and Language Therapists</a:t>
            </a:r>
          </a:p>
        </p:txBody>
      </p:sp>
    </p:spTree>
    <p:extLst>
      <p:ext uri="{BB962C8B-B14F-4D97-AF65-F5344CB8AC3E}">
        <p14:creationId xmlns:p14="http://schemas.microsoft.com/office/powerpoint/2010/main" val="856157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/>
              <a:t>SLCN Training and screening resources: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RCSLT </a:t>
            </a:r>
            <a:r>
              <a:rPr lang="en-GB" dirty="0">
                <a:hlinkClick r:id="rId2"/>
              </a:rPr>
              <a:t>https://communication-access.co.uk/</a:t>
            </a:r>
            <a:endParaRPr lang="en-GB" dirty="0"/>
          </a:p>
          <a:p>
            <a:r>
              <a:rPr lang="en-GB" dirty="0"/>
              <a:t>Also The box training in SLCN </a:t>
            </a:r>
            <a:r>
              <a:rPr lang="en-GB" dirty="0">
                <a:hlinkClick r:id="rId3"/>
              </a:rPr>
              <a:t>https://www.rcslt.org/learning/the-box-training/#section-1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YOSALT project </a:t>
            </a:r>
            <a:r>
              <a:rPr lang="en-GB" dirty="0">
                <a:hlinkClick r:id="rId4"/>
              </a:rPr>
              <a:t>https://www.ealing.gov.uk/downloads/download/1539/youth_offending_and_speech_and_language_therapy_yosalt_study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91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Maggie’s story: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82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Staff: It’s Friday, time for your gardens session</a:t>
            </a:r>
          </a:p>
          <a:p>
            <a:r>
              <a:rPr lang="en-GB" dirty="0"/>
              <a:t>Maggie: I don’t go garden sessions</a:t>
            </a:r>
          </a:p>
          <a:p>
            <a:r>
              <a:rPr lang="en-GB" dirty="0"/>
              <a:t>Staff: No, but you </a:t>
            </a:r>
            <a:r>
              <a:rPr lang="en-GB" u="sng" dirty="0"/>
              <a:t>should have </a:t>
            </a:r>
            <a:r>
              <a:rPr lang="en-GB" dirty="0"/>
              <a:t>been going to gardens</a:t>
            </a:r>
          </a:p>
          <a:p>
            <a:r>
              <a:rPr lang="en-GB" dirty="0"/>
              <a:t>Maggie: I don’t go to gardens</a:t>
            </a:r>
          </a:p>
          <a:p>
            <a:r>
              <a:rPr lang="en-GB" dirty="0"/>
              <a:t>Staff: No, but you </a:t>
            </a:r>
            <a:r>
              <a:rPr lang="en-GB" u="sng" dirty="0"/>
              <a:t>should have</a:t>
            </a:r>
          </a:p>
          <a:p>
            <a:r>
              <a:rPr lang="en-GB" dirty="0"/>
              <a:t>Maggie: but I DON’T GO TO GARDENS!!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Maggie becomes increasingly </a:t>
            </a:r>
          </a:p>
          <a:p>
            <a:pPr marL="0" indent="0">
              <a:buNone/>
            </a:pPr>
            <a:r>
              <a:rPr lang="en-GB" dirty="0"/>
              <a:t>distressed leading to restraint </a:t>
            </a:r>
          </a:p>
          <a:p>
            <a:pPr marL="0" indent="0">
              <a:buNone/>
            </a:pPr>
            <a:r>
              <a:rPr lang="en-GB" dirty="0"/>
              <a:t>and seclusion</a:t>
            </a:r>
          </a:p>
          <a:p>
            <a:pPr marL="0" indent="0">
              <a:buNone/>
            </a:pPr>
            <a:r>
              <a:rPr lang="en-GB" dirty="0"/>
              <a:t>(unrecognised DLD)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70" y="4509120"/>
            <a:ext cx="3066231" cy="203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John’s story: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John is about to leave the ward for a walk after many days of ‘no leave’.</a:t>
            </a:r>
          </a:p>
          <a:p>
            <a:r>
              <a:rPr lang="en-GB" dirty="0"/>
              <a:t>Staff: ‘take your shoes off John’</a:t>
            </a:r>
          </a:p>
          <a:p>
            <a:r>
              <a:rPr lang="en-GB" dirty="0"/>
              <a:t>John: ‘but I’m going for my walk!’</a:t>
            </a:r>
          </a:p>
          <a:p>
            <a:r>
              <a:rPr lang="en-GB" dirty="0"/>
              <a:t>Staff: ‘no we just need to take your shoes off now’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John becomes distressed </a:t>
            </a:r>
          </a:p>
          <a:p>
            <a:pPr marL="0" indent="0">
              <a:buNone/>
            </a:pPr>
            <a:r>
              <a:rPr lang="en-GB" dirty="0"/>
              <a:t>and is restrained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100" dirty="0"/>
              <a:t>(staff haven’t explained that </a:t>
            </a:r>
          </a:p>
          <a:p>
            <a:pPr marL="0" indent="0">
              <a:buNone/>
            </a:pPr>
            <a:r>
              <a:rPr lang="en-GB" sz="2100" dirty="0"/>
              <a:t>his shoes are on the wrong feet, </a:t>
            </a:r>
          </a:p>
          <a:p>
            <a:pPr marL="0" indent="0">
              <a:buNone/>
            </a:pPr>
            <a:r>
              <a:rPr lang="en-GB" sz="2100" dirty="0"/>
              <a:t>walk isn’t cancelled as John thinks)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718942" cy="24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0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0178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Today’s presentation: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7"/>
            <a:ext cx="8229600" cy="377728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Definitions and prevalence</a:t>
            </a:r>
          </a:p>
          <a:p>
            <a:endParaRPr lang="en-GB" dirty="0"/>
          </a:p>
          <a:p>
            <a:r>
              <a:rPr lang="en-GB" dirty="0"/>
              <a:t>Communication and mental illness</a:t>
            </a:r>
          </a:p>
          <a:p>
            <a:endParaRPr lang="en-GB" dirty="0"/>
          </a:p>
          <a:p>
            <a:r>
              <a:rPr lang="en-GB" dirty="0" err="1"/>
              <a:t>SaLT</a:t>
            </a:r>
            <a:r>
              <a:rPr lang="en-GB" dirty="0"/>
              <a:t> role in MH settings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600" dirty="0"/>
              <a:t>Subtext: everyday language vs complex language ???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5768415" y="1700808"/>
            <a:ext cx="1800200" cy="1152128"/>
          </a:xfrm>
          <a:prstGeom prst="wedgeEllipseCallout">
            <a:avLst>
              <a:gd name="adj1" fmla="val -64577"/>
              <a:gd name="adj2" fmla="val 382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84439" y="195370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can go wrong?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804249" y="2996952"/>
            <a:ext cx="2088232" cy="1440160"/>
          </a:xfrm>
          <a:prstGeom prst="wedgeEllipseCallout">
            <a:avLst>
              <a:gd name="adj1" fmla="val -67522"/>
              <a:gd name="adj2" fmla="val -56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5004049" y="4202797"/>
            <a:ext cx="1800200" cy="1152128"/>
          </a:xfrm>
          <a:prstGeom prst="wedgeEllipseCallout">
            <a:avLst>
              <a:gd name="adj1" fmla="val -58784"/>
              <a:gd name="adj2" fmla="val -473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20073" y="4431595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can we do to help?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69511" y="3116868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does this impact on mental wellbeing? </a:t>
            </a:r>
          </a:p>
        </p:txBody>
      </p:sp>
    </p:spTree>
    <p:extLst>
      <p:ext uri="{BB962C8B-B14F-4D97-AF65-F5344CB8AC3E}">
        <p14:creationId xmlns:p14="http://schemas.microsoft.com/office/powerpoint/2010/main" val="258332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04" y="4293096"/>
            <a:ext cx="1873598" cy="18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5" y="3909329"/>
            <a:ext cx="2088232" cy="191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0" y="404665"/>
            <a:ext cx="1448372" cy="160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00" y="4151609"/>
            <a:ext cx="1753542" cy="214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20788"/>
            <a:ext cx="167797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28" y="387782"/>
            <a:ext cx="2248272" cy="185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60" y="2996952"/>
            <a:ext cx="2102832" cy="145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4" y="1844824"/>
            <a:ext cx="1881941" cy="177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4" y="4656568"/>
            <a:ext cx="1900777" cy="18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7586" y="2145932"/>
            <a:ext cx="4654276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Only through communication can human life hold meaning, </a:t>
            </a:r>
          </a:p>
          <a:p>
            <a:r>
              <a:rPr lang="en-GB" sz="3200" dirty="0"/>
              <a:t>Pablo Freire</a:t>
            </a:r>
          </a:p>
        </p:txBody>
      </p:sp>
    </p:spTree>
    <p:extLst>
      <p:ext uri="{BB962C8B-B14F-4D97-AF65-F5344CB8AC3E}">
        <p14:creationId xmlns:p14="http://schemas.microsoft.com/office/powerpoint/2010/main" val="45129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4032447" cy="510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76672"/>
            <a:ext cx="85119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GB" altLang="en-US" sz="4000" b="1" dirty="0"/>
              <a:t>Communication -</a:t>
            </a:r>
            <a:br>
              <a:rPr lang="en-GB" altLang="en-US" sz="4000" b="1" dirty="0"/>
            </a:br>
            <a:r>
              <a:rPr lang="en-GB" altLang="en-US" sz="4000" b="1" dirty="0"/>
              <a:t>difficulties are typically hidden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494" y="1772816"/>
            <a:ext cx="8564977" cy="4392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r>
              <a:rPr lang="en-GB" altLang="en-US" sz="2400" dirty="0"/>
              <a:t>Self report of difficulties can be unreliable (reluctance to admit weaknesses)</a:t>
            </a:r>
          </a:p>
          <a:p>
            <a:pPr eaLnBrk="1" hangingPunct="1"/>
            <a:r>
              <a:rPr lang="en-GB" altLang="en-US" sz="2400" dirty="0"/>
              <a:t>Individuals with communication difficulties may ‘go along with’ information or actions (difficulties understanding, difficulties asking questions, difficulties with perceived authority)</a:t>
            </a:r>
          </a:p>
          <a:p>
            <a:pPr eaLnBrk="1" hangingPunct="1"/>
            <a:r>
              <a:rPr lang="en-GB" altLang="en-US" sz="2400" dirty="0"/>
              <a:t>Individuals’ communication difficulties not diagnosed earlier (school attendance erratic/ family access to services)</a:t>
            </a:r>
          </a:p>
          <a:p>
            <a:pPr eaLnBrk="1" hangingPunct="1"/>
            <a:r>
              <a:rPr lang="en-GB" altLang="en-US" sz="2400" dirty="0"/>
              <a:t>Bravado, Streetwise attitude, ‘talk the talk’ as coping strategies  (hiding significant difficulties with communication) </a:t>
            </a:r>
          </a:p>
          <a:p>
            <a:pPr eaLnBrk="1" hangingPunct="1"/>
            <a:r>
              <a:rPr lang="en-GB" altLang="en-US" sz="2400" dirty="0"/>
              <a:t>Person learns to ‘mask’–  but only effective in certain (usually informal) situations</a:t>
            </a:r>
          </a:p>
          <a:p>
            <a:pPr eaLnBrk="1" hangingPunct="1"/>
            <a:r>
              <a:rPr lang="en-GB" altLang="en-US" sz="2400" dirty="0"/>
              <a:t>Cultural variation and diversity in communication (ref </a:t>
            </a:r>
            <a:r>
              <a:rPr lang="en-GB" altLang="en-US" sz="2400" dirty="0" err="1"/>
              <a:t>Bhui</a:t>
            </a:r>
            <a:r>
              <a:rPr lang="en-GB" altLang="en-US" sz="2400" dirty="0"/>
              <a:t> et al 2015)</a:t>
            </a:r>
          </a:p>
          <a:p>
            <a:pPr marL="0" indent="0">
              <a:buNone/>
            </a:pPr>
            <a:endParaRPr lang="en-GB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633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81317"/>
            <a:ext cx="7128792" cy="634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21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6141</TotalTime>
  <Words>1444</Words>
  <Application>Microsoft Office PowerPoint</Application>
  <PresentationFormat>On-screen Show (4:3)</PresentationFormat>
  <Paragraphs>196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Office Theme</vt:lpstr>
      <vt:lpstr>5_Office Theme</vt:lpstr>
      <vt:lpstr>2_Custom Design</vt:lpstr>
      <vt:lpstr>1_Custom Design</vt:lpstr>
      <vt:lpstr>1_Office Theme</vt:lpstr>
      <vt:lpstr>Custom Design</vt:lpstr>
      <vt:lpstr>An SLT’s perspective of communication</vt:lpstr>
      <vt:lpstr>PowerPoint Presentation</vt:lpstr>
      <vt:lpstr>PowerPoint Presentation</vt:lpstr>
      <vt:lpstr>Maggie’s story:  </vt:lpstr>
      <vt:lpstr>John’s story:</vt:lpstr>
      <vt:lpstr>Today’s presentation:</vt:lpstr>
      <vt:lpstr>PowerPoint Presentation</vt:lpstr>
      <vt:lpstr>Communication - difficulties are typically hidden</vt:lpstr>
      <vt:lpstr>PowerPoint Presentation</vt:lpstr>
      <vt:lpstr>PowerPoint Presentation</vt:lpstr>
      <vt:lpstr>Prevalence of Speech, Language, Communication needs (SLCN)</vt:lpstr>
      <vt:lpstr>PowerPoint Presentation</vt:lpstr>
      <vt:lpstr>PowerPoint Presentation</vt:lpstr>
      <vt:lpstr>PowerPoint Presentation</vt:lpstr>
      <vt:lpstr> Communication                   Mental        health</vt:lpstr>
      <vt:lpstr>PowerPoint Presentation</vt:lpstr>
      <vt:lpstr>PowerPoint Presentation</vt:lpstr>
      <vt:lpstr>Thinking about the language we use?</vt:lpstr>
      <vt:lpstr>Thinking about the language we use?</vt:lpstr>
      <vt:lpstr>Maggie’s language difficulties: (?DLD)</vt:lpstr>
      <vt:lpstr>Thinking about the language we use?</vt:lpstr>
      <vt:lpstr>Thinking about the language we use?</vt:lpstr>
      <vt:lpstr>Thinking about the language we use?</vt:lpstr>
      <vt:lpstr>Communication &amp; Mental illness</vt:lpstr>
      <vt:lpstr>SLT role in MH settings</vt:lpstr>
      <vt:lpstr>PowerPoint Presentation</vt:lpstr>
      <vt:lpstr>Measuring impact  of SLT intervention</vt:lpstr>
      <vt:lpstr>Outcome measures: incident reporting</vt:lpstr>
      <vt:lpstr>Questions …..</vt:lpstr>
      <vt:lpstr>PowerPoint Presentation</vt:lpstr>
      <vt:lpstr>SLCN Training and screening resources: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think they can communicate? An SLT’s perspective of communication</dc:title>
  <dc:creator>Guthrie Susan</dc:creator>
  <cp:lastModifiedBy>GUTHRIE, Susan (LEEDS AND YORK PARTNERSHIP NHS FOUNDATION TRUST)</cp:lastModifiedBy>
  <cp:revision>91</cp:revision>
  <cp:lastPrinted>2021-11-16T09:29:55Z</cp:lastPrinted>
  <dcterms:created xsi:type="dcterms:W3CDTF">2021-10-28T09:25:21Z</dcterms:created>
  <dcterms:modified xsi:type="dcterms:W3CDTF">2022-04-12T13:50:26Z</dcterms:modified>
</cp:coreProperties>
</file>