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4.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heme/themeOverride7.xml" ContentType="application/vnd.openxmlformats-officedocument.themeOverride+xml"/>
  <Override PartName="/ppt/diagrams/colors3.xml" ContentType="application/vnd.openxmlformats-officedocument.drawingml.diagramColors+xml"/>
  <Override PartName="/ppt/theme/themeOverride8.xml" ContentType="application/vnd.openxmlformats-officedocument.themeOverride+xml"/>
  <Override PartName="/ppt/diagrams/drawing3.xml" ContentType="application/vnd.ms-office.drawingml.diagramDrawing+xml"/>
  <Override PartName="/ppt/theme/themeOverride5.xml" ContentType="application/vnd.openxmlformats-officedocument.themeOverride+xml"/>
  <Override PartName="/ppt/theme/themeOverride9.xml" ContentType="application/vnd.openxmlformats-officedocument.themeOverride+xml"/>
  <Override PartName="/ppt/theme/themeOverride4.xml" ContentType="application/vnd.openxmlformats-officedocument.themeOverrid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0.xml" ContentType="application/vnd.openxmlformats-officedocument.themeOverride+xml"/>
  <Override PartName="/ppt/theme/themeOverride11.xml" ContentType="application/vnd.openxmlformats-officedocument.themeOverride+xml"/>
  <Override PartName="/ppt/theme/themeOverride6.xml" ContentType="application/vnd.openxmlformats-officedocument.themeOverride+xml"/>
  <Override PartName="/ppt/diagrams/layout3.xml" ContentType="application/vnd.openxmlformats-officedocument.drawingml.diagramLayout+xml"/>
  <Override PartName="/ppt/diagrams/quickStyle3.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703" r:id="rId3"/>
    <p:sldMasterId id="2147483716" r:id="rId4"/>
  </p:sldMasterIdLst>
  <p:notesMasterIdLst>
    <p:notesMasterId r:id="rId26"/>
  </p:notesMasterIdLst>
  <p:sldIdLst>
    <p:sldId id="352" r:id="rId5"/>
    <p:sldId id="299" r:id="rId6"/>
    <p:sldId id="322" r:id="rId7"/>
    <p:sldId id="360" r:id="rId8"/>
    <p:sldId id="368" r:id="rId9"/>
    <p:sldId id="361" r:id="rId10"/>
    <p:sldId id="369" r:id="rId11"/>
    <p:sldId id="301" r:id="rId12"/>
    <p:sldId id="359" r:id="rId13"/>
    <p:sldId id="330" r:id="rId14"/>
    <p:sldId id="310" r:id="rId15"/>
    <p:sldId id="331" r:id="rId16"/>
    <p:sldId id="357" r:id="rId17"/>
    <p:sldId id="366" r:id="rId18"/>
    <p:sldId id="302" r:id="rId19"/>
    <p:sldId id="311" r:id="rId20"/>
    <p:sldId id="370" r:id="rId21"/>
    <p:sldId id="307" r:id="rId22"/>
    <p:sldId id="367" r:id="rId23"/>
    <p:sldId id="290" r:id="rId24"/>
    <p:sldId id="343" r:id="rId25"/>
  </p:sldIdLst>
  <p:sldSz cx="12192000" cy="6858000"/>
  <p:notesSz cx="6797675" cy="9872663"/>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Chadd" initials="KC" lastIdx="1" clrIdx="0">
    <p:extLst>
      <p:ext uri="{19B8F6BF-5375-455C-9EA6-DF929625EA0E}">
        <p15:presenceInfo xmlns:p15="http://schemas.microsoft.com/office/powerpoint/2012/main" userId="Katie Chad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1A1D33"/>
    <a:srgbClr val="2F3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90" autoAdjust="0"/>
  </p:normalViewPr>
  <p:slideViewPr>
    <p:cSldViewPr snapToGrid="0">
      <p:cViewPr varScale="1">
        <p:scale>
          <a:sx n="67" d="100"/>
          <a:sy n="67" d="100"/>
        </p:scale>
        <p:origin x="141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diagrams/_rels/data4.xml.rels><?xml version="1.0" encoding="UTF-8" standalone="yes"?>
<Relationships xmlns="http://schemas.openxmlformats.org/package/2006/relationships"><Relationship Id="rId1" Type="http://schemas.openxmlformats.org/officeDocument/2006/relationships/hyperlink" Target="https://www.surveymonkey.co.uk/r/researchpractitioner"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surveymonkey.co.uk/r/researchpractitione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58DF65-7BC3-4EBC-B590-DD27F6BAEDD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8A9A6E03-746D-459E-BB09-834C91B5E1CA}">
      <dgm:prSet phldrT="[Text]"/>
      <dgm:spPr/>
      <dgm:t>
        <a:bodyPr/>
        <a:lstStyle/>
        <a:p>
          <a:r>
            <a:rPr lang="en-GB" b="1" dirty="0"/>
            <a:t>During training</a:t>
          </a:r>
          <a:endParaRPr lang="en-GB" dirty="0"/>
        </a:p>
      </dgm:t>
    </dgm:pt>
    <dgm:pt modelId="{DD379366-B1F9-4352-9205-6F3CB8058BEF}" type="parTrans" cxnId="{E448FB4D-521C-4A8A-A509-CAD6DAAF2F10}">
      <dgm:prSet/>
      <dgm:spPr/>
      <dgm:t>
        <a:bodyPr/>
        <a:lstStyle/>
        <a:p>
          <a:endParaRPr lang="en-GB"/>
        </a:p>
      </dgm:t>
    </dgm:pt>
    <dgm:pt modelId="{BF1E00A9-DECA-4611-9D55-54AFE0DFE0BA}" type="sibTrans" cxnId="{E448FB4D-521C-4A8A-A509-CAD6DAAF2F10}">
      <dgm:prSet/>
      <dgm:spPr/>
      <dgm:t>
        <a:bodyPr/>
        <a:lstStyle/>
        <a:p>
          <a:endParaRPr lang="en-GB"/>
        </a:p>
      </dgm:t>
    </dgm:pt>
    <dgm:pt modelId="{89C62E93-83B2-4B1E-82D4-407C1B31ED34}">
      <dgm:prSet phldrT="[Text]"/>
      <dgm:spPr/>
      <dgm:t>
        <a:bodyPr/>
        <a:lstStyle/>
        <a:p>
          <a:r>
            <a:rPr lang="en-GB" dirty="0"/>
            <a:t>Modules in:</a:t>
          </a:r>
        </a:p>
      </dgm:t>
    </dgm:pt>
    <dgm:pt modelId="{29E9073D-A6B7-49B9-8B40-7D79CE13168F}" type="parTrans" cxnId="{836B57C9-44A3-464A-9E4B-C0A5008658B0}">
      <dgm:prSet/>
      <dgm:spPr/>
      <dgm:t>
        <a:bodyPr/>
        <a:lstStyle/>
        <a:p>
          <a:endParaRPr lang="en-GB"/>
        </a:p>
      </dgm:t>
    </dgm:pt>
    <dgm:pt modelId="{8A3BF761-FC28-4829-9A67-D8A01A61478E}" type="sibTrans" cxnId="{836B57C9-44A3-464A-9E4B-C0A5008658B0}">
      <dgm:prSet/>
      <dgm:spPr/>
      <dgm:t>
        <a:bodyPr/>
        <a:lstStyle/>
        <a:p>
          <a:endParaRPr lang="en-GB"/>
        </a:p>
      </dgm:t>
    </dgm:pt>
    <dgm:pt modelId="{28CFDA6A-DA64-45DB-8DCC-D276679E540E}">
      <dgm:prSet phldrT="[Text]"/>
      <dgm:spPr/>
      <dgm:t>
        <a:bodyPr/>
        <a:lstStyle/>
        <a:p>
          <a:r>
            <a:rPr lang="en-GB" b="1" dirty="0"/>
            <a:t>After training</a:t>
          </a:r>
        </a:p>
      </dgm:t>
    </dgm:pt>
    <dgm:pt modelId="{8354F29F-28EC-417B-A61E-3F2AE27C6761}" type="parTrans" cxnId="{E8558376-5DAF-4D76-98EE-3382D3F4BDAF}">
      <dgm:prSet/>
      <dgm:spPr/>
      <dgm:t>
        <a:bodyPr/>
        <a:lstStyle/>
        <a:p>
          <a:endParaRPr lang="en-GB"/>
        </a:p>
      </dgm:t>
    </dgm:pt>
    <dgm:pt modelId="{4152EB3B-B436-4CC0-9592-D48EADA3B33C}" type="sibTrans" cxnId="{E8558376-5DAF-4D76-98EE-3382D3F4BDAF}">
      <dgm:prSet/>
      <dgm:spPr/>
      <dgm:t>
        <a:bodyPr/>
        <a:lstStyle/>
        <a:p>
          <a:endParaRPr lang="en-GB"/>
        </a:p>
      </dgm:t>
    </dgm:pt>
    <dgm:pt modelId="{26D7DAB0-53AC-4E59-AA8C-DCD3664C5004}">
      <dgm:prSet phldrT="[Text]"/>
      <dgm:spPr/>
      <dgm:t>
        <a:bodyPr/>
        <a:lstStyle/>
        <a:p>
          <a:pPr>
            <a:buFont typeface="Arial" panose="020B0604020202020204" pitchFamily="34" charset="0"/>
            <a:buChar char="•"/>
          </a:pPr>
          <a:r>
            <a:rPr lang="en-GB" dirty="0"/>
            <a:t>Regulator (HCPC</a:t>
          </a:r>
          <a:r>
            <a:rPr lang="en-GB" baseline="30000" dirty="0"/>
            <a:t>1</a:t>
          </a:r>
          <a:r>
            <a:rPr lang="en-GB" dirty="0"/>
            <a:t>) mandates that SLTs should:</a:t>
          </a:r>
        </a:p>
      </dgm:t>
    </dgm:pt>
    <dgm:pt modelId="{76E5066F-EF50-4858-9382-ECF557E9D75B}" type="parTrans" cxnId="{4A142FBE-D3DE-4BF7-9C0B-DA30CCF56555}">
      <dgm:prSet/>
      <dgm:spPr/>
      <dgm:t>
        <a:bodyPr/>
        <a:lstStyle/>
        <a:p>
          <a:endParaRPr lang="en-GB"/>
        </a:p>
      </dgm:t>
    </dgm:pt>
    <dgm:pt modelId="{0E8218E1-CF3A-48FE-AD09-0CC1B76A6EF9}" type="sibTrans" cxnId="{4A142FBE-D3DE-4BF7-9C0B-DA30CCF56555}">
      <dgm:prSet/>
      <dgm:spPr/>
      <dgm:t>
        <a:bodyPr/>
        <a:lstStyle/>
        <a:p>
          <a:endParaRPr lang="en-GB"/>
        </a:p>
      </dgm:t>
    </dgm:pt>
    <dgm:pt modelId="{594114A0-4951-47E4-AECB-A70F147902DD}">
      <dgm:prSet phldrT="[Text]"/>
      <dgm:spPr/>
      <dgm:t>
        <a:bodyPr/>
        <a:lstStyle/>
        <a:p>
          <a:r>
            <a:rPr lang="en-GB" dirty="0"/>
            <a:t>Evidence-based practice</a:t>
          </a:r>
        </a:p>
      </dgm:t>
    </dgm:pt>
    <dgm:pt modelId="{AB4948BB-B547-4C0D-858E-6350CCE9A359}" type="parTrans" cxnId="{48CF51FD-406D-4235-8152-F734E7483534}">
      <dgm:prSet/>
      <dgm:spPr/>
      <dgm:t>
        <a:bodyPr/>
        <a:lstStyle/>
        <a:p>
          <a:endParaRPr lang="en-GB"/>
        </a:p>
      </dgm:t>
    </dgm:pt>
    <dgm:pt modelId="{CC980030-2556-4318-B50D-6A23E7D47DC9}" type="sibTrans" cxnId="{48CF51FD-406D-4235-8152-F734E7483534}">
      <dgm:prSet/>
      <dgm:spPr/>
      <dgm:t>
        <a:bodyPr/>
        <a:lstStyle/>
        <a:p>
          <a:endParaRPr lang="en-GB"/>
        </a:p>
      </dgm:t>
    </dgm:pt>
    <dgm:pt modelId="{0DA69609-80F8-49D2-BBE6-F5509D4B0AAE}">
      <dgm:prSet phldrT="[Text]"/>
      <dgm:spPr/>
      <dgm:t>
        <a:bodyPr/>
        <a:lstStyle/>
        <a:p>
          <a:r>
            <a:rPr lang="en-GB" dirty="0"/>
            <a:t>Research and research methods</a:t>
          </a:r>
        </a:p>
      </dgm:t>
    </dgm:pt>
    <dgm:pt modelId="{7A530A5B-66C3-4A27-9344-848D483182E9}" type="parTrans" cxnId="{FBF8AD3A-1036-49DC-A578-27C8297CD351}">
      <dgm:prSet/>
      <dgm:spPr/>
      <dgm:t>
        <a:bodyPr/>
        <a:lstStyle/>
        <a:p>
          <a:endParaRPr lang="en-GB"/>
        </a:p>
      </dgm:t>
    </dgm:pt>
    <dgm:pt modelId="{353DD8E2-8FE5-4D94-A0DA-38A2267648BE}" type="sibTrans" cxnId="{FBF8AD3A-1036-49DC-A578-27C8297CD351}">
      <dgm:prSet/>
      <dgm:spPr/>
      <dgm:t>
        <a:bodyPr/>
        <a:lstStyle/>
        <a:p>
          <a:endParaRPr lang="en-GB"/>
        </a:p>
      </dgm:t>
    </dgm:pt>
    <dgm:pt modelId="{521BCCAF-8CDF-428E-9ED2-6BFD651266E5}">
      <dgm:prSet phldrT="[Text]"/>
      <dgm:spPr/>
      <dgm:t>
        <a:bodyPr/>
        <a:lstStyle/>
        <a:p>
          <a:r>
            <a:rPr lang="en-GB" dirty="0"/>
            <a:t>Research project and dissertation</a:t>
          </a:r>
        </a:p>
      </dgm:t>
    </dgm:pt>
    <dgm:pt modelId="{1A7962B2-BD64-4D66-B716-B507C47DCE21}" type="parTrans" cxnId="{0F121C28-EAD7-484C-9575-E86742B16699}">
      <dgm:prSet/>
      <dgm:spPr/>
      <dgm:t>
        <a:bodyPr/>
        <a:lstStyle/>
        <a:p>
          <a:endParaRPr lang="en-GB"/>
        </a:p>
      </dgm:t>
    </dgm:pt>
    <dgm:pt modelId="{98D7CE8B-26E9-4A28-80D9-4378C1783C65}" type="sibTrans" cxnId="{0F121C28-EAD7-484C-9575-E86742B16699}">
      <dgm:prSet/>
      <dgm:spPr/>
      <dgm:t>
        <a:bodyPr/>
        <a:lstStyle/>
        <a:p>
          <a:endParaRPr lang="en-GB"/>
        </a:p>
      </dgm:t>
    </dgm:pt>
    <dgm:pt modelId="{D7555702-73C8-4C97-997D-D5E6F3EA77AC}">
      <dgm:prSet phldrT="[Text]"/>
      <dgm:spPr/>
      <dgm:t>
        <a:bodyPr/>
        <a:lstStyle/>
        <a:p>
          <a:pPr>
            <a:buFont typeface="Arial" panose="020B0604020202020204" pitchFamily="34" charset="0"/>
            <a:buChar char="•"/>
          </a:pPr>
          <a:r>
            <a:rPr lang="en-GB" dirty="0"/>
            <a:t>take an evidence-based approach to practice</a:t>
          </a:r>
        </a:p>
      </dgm:t>
    </dgm:pt>
    <dgm:pt modelId="{12ADBD51-1CAA-400F-B651-A89936B1F512}" type="parTrans" cxnId="{FA5FDFD9-6616-4CD7-AA70-26EBBC4FE08A}">
      <dgm:prSet/>
      <dgm:spPr/>
      <dgm:t>
        <a:bodyPr/>
        <a:lstStyle/>
        <a:p>
          <a:endParaRPr lang="en-GB"/>
        </a:p>
      </dgm:t>
    </dgm:pt>
    <dgm:pt modelId="{2D264257-915B-460D-8FA3-CD733C223926}" type="sibTrans" cxnId="{FA5FDFD9-6616-4CD7-AA70-26EBBC4FE08A}">
      <dgm:prSet/>
      <dgm:spPr/>
      <dgm:t>
        <a:bodyPr/>
        <a:lstStyle/>
        <a:p>
          <a:endParaRPr lang="en-GB"/>
        </a:p>
      </dgm:t>
    </dgm:pt>
    <dgm:pt modelId="{AA3677FB-7B38-49B3-860D-4B601D9D540D}">
      <dgm:prSet phldrT="[Text]"/>
      <dgm:spPr/>
      <dgm:t>
        <a:bodyPr/>
        <a:lstStyle/>
        <a:p>
          <a:pPr>
            <a:buFont typeface="Arial" panose="020B0604020202020204" pitchFamily="34" charset="0"/>
            <a:buChar char="•"/>
          </a:pPr>
          <a:r>
            <a:rPr lang="en-GB" dirty="0"/>
            <a:t>engage in audit or service evaluation activity</a:t>
          </a:r>
        </a:p>
      </dgm:t>
    </dgm:pt>
    <dgm:pt modelId="{7E0F7C90-81EA-4CDF-A0FC-BD5A3B378777}" type="parTrans" cxnId="{E25C3A7F-E76A-4256-8056-568F8EDCB9B4}">
      <dgm:prSet/>
      <dgm:spPr/>
      <dgm:t>
        <a:bodyPr/>
        <a:lstStyle/>
        <a:p>
          <a:endParaRPr lang="en-GB"/>
        </a:p>
      </dgm:t>
    </dgm:pt>
    <dgm:pt modelId="{28241A67-6044-4092-A253-F01C5A90CC15}" type="sibTrans" cxnId="{E25C3A7F-E76A-4256-8056-568F8EDCB9B4}">
      <dgm:prSet/>
      <dgm:spPr/>
      <dgm:t>
        <a:bodyPr/>
        <a:lstStyle/>
        <a:p>
          <a:endParaRPr lang="en-GB"/>
        </a:p>
      </dgm:t>
    </dgm:pt>
    <dgm:pt modelId="{3B8A0554-C5AF-487B-AC99-2AE5B57F3947}" type="pres">
      <dgm:prSet presAssocID="{9358DF65-7BC3-4EBC-B590-DD27F6BAEDD0}" presName="Name0" presStyleCnt="0">
        <dgm:presLayoutVars>
          <dgm:dir/>
          <dgm:animLvl val="lvl"/>
          <dgm:resizeHandles/>
        </dgm:presLayoutVars>
      </dgm:prSet>
      <dgm:spPr/>
    </dgm:pt>
    <dgm:pt modelId="{378DED9C-9BFC-402B-8C37-213EC9924CF5}" type="pres">
      <dgm:prSet presAssocID="{8A9A6E03-746D-459E-BB09-834C91B5E1CA}" presName="linNode" presStyleCnt="0"/>
      <dgm:spPr/>
    </dgm:pt>
    <dgm:pt modelId="{59E1CE17-8313-47AD-9EAD-50399FD69CA3}" type="pres">
      <dgm:prSet presAssocID="{8A9A6E03-746D-459E-BB09-834C91B5E1CA}" presName="parentShp" presStyleLbl="node1" presStyleIdx="0" presStyleCnt="2">
        <dgm:presLayoutVars>
          <dgm:bulletEnabled val="1"/>
        </dgm:presLayoutVars>
      </dgm:prSet>
      <dgm:spPr/>
    </dgm:pt>
    <dgm:pt modelId="{50E6C9DB-755F-49AC-8172-225445C2BCE5}" type="pres">
      <dgm:prSet presAssocID="{8A9A6E03-746D-459E-BB09-834C91B5E1CA}" presName="childShp" presStyleLbl="bgAccFollowNode1" presStyleIdx="0" presStyleCnt="2">
        <dgm:presLayoutVars>
          <dgm:bulletEnabled val="1"/>
        </dgm:presLayoutVars>
      </dgm:prSet>
      <dgm:spPr/>
    </dgm:pt>
    <dgm:pt modelId="{82EA901E-B790-446A-9C6F-4AB40ABAF3EF}" type="pres">
      <dgm:prSet presAssocID="{BF1E00A9-DECA-4611-9D55-54AFE0DFE0BA}" presName="spacing" presStyleCnt="0"/>
      <dgm:spPr/>
    </dgm:pt>
    <dgm:pt modelId="{032FF396-5769-4877-A00A-4CF695A41E48}" type="pres">
      <dgm:prSet presAssocID="{28CFDA6A-DA64-45DB-8DCC-D276679E540E}" presName="linNode" presStyleCnt="0"/>
      <dgm:spPr/>
    </dgm:pt>
    <dgm:pt modelId="{D654ADBF-BD81-49AC-AE63-C5A3BFE8B3D6}" type="pres">
      <dgm:prSet presAssocID="{28CFDA6A-DA64-45DB-8DCC-D276679E540E}" presName="parentShp" presStyleLbl="node1" presStyleIdx="1" presStyleCnt="2">
        <dgm:presLayoutVars>
          <dgm:bulletEnabled val="1"/>
        </dgm:presLayoutVars>
      </dgm:prSet>
      <dgm:spPr/>
    </dgm:pt>
    <dgm:pt modelId="{6916190A-BBDC-4FAE-BCCE-BB499BB76F34}" type="pres">
      <dgm:prSet presAssocID="{28CFDA6A-DA64-45DB-8DCC-D276679E540E}" presName="childShp" presStyleLbl="bgAccFollowNode1" presStyleIdx="1" presStyleCnt="2">
        <dgm:presLayoutVars>
          <dgm:bulletEnabled val="1"/>
        </dgm:presLayoutVars>
      </dgm:prSet>
      <dgm:spPr/>
    </dgm:pt>
  </dgm:ptLst>
  <dgm:cxnLst>
    <dgm:cxn modelId="{3905F506-464C-4F92-8B2D-3F6B1F355982}" type="presOf" srcId="{89C62E93-83B2-4B1E-82D4-407C1B31ED34}" destId="{50E6C9DB-755F-49AC-8172-225445C2BCE5}" srcOrd="0" destOrd="0" presId="urn:microsoft.com/office/officeart/2005/8/layout/vList6"/>
    <dgm:cxn modelId="{20984D25-820B-401E-BD8C-B141859749DF}" type="presOf" srcId="{AA3677FB-7B38-49B3-860D-4B601D9D540D}" destId="{6916190A-BBDC-4FAE-BCCE-BB499BB76F34}" srcOrd="0" destOrd="2" presId="urn:microsoft.com/office/officeart/2005/8/layout/vList6"/>
    <dgm:cxn modelId="{0F121C28-EAD7-484C-9575-E86742B16699}" srcId="{89C62E93-83B2-4B1E-82D4-407C1B31ED34}" destId="{521BCCAF-8CDF-428E-9ED2-6BFD651266E5}" srcOrd="2" destOrd="0" parTransId="{1A7962B2-BD64-4D66-B716-B507C47DCE21}" sibTransId="{98D7CE8B-26E9-4A28-80D9-4378C1783C65}"/>
    <dgm:cxn modelId="{6A058328-D0BD-4213-8066-4601FDE66D11}" type="presOf" srcId="{9358DF65-7BC3-4EBC-B590-DD27F6BAEDD0}" destId="{3B8A0554-C5AF-487B-AC99-2AE5B57F3947}" srcOrd="0" destOrd="0" presId="urn:microsoft.com/office/officeart/2005/8/layout/vList6"/>
    <dgm:cxn modelId="{86645C2C-502C-4FA0-92CE-ECCC0D6F24F1}" type="presOf" srcId="{521BCCAF-8CDF-428E-9ED2-6BFD651266E5}" destId="{50E6C9DB-755F-49AC-8172-225445C2BCE5}" srcOrd="0" destOrd="3" presId="urn:microsoft.com/office/officeart/2005/8/layout/vList6"/>
    <dgm:cxn modelId="{F8D7662D-60F1-44D5-AF99-403CB0455BB8}" type="presOf" srcId="{594114A0-4951-47E4-AECB-A70F147902DD}" destId="{50E6C9DB-755F-49AC-8172-225445C2BCE5}" srcOrd="0" destOrd="1" presId="urn:microsoft.com/office/officeart/2005/8/layout/vList6"/>
    <dgm:cxn modelId="{FBF8AD3A-1036-49DC-A578-27C8297CD351}" srcId="{89C62E93-83B2-4B1E-82D4-407C1B31ED34}" destId="{0DA69609-80F8-49D2-BBE6-F5509D4B0AAE}" srcOrd="1" destOrd="0" parTransId="{7A530A5B-66C3-4A27-9344-848D483182E9}" sibTransId="{353DD8E2-8FE5-4D94-A0DA-38A2267648BE}"/>
    <dgm:cxn modelId="{D760D63F-1ECF-41B5-B8D3-8F955E4CE354}" type="presOf" srcId="{8A9A6E03-746D-459E-BB09-834C91B5E1CA}" destId="{59E1CE17-8313-47AD-9EAD-50399FD69CA3}" srcOrd="0" destOrd="0" presId="urn:microsoft.com/office/officeart/2005/8/layout/vList6"/>
    <dgm:cxn modelId="{E448FB4D-521C-4A8A-A509-CAD6DAAF2F10}" srcId="{9358DF65-7BC3-4EBC-B590-DD27F6BAEDD0}" destId="{8A9A6E03-746D-459E-BB09-834C91B5E1CA}" srcOrd="0" destOrd="0" parTransId="{DD379366-B1F9-4352-9205-6F3CB8058BEF}" sibTransId="{BF1E00A9-DECA-4611-9D55-54AFE0DFE0BA}"/>
    <dgm:cxn modelId="{E8558376-5DAF-4D76-98EE-3382D3F4BDAF}" srcId="{9358DF65-7BC3-4EBC-B590-DD27F6BAEDD0}" destId="{28CFDA6A-DA64-45DB-8DCC-D276679E540E}" srcOrd="1" destOrd="0" parTransId="{8354F29F-28EC-417B-A61E-3F2AE27C6761}" sibTransId="{4152EB3B-B436-4CC0-9592-D48EADA3B33C}"/>
    <dgm:cxn modelId="{E25C3A7F-E76A-4256-8056-568F8EDCB9B4}" srcId="{26D7DAB0-53AC-4E59-AA8C-DCD3664C5004}" destId="{AA3677FB-7B38-49B3-860D-4B601D9D540D}" srcOrd="1" destOrd="0" parTransId="{7E0F7C90-81EA-4CDF-A0FC-BD5A3B378777}" sibTransId="{28241A67-6044-4092-A253-F01C5A90CC15}"/>
    <dgm:cxn modelId="{DA08568F-7288-40B7-8BAA-BD1AFC0FA53A}" type="presOf" srcId="{28CFDA6A-DA64-45DB-8DCC-D276679E540E}" destId="{D654ADBF-BD81-49AC-AE63-C5A3BFE8B3D6}" srcOrd="0" destOrd="0" presId="urn:microsoft.com/office/officeart/2005/8/layout/vList6"/>
    <dgm:cxn modelId="{9C27F9A2-6C78-4822-9F1C-EDC17211E0C1}" type="presOf" srcId="{26D7DAB0-53AC-4E59-AA8C-DCD3664C5004}" destId="{6916190A-BBDC-4FAE-BCCE-BB499BB76F34}" srcOrd="0" destOrd="0" presId="urn:microsoft.com/office/officeart/2005/8/layout/vList6"/>
    <dgm:cxn modelId="{4A142FBE-D3DE-4BF7-9C0B-DA30CCF56555}" srcId="{28CFDA6A-DA64-45DB-8DCC-D276679E540E}" destId="{26D7DAB0-53AC-4E59-AA8C-DCD3664C5004}" srcOrd="0" destOrd="0" parTransId="{76E5066F-EF50-4858-9382-ECF557E9D75B}" sibTransId="{0E8218E1-CF3A-48FE-AD09-0CC1B76A6EF9}"/>
    <dgm:cxn modelId="{836B57C9-44A3-464A-9E4B-C0A5008658B0}" srcId="{8A9A6E03-746D-459E-BB09-834C91B5E1CA}" destId="{89C62E93-83B2-4B1E-82D4-407C1B31ED34}" srcOrd="0" destOrd="0" parTransId="{29E9073D-A6B7-49B9-8B40-7D79CE13168F}" sibTransId="{8A3BF761-FC28-4829-9A67-D8A01A61478E}"/>
    <dgm:cxn modelId="{FA5FDFD9-6616-4CD7-AA70-26EBBC4FE08A}" srcId="{26D7DAB0-53AC-4E59-AA8C-DCD3664C5004}" destId="{D7555702-73C8-4C97-997D-D5E6F3EA77AC}" srcOrd="0" destOrd="0" parTransId="{12ADBD51-1CAA-400F-B651-A89936B1F512}" sibTransId="{2D264257-915B-460D-8FA3-CD733C223926}"/>
    <dgm:cxn modelId="{47346CF0-B68F-45E4-89D1-DDC3BBAD0107}" type="presOf" srcId="{D7555702-73C8-4C97-997D-D5E6F3EA77AC}" destId="{6916190A-BBDC-4FAE-BCCE-BB499BB76F34}" srcOrd="0" destOrd="1" presId="urn:microsoft.com/office/officeart/2005/8/layout/vList6"/>
    <dgm:cxn modelId="{EBC2E9FA-FE6B-4A86-96F4-1DF4538C905B}" type="presOf" srcId="{0DA69609-80F8-49D2-BBE6-F5509D4B0AAE}" destId="{50E6C9DB-755F-49AC-8172-225445C2BCE5}" srcOrd="0" destOrd="2" presId="urn:microsoft.com/office/officeart/2005/8/layout/vList6"/>
    <dgm:cxn modelId="{48CF51FD-406D-4235-8152-F734E7483534}" srcId="{89C62E93-83B2-4B1E-82D4-407C1B31ED34}" destId="{594114A0-4951-47E4-AECB-A70F147902DD}" srcOrd="0" destOrd="0" parTransId="{AB4948BB-B547-4C0D-858E-6350CCE9A359}" sibTransId="{CC980030-2556-4318-B50D-6A23E7D47DC9}"/>
    <dgm:cxn modelId="{BDBF0299-3B4B-4098-B500-4E5738ABA92E}" type="presParOf" srcId="{3B8A0554-C5AF-487B-AC99-2AE5B57F3947}" destId="{378DED9C-9BFC-402B-8C37-213EC9924CF5}" srcOrd="0" destOrd="0" presId="urn:microsoft.com/office/officeart/2005/8/layout/vList6"/>
    <dgm:cxn modelId="{E7CEBC05-B5BF-4E24-A324-C78E0FA3DABB}" type="presParOf" srcId="{378DED9C-9BFC-402B-8C37-213EC9924CF5}" destId="{59E1CE17-8313-47AD-9EAD-50399FD69CA3}" srcOrd="0" destOrd="0" presId="urn:microsoft.com/office/officeart/2005/8/layout/vList6"/>
    <dgm:cxn modelId="{9F47FE3E-0BE0-4E27-BF31-0B90D123DF36}" type="presParOf" srcId="{378DED9C-9BFC-402B-8C37-213EC9924CF5}" destId="{50E6C9DB-755F-49AC-8172-225445C2BCE5}" srcOrd="1" destOrd="0" presId="urn:microsoft.com/office/officeart/2005/8/layout/vList6"/>
    <dgm:cxn modelId="{01B8FF5A-6FEC-4A25-A232-E4B4D152AD52}" type="presParOf" srcId="{3B8A0554-C5AF-487B-AC99-2AE5B57F3947}" destId="{82EA901E-B790-446A-9C6F-4AB40ABAF3EF}" srcOrd="1" destOrd="0" presId="urn:microsoft.com/office/officeart/2005/8/layout/vList6"/>
    <dgm:cxn modelId="{6CF07A2B-F573-41AF-8119-948CE87CE29E}" type="presParOf" srcId="{3B8A0554-C5AF-487B-AC99-2AE5B57F3947}" destId="{032FF396-5769-4877-A00A-4CF695A41E48}" srcOrd="2" destOrd="0" presId="urn:microsoft.com/office/officeart/2005/8/layout/vList6"/>
    <dgm:cxn modelId="{79BAAB84-50D6-45B7-8EA5-4DF5DD921E68}" type="presParOf" srcId="{032FF396-5769-4877-A00A-4CF695A41E48}" destId="{D654ADBF-BD81-49AC-AE63-C5A3BFE8B3D6}" srcOrd="0" destOrd="0" presId="urn:microsoft.com/office/officeart/2005/8/layout/vList6"/>
    <dgm:cxn modelId="{9D9C7043-8EE5-4B87-86BE-24EE89BBC8D2}" type="presParOf" srcId="{032FF396-5769-4877-A00A-4CF695A41E48}" destId="{6916190A-BBDC-4FAE-BCCE-BB499BB76F3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1F9287-2E48-4B8D-8998-1E6DD159ABB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73C6E746-9CC7-4B4E-9596-5D424040BD1C}">
      <dgm:prSet phldrT="[Text]"/>
      <dgm:spPr/>
      <dgm:t>
        <a:bodyPr/>
        <a:lstStyle/>
        <a:p>
          <a:r>
            <a:rPr lang="en-GB" dirty="0"/>
            <a:t>Research</a:t>
          </a:r>
        </a:p>
      </dgm:t>
    </dgm:pt>
    <dgm:pt modelId="{4F6FF21F-A58A-45CE-8A61-70DEDCA4F78E}" type="parTrans" cxnId="{9E6D152E-99B8-472D-A507-B64398696CD7}">
      <dgm:prSet/>
      <dgm:spPr/>
      <dgm:t>
        <a:bodyPr/>
        <a:lstStyle/>
        <a:p>
          <a:endParaRPr lang="en-GB"/>
        </a:p>
      </dgm:t>
    </dgm:pt>
    <dgm:pt modelId="{D048856E-79B4-488F-89EB-5185BD350A24}" type="sibTrans" cxnId="{9E6D152E-99B8-472D-A507-B64398696CD7}">
      <dgm:prSet/>
      <dgm:spPr/>
      <dgm:t>
        <a:bodyPr/>
        <a:lstStyle/>
        <a:p>
          <a:endParaRPr lang="en-GB"/>
        </a:p>
      </dgm:t>
    </dgm:pt>
    <dgm:pt modelId="{70D588C5-BF2D-4D61-B04D-86BCA952001C}">
      <dgm:prSet phldrT="[Text]"/>
      <dgm:spPr>
        <a:solidFill>
          <a:srgbClr val="92D050"/>
        </a:solidFill>
      </dgm:spPr>
      <dgm:t>
        <a:bodyPr/>
        <a:lstStyle/>
        <a:p>
          <a:r>
            <a:rPr lang="en-GB" dirty="0"/>
            <a:t>Interest in EBP/research</a:t>
          </a:r>
        </a:p>
      </dgm:t>
    </dgm:pt>
    <dgm:pt modelId="{CFF2B91C-13DB-49D0-AD66-FE51B4665963}" type="parTrans" cxnId="{63E311B7-E850-4FB2-A50B-F7AE2E5CA292}">
      <dgm:prSet/>
      <dgm:spPr/>
      <dgm:t>
        <a:bodyPr/>
        <a:lstStyle/>
        <a:p>
          <a:endParaRPr lang="en-GB"/>
        </a:p>
      </dgm:t>
    </dgm:pt>
    <dgm:pt modelId="{69C1BCAF-F7F4-4797-B1B2-DC44D8A615E9}" type="sibTrans" cxnId="{63E311B7-E850-4FB2-A50B-F7AE2E5CA292}">
      <dgm:prSet/>
      <dgm:spPr/>
      <dgm:t>
        <a:bodyPr/>
        <a:lstStyle/>
        <a:p>
          <a:endParaRPr lang="en-GB"/>
        </a:p>
      </dgm:t>
    </dgm:pt>
    <dgm:pt modelId="{F58088CE-D5D7-444B-9B46-A69B621D67F5}">
      <dgm:prSet phldrT="[Text]"/>
      <dgm:spPr/>
      <dgm:t>
        <a:bodyPr/>
        <a:lstStyle/>
        <a:p>
          <a:r>
            <a:rPr lang="en-GB" dirty="0"/>
            <a:t>Clinical practice</a:t>
          </a:r>
        </a:p>
      </dgm:t>
    </dgm:pt>
    <dgm:pt modelId="{62598008-80F7-4F01-81BD-CDA3A8FBAAA8}" type="parTrans" cxnId="{DEFA6FED-D456-4405-A4F9-3B4C7A2F0F9F}">
      <dgm:prSet/>
      <dgm:spPr/>
      <dgm:t>
        <a:bodyPr/>
        <a:lstStyle/>
        <a:p>
          <a:endParaRPr lang="en-GB"/>
        </a:p>
      </dgm:t>
    </dgm:pt>
    <dgm:pt modelId="{963406B4-6EB6-454D-B196-B9E338453272}" type="sibTrans" cxnId="{DEFA6FED-D456-4405-A4F9-3B4C7A2F0F9F}">
      <dgm:prSet/>
      <dgm:spPr/>
      <dgm:t>
        <a:bodyPr/>
        <a:lstStyle/>
        <a:p>
          <a:endParaRPr lang="en-GB"/>
        </a:p>
      </dgm:t>
    </dgm:pt>
    <dgm:pt modelId="{49E4BB1B-90C9-4F8A-9C7B-B7E3CCCB0882}">
      <dgm:prSet phldrT="[Text]"/>
      <dgm:spPr/>
      <dgm:t>
        <a:bodyPr/>
        <a:lstStyle/>
        <a:p>
          <a:r>
            <a:rPr lang="en-GB" dirty="0"/>
            <a:t>Planning</a:t>
          </a:r>
        </a:p>
      </dgm:t>
    </dgm:pt>
    <dgm:pt modelId="{BD539A06-B744-4D01-BF88-82B5C1BCE309}" type="parTrans" cxnId="{77086BF2-A33E-494B-84D9-73FD5F7AB6C4}">
      <dgm:prSet/>
      <dgm:spPr/>
      <dgm:t>
        <a:bodyPr/>
        <a:lstStyle/>
        <a:p>
          <a:endParaRPr lang="en-GB"/>
        </a:p>
      </dgm:t>
    </dgm:pt>
    <dgm:pt modelId="{FFCA7EE0-DDE9-4476-8ACF-85B5793C7AB4}" type="sibTrans" cxnId="{77086BF2-A33E-494B-84D9-73FD5F7AB6C4}">
      <dgm:prSet/>
      <dgm:spPr/>
      <dgm:t>
        <a:bodyPr/>
        <a:lstStyle/>
        <a:p>
          <a:endParaRPr lang="en-GB"/>
        </a:p>
      </dgm:t>
    </dgm:pt>
    <dgm:pt modelId="{B5E94800-5CAE-4124-99FA-3FFE6EDA9C88}">
      <dgm:prSet phldrT="[Text]"/>
      <dgm:spPr/>
      <dgm:t>
        <a:bodyPr/>
        <a:lstStyle/>
        <a:p>
          <a:r>
            <a:rPr lang="en-GB" dirty="0"/>
            <a:t>Direct clinical hours</a:t>
          </a:r>
        </a:p>
      </dgm:t>
    </dgm:pt>
    <dgm:pt modelId="{6A5E877F-04E4-4ABD-B59F-A987D58824BD}" type="parTrans" cxnId="{EF9FCD37-9394-4475-8C92-ADA258F117BF}">
      <dgm:prSet/>
      <dgm:spPr/>
      <dgm:t>
        <a:bodyPr/>
        <a:lstStyle/>
        <a:p>
          <a:endParaRPr lang="en-GB"/>
        </a:p>
      </dgm:t>
    </dgm:pt>
    <dgm:pt modelId="{F8237791-64CD-436F-8905-00911D1D887F}" type="sibTrans" cxnId="{EF9FCD37-9394-4475-8C92-ADA258F117BF}">
      <dgm:prSet/>
      <dgm:spPr/>
      <dgm:t>
        <a:bodyPr/>
        <a:lstStyle/>
        <a:p>
          <a:endParaRPr lang="en-GB"/>
        </a:p>
      </dgm:t>
    </dgm:pt>
    <dgm:pt modelId="{A48E56FC-94F4-4D7F-8310-62323AD2EFB3}">
      <dgm:prSet phldrT="[Text]"/>
      <dgm:spPr/>
      <dgm:t>
        <a:bodyPr/>
        <a:lstStyle/>
        <a:p>
          <a:r>
            <a:rPr lang="en-GB" dirty="0"/>
            <a:t>Service targets</a:t>
          </a:r>
        </a:p>
      </dgm:t>
    </dgm:pt>
    <dgm:pt modelId="{E7711991-F034-4198-A2B6-DBB2DC413624}" type="parTrans" cxnId="{0FAA13AC-9BA0-449B-9639-AC9436FB27C2}">
      <dgm:prSet/>
      <dgm:spPr/>
      <dgm:t>
        <a:bodyPr/>
        <a:lstStyle/>
        <a:p>
          <a:endParaRPr lang="en-GB"/>
        </a:p>
      </dgm:t>
    </dgm:pt>
    <dgm:pt modelId="{96CB1A94-74B1-45AD-A12B-6A5583F1DDAE}" type="sibTrans" cxnId="{0FAA13AC-9BA0-449B-9639-AC9436FB27C2}">
      <dgm:prSet/>
      <dgm:spPr/>
      <dgm:t>
        <a:bodyPr/>
        <a:lstStyle/>
        <a:p>
          <a:endParaRPr lang="en-GB"/>
        </a:p>
      </dgm:t>
    </dgm:pt>
    <dgm:pt modelId="{2FBBBE2A-3280-49EA-940E-2B44C6FB1710}">
      <dgm:prSet phldrT="[Text]"/>
      <dgm:spPr/>
      <dgm:t>
        <a:bodyPr/>
        <a:lstStyle/>
        <a:p>
          <a:r>
            <a:rPr lang="en-GB"/>
            <a:t>Admin</a:t>
          </a:r>
          <a:endParaRPr lang="en-GB" dirty="0"/>
        </a:p>
      </dgm:t>
    </dgm:pt>
    <dgm:pt modelId="{DC2C2D90-DF9C-45E4-B91A-7C36BD59246E}" type="parTrans" cxnId="{B5D7EF3B-6272-4E22-927C-96FA0E33D69B}">
      <dgm:prSet/>
      <dgm:spPr/>
      <dgm:t>
        <a:bodyPr/>
        <a:lstStyle/>
        <a:p>
          <a:endParaRPr lang="en-GB"/>
        </a:p>
      </dgm:t>
    </dgm:pt>
    <dgm:pt modelId="{5F820515-FF4A-42FB-B73D-385155719A65}" type="sibTrans" cxnId="{B5D7EF3B-6272-4E22-927C-96FA0E33D69B}">
      <dgm:prSet/>
      <dgm:spPr/>
      <dgm:t>
        <a:bodyPr/>
        <a:lstStyle/>
        <a:p>
          <a:endParaRPr lang="en-GB"/>
        </a:p>
      </dgm:t>
    </dgm:pt>
    <dgm:pt modelId="{8FE802E1-D3B1-416E-AFEC-1B282FD7DCCC}">
      <dgm:prSet phldrT="[Text]"/>
      <dgm:spPr>
        <a:solidFill>
          <a:srgbClr val="92D050"/>
        </a:solidFill>
      </dgm:spPr>
      <dgm:t>
        <a:bodyPr/>
        <a:lstStyle/>
        <a:p>
          <a:r>
            <a:rPr lang="en-GB" dirty="0"/>
            <a:t>Clinical curiosity</a:t>
          </a:r>
        </a:p>
      </dgm:t>
    </dgm:pt>
    <dgm:pt modelId="{5610D8FE-CD5D-48C1-8745-C3882810C352}" type="parTrans" cxnId="{0F635A09-EA20-40B0-9D12-A7D4F775AF3B}">
      <dgm:prSet/>
      <dgm:spPr/>
      <dgm:t>
        <a:bodyPr/>
        <a:lstStyle/>
        <a:p>
          <a:endParaRPr lang="en-GB"/>
        </a:p>
      </dgm:t>
    </dgm:pt>
    <dgm:pt modelId="{2A80291F-39A3-4533-AB68-CA226E0B733E}" type="sibTrans" cxnId="{0F635A09-EA20-40B0-9D12-A7D4F775AF3B}">
      <dgm:prSet/>
      <dgm:spPr/>
      <dgm:t>
        <a:bodyPr/>
        <a:lstStyle/>
        <a:p>
          <a:endParaRPr lang="en-GB"/>
        </a:p>
      </dgm:t>
    </dgm:pt>
    <dgm:pt modelId="{9C675E30-38D7-4643-B5B3-AFBC7FF8E6DF}">
      <dgm:prSet phldrT="[Text]"/>
      <dgm:spPr/>
      <dgm:t>
        <a:bodyPr/>
        <a:lstStyle/>
        <a:p>
          <a:endParaRPr lang="en-GB" dirty="0"/>
        </a:p>
      </dgm:t>
    </dgm:pt>
    <dgm:pt modelId="{CFDDED5B-5A50-46FA-A97A-75AB55790C41}" type="parTrans" cxnId="{318CDB9A-B995-4F7F-AA00-D86710EB7E57}">
      <dgm:prSet/>
      <dgm:spPr/>
      <dgm:t>
        <a:bodyPr/>
        <a:lstStyle/>
        <a:p>
          <a:endParaRPr lang="en-GB"/>
        </a:p>
      </dgm:t>
    </dgm:pt>
    <dgm:pt modelId="{C85ED9BB-91EA-4E0F-B439-96124F396231}" type="sibTrans" cxnId="{318CDB9A-B995-4F7F-AA00-D86710EB7E57}">
      <dgm:prSet/>
      <dgm:spPr/>
      <dgm:t>
        <a:bodyPr/>
        <a:lstStyle/>
        <a:p>
          <a:endParaRPr lang="en-GB"/>
        </a:p>
      </dgm:t>
    </dgm:pt>
    <dgm:pt modelId="{7AF2C050-EBB4-4D27-AEF8-EA785618034A}" type="pres">
      <dgm:prSet presAssocID="{4D1F9287-2E48-4B8D-8998-1E6DD159ABB5}" presName="outerComposite" presStyleCnt="0">
        <dgm:presLayoutVars>
          <dgm:chMax val="2"/>
          <dgm:animLvl val="lvl"/>
          <dgm:resizeHandles val="exact"/>
        </dgm:presLayoutVars>
      </dgm:prSet>
      <dgm:spPr/>
    </dgm:pt>
    <dgm:pt modelId="{FF6720E9-EEC7-4D63-96CE-10ED6A8A5F68}" type="pres">
      <dgm:prSet presAssocID="{4D1F9287-2E48-4B8D-8998-1E6DD159ABB5}" presName="dummyMaxCanvas" presStyleCnt="0"/>
      <dgm:spPr/>
    </dgm:pt>
    <dgm:pt modelId="{BC5BC0E7-5C97-4882-A717-F6367513AA36}" type="pres">
      <dgm:prSet presAssocID="{4D1F9287-2E48-4B8D-8998-1E6DD159ABB5}" presName="parentComposite" presStyleCnt="0"/>
      <dgm:spPr/>
    </dgm:pt>
    <dgm:pt modelId="{9E7C730F-C59D-4831-861B-F12948228826}" type="pres">
      <dgm:prSet presAssocID="{4D1F9287-2E48-4B8D-8998-1E6DD159ABB5}" presName="parent1" presStyleLbl="alignAccFollowNode1" presStyleIdx="0" presStyleCnt="4">
        <dgm:presLayoutVars>
          <dgm:chMax val="4"/>
        </dgm:presLayoutVars>
      </dgm:prSet>
      <dgm:spPr/>
    </dgm:pt>
    <dgm:pt modelId="{6D3AE83B-1AA7-4FCE-825F-2A5B8FE41B5E}" type="pres">
      <dgm:prSet presAssocID="{4D1F9287-2E48-4B8D-8998-1E6DD159ABB5}" presName="parent2" presStyleLbl="alignAccFollowNode1" presStyleIdx="1" presStyleCnt="4">
        <dgm:presLayoutVars>
          <dgm:chMax val="4"/>
        </dgm:presLayoutVars>
      </dgm:prSet>
      <dgm:spPr/>
    </dgm:pt>
    <dgm:pt modelId="{DD5D5C1C-E1CC-4BF5-8109-F201C40FA1B8}" type="pres">
      <dgm:prSet presAssocID="{4D1F9287-2E48-4B8D-8998-1E6DD159ABB5}" presName="childrenComposite" presStyleCnt="0"/>
      <dgm:spPr/>
    </dgm:pt>
    <dgm:pt modelId="{385688C0-9AA2-4748-A23E-50BA1D06B287}" type="pres">
      <dgm:prSet presAssocID="{4D1F9287-2E48-4B8D-8998-1E6DD159ABB5}" presName="dummyMaxCanvas_ChildArea" presStyleCnt="0"/>
      <dgm:spPr/>
    </dgm:pt>
    <dgm:pt modelId="{FDEE6800-1A1F-4DDD-B383-D1DC2BA5BC98}" type="pres">
      <dgm:prSet presAssocID="{4D1F9287-2E48-4B8D-8998-1E6DD159ABB5}" presName="fulcrum" presStyleLbl="alignAccFollowNode1" presStyleIdx="2" presStyleCnt="4"/>
      <dgm:spPr/>
    </dgm:pt>
    <dgm:pt modelId="{E21DAD27-0B45-420C-B33F-5CD6DEF5257D}" type="pres">
      <dgm:prSet presAssocID="{4D1F9287-2E48-4B8D-8998-1E6DD159ABB5}" presName="balance_24" presStyleLbl="alignAccFollowNode1" presStyleIdx="3" presStyleCnt="4" custAng="442023">
        <dgm:presLayoutVars>
          <dgm:bulletEnabled val="1"/>
        </dgm:presLayoutVars>
      </dgm:prSet>
      <dgm:spPr/>
    </dgm:pt>
    <dgm:pt modelId="{53E85624-EE4A-4F04-A5E0-1AC7D475A4DE}" type="pres">
      <dgm:prSet presAssocID="{4D1F9287-2E48-4B8D-8998-1E6DD159ABB5}" presName="right_24_1" presStyleLbl="node1" presStyleIdx="0" presStyleCnt="6">
        <dgm:presLayoutVars>
          <dgm:bulletEnabled val="1"/>
        </dgm:presLayoutVars>
      </dgm:prSet>
      <dgm:spPr/>
    </dgm:pt>
    <dgm:pt modelId="{BDC380E9-DF76-4779-B6E4-6699CED90D10}" type="pres">
      <dgm:prSet presAssocID="{4D1F9287-2E48-4B8D-8998-1E6DD159ABB5}" presName="right_24_2" presStyleLbl="node1" presStyleIdx="1" presStyleCnt="6">
        <dgm:presLayoutVars>
          <dgm:bulletEnabled val="1"/>
        </dgm:presLayoutVars>
      </dgm:prSet>
      <dgm:spPr/>
    </dgm:pt>
    <dgm:pt modelId="{5FE5C6B0-3DA2-420D-8036-4E1FD81CC5A5}" type="pres">
      <dgm:prSet presAssocID="{4D1F9287-2E48-4B8D-8998-1E6DD159ABB5}" presName="right_24_3" presStyleLbl="node1" presStyleIdx="2" presStyleCnt="6">
        <dgm:presLayoutVars>
          <dgm:bulletEnabled val="1"/>
        </dgm:presLayoutVars>
      </dgm:prSet>
      <dgm:spPr/>
    </dgm:pt>
    <dgm:pt modelId="{9E466FE5-9398-43AF-9CBA-3903D86167D3}" type="pres">
      <dgm:prSet presAssocID="{4D1F9287-2E48-4B8D-8998-1E6DD159ABB5}" presName="right_24_4" presStyleLbl="node1" presStyleIdx="3" presStyleCnt="6">
        <dgm:presLayoutVars>
          <dgm:bulletEnabled val="1"/>
        </dgm:presLayoutVars>
      </dgm:prSet>
      <dgm:spPr/>
    </dgm:pt>
    <dgm:pt modelId="{083F9983-1C7D-41CD-B67C-3841290B6E7B}" type="pres">
      <dgm:prSet presAssocID="{4D1F9287-2E48-4B8D-8998-1E6DD159ABB5}" presName="left_24_1" presStyleLbl="node1" presStyleIdx="4" presStyleCnt="6" custLinFactNeighborY="-45480">
        <dgm:presLayoutVars>
          <dgm:bulletEnabled val="1"/>
        </dgm:presLayoutVars>
      </dgm:prSet>
      <dgm:spPr/>
    </dgm:pt>
    <dgm:pt modelId="{D04D6F82-5605-49C1-9902-1AB4EEEF16F1}" type="pres">
      <dgm:prSet presAssocID="{4D1F9287-2E48-4B8D-8998-1E6DD159ABB5}" presName="left_24_2" presStyleLbl="node1" presStyleIdx="5" presStyleCnt="6" custLinFactNeighborY="-43585">
        <dgm:presLayoutVars>
          <dgm:bulletEnabled val="1"/>
        </dgm:presLayoutVars>
      </dgm:prSet>
      <dgm:spPr/>
    </dgm:pt>
  </dgm:ptLst>
  <dgm:cxnLst>
    <dgm:cxn modelId="{0F635A09-EA20-40B0-9D12-A7D4F775AF3B}" srcId="{73C6E746-9CC7-4B4E-9596-5D424040BD1C}" destId="{8FE802E1-D3B1-416E-AFEC-1B282FD7DCCC}" srcOrd="1" destOrd="0" parTransId="{5610D8FE-CD5D-48C1-8745-C3882810C352}" sibTransId="{2A80291F-39A3-4533-AB68-CA226E0B733E}"/>
    <dgm:cxn modelId="{9E6D152E-99B8-472D-A507-B64398696CD7}" srcId="{4D1F9287-2E48-4B8D-8998-1E6DD159ABB5}" destId="{73C6E746-9CC7-4B4E-9596-5D424040BD1C}" srcOrd="0" destOrd="0" parTransId="{4F6FF21F-A58A-45CE-8A61-70DEDCA4F78E}" sibTransId="{D048856E-79B4-488F-89EB-5185BD350A24}"/>
    <dgm:cxn modelId="{EF9FCD37-9394-4475-8C92-ADA258F117BF}" srcId="{F58088CE-D5D7-444B-9B46-A69B621D67F5}" destId="{B5E94800-5CAE-4124-99FA-3FFE6EDA9C88}" srcOrd="2" destOrd="0" parTransId="{6A5E877F-04E4-4ABD-B59F-A987D58824BD}" sibTransId="{F8237791-64CD-436F-8905-00911D1D887F}"/>
    <dgm:cxn modelId="{1C434139-1784-4BA0-A6DB-3519F3480A50}" type="presOf" srcId="{A48E56FC-94F4-4D7F-8310-62323AD2EFB3}" destId="{9E466FE5-9398-43AF-9CBA-3903D86167D3}" srcOrd="0" destOrd="0" presId="urn:microsoft.com/office/officeart/2005/8/layout/balance1"/>
    <dgm:cxn modelId="{B5D7EF3B-6272-4E22-927C-96FA0E33D69B}" srcId="{F58088CE-D5D7-444B-9B46-A69B621D67F5}" destId="{2FBBBE2A-3280-49EA-940E-2B44C6FB1710}" srcOrd="1" destOrd="0" parTransId="{DC2C2D90-DF9C-45E4-B91A-7C36BD59246E}" sibTransId="{5F820515-FF4A-42FB-B73D-385155719A65}"/>
    <dgm:cxn modelId="{6D72E250-A88B-4FAD-8457-210C259862C9}" type="presOf" srcId="{73C6E746-9CC7-4B4E-9596-5D424040BD1C}" destId="{9E7C730F-C59D-4831-861B-F12948228826}" srcOrd="0" destOrd="0" presId="urn:microsoft.com/office/officeart/2005/8/layout/balance1"/>
    <dgm:cxn modelId="{318CDB9A-B995-4F7F-AA00-D86710EB7E57}" srcId="{4D1F9287-2E48-4B8D-8998-1E6DD159ABB5}" destId="{9C675E30-38D7-4643-B5B3-AFBC7FF8E6DF}" srcOrd="2" destOrd="0" parTransId="{CFDDED5B-5A50-46FA-A97A-75AB55790C41}" sibTransId="{C85ED9BB-91EA-4E0F-B439-96124F396231}"/>
    <dgm:cxn modelId="{9DF685A3-7A49-4B65-91E1-D696804F8D30}" type="presOf" srcId="{8FE802E1-D3B1-416E-AFEC-1B282FD7DCCC}" destId="{D04D6F82-5605-49C1-9902-1AB4EEEF16F1}" srcOrd="0" destOrd="0" presId="urn:microsoft.com/office/officeart/2005/8/layout/balance1"/>
    <dgm:cxn modelId="{0AD5E1A7-8CB3-4D6F-A7E8-B175F0A08862}" type="presOf" srcId="{4D1F9287-2E48-4B8D-8998-1E6DD159ABB5}" destId="{7AF2C050-EBB4-4D27-AEF8-EA785618034A}" srcOrd="0" destOrd="0" presId="urn:microsoft.com/office/officeart/2005/8/layout/balance1"/>
    <dgm:cxn modelId="{0FAA13AC-9BA0-449B-9639-AC9436FB27C2}" srcId="{F58088CE-D5D7-444B-9B46-A69B621D67F5}" destId="{A48E56FC-94F4-4D7F-8310-62323AD2EFB3}" srcOrd="3" destOrd="0" parTransId="{E7711991-F034-4198-A2B6-DBB2DC413624}" sibTransId="{96CB1A94-74B1-45AD-A12B-6A5583F1DDAE}"/>
    <dgm:cxn modelId="{36E7CDB1-4CD8-4947-AF0B-926B5B4FCC87}" type="presOf" srcId="{F58088CE-D5D7-444B-9B46-A69B621D67F5}" destId="{6D3AE83B-1AA7-4FCE-825F-2A5B8FE41B5E}" srcOrd="0" destOrd="0" presId="urn:microsoft.com/office/officeart/2005/8/layout/balance1"/>
    <dgm:cxn modelId="{63E311B7-E850-4FB2-A50B-F7AE2E5CA292}" srcId="{73C6E746-9CC7-4B4E-9596-5D424040BD1C}" destId="{70D588C5-BF2D-4D61-B04D-86BCA952001C}" srcOrd="0" destOrd="0" parTransId="{CFF2B91C-13DB-49D0-AD66-FE51B4665963}" sibTransId="{69C1BCAF-F7F4-4797-B1B2-DC44D8A615E9}"/>
    <dgm:cxn modelId="{936E72CB-4DA1-4AED-96C5-1C9866CEEFA6}" type="presOf" srcId="{2FBBBE2A-3280-49EA-940E-2B44C6FB1710}" destId="{BDC380E9-DF76-4779-B6E4-6699CED90D10}" srcOrd="0" destOrd="0" presId="urn:microsoft.com/office/officeart/2005/8/layout/balance1"/>
    <dgm:cxn modelId="{BEA0EAD0-790E-48A2-AA52-7DA9E295B9F1}" type="presOf" srcId="{70D588C5-BF2D-4D61-B04D-86BCA952001C}" destId="{083F9983-1C7D-41CD-B67C-3841290B6E7B}" srcOrd="0" destOrd="0" presId="urn:microsoft.com/office/officeart/2005/8/layout/balance1"/>
    <dgm:cxn modelId="{2D7E3BD5-C03D-46F5-8E1F-E8582B0A042D}" type="presOf" srcId="{49E4BB1B-90C9-4F8A-9C7B-B7E3CCCB0882}" destId="{53E85624-EE4A-4F04-A5E0-1AC7D475A4DE}" srcOrd="0" destOrd="0" presId="urn:microsoft.com/office/officeart/2005/8/layout/balance1"/>
    <dgm:cxn modelId="{EC4DADD6-BF67-4ACF-B66A-49D7D312AF80}" type="presOf" srcId="{B5E94800-5CAE-4124-99FA-3FFE6EDA9C88}" destId="{5FE5C6B0-3DA2-420D-8036-4E1FD81CC5A5}" srcOrd="0" destOrd="0" presId="urn:microsoft.com/office/officeart/2005/8/layout/balance1"/>
    <dgm:cxn modelId="{DEFA6FED-D456-4405-A4F9-3B4C7A2F0F9F}" srcId="{4D1F9287-2E48-4B8D-8998-1E6DD159ABB5}" destId="{F58088CE-D5D7-444B-9B46-A69B621D67F5}" srcOrd="1" destOrd="0" parTransId="{62598008-80F7-4F01-81BD-CDA3A8FBAAA8}" sibTransId="{963406B4-6EB6-454D-B196-B9E338453272}"/>
    <dgm:cxn modelId="{77086BF2-A33E-494B-84D9-73FD5F7AB6C4}" srcId="{F58088CE-D5D7-444B-9B46-A69B621D67F5}" destId="{49E4BB1B-90C9-4F8A-9C7B-B7E3CCCB0882}" srcOrd="0" destOrd="0" parTransId="{BD539A06-B744-4D01-BF88-82B5C1BCE309}" sibTransId="{FFCA7EE0-DDE9-4476-8ACF-85B5793C7AB4}"/>
    <dgm:cxn modelId="{1A1CD9EB-E5EF-4522-88E9-6000BBE66B5D}" type="presParOf" srcId="{7AF2C050-EBB4-4D27-AEF8-EA785618034A}" destId="{FF6720E9-EEC7-4D63-96CE-10ED6A8A5F68}" srcOrd="0" destOrd="0" presId="urn:microsoft.com/office/officeart/2005/8/layout/balance1"/>
    <dgm:cxn modelId="{A039108B-628D-4B1D-AACC-C23AECEAC8CD}" type="presParOf" srcId="{7AF2C050-EBB4-4D27-AEF8-EA785618034A}" destId="{BC5BC0E7-5C97-4882-A717-F6367513AA36}" srcOrd="1" destOrd="0" presId="urn:microsoft.com/office/officeart/2005/8/layout/balance1"/>
    <dgm:cxn modelId="{38978011-2742-4C79-8327-CFC17C4E9026}" type="presParOf" srcId="{BC5BC0E7-5C97-4882-A717-F6367513AA36}" destId="{9E7C730F-C59D-4831-861B-F12948228826}" srcOrd="0" destOrd="0" presId="urn:microsoft.com/office/officeart/2005/8/layout/balance1"/>
    <dgm:cxn modelId="{D65760DA-34AD-4AE3-B5D3-E6A34D7210C5}" type="presParOf" srcId="{BC5BC0E7-5C97-4882-A717-F6367513AA36}" destId="{6D3AE83B-1AA7-4FCE-825F-2A5B8FE41B5E}" srcOrd="1" destOrd="0" presId="urn:microsoft.com/office/officeart/2005/8/layout/balance1"/>
    <dgm:cxn modelId="{DD230AE6-88B8-4051-81A2-9752469457EB}" type="presParOf" srcId="{7AF2C050-EBB4-4D27-AEF8-EA785618034A}" destId="{DD5D5C1C-E1CC-4BF5-8109-F201C40FA1B8}" srcOrd="2" destOrd="0" presId="urn:microsoft.com/office/officeart/2005/8/layout/balance1"/>
    <dgm:cxn modelId="{A1160D9A-14D4-444B-91E8-9AD8F8407705}" type="presParOf" srcId="{DD5D5C1C-E1CC-4BF5-8109-F201C40FA1B8}" destId="{385688C0-9AA2-4748-A23E-50BA1D06B287}" srcOrd="0" destOrd="0" presId="urn:microsoft.com/office/officeart/2005/8/layout/balance1"/>
    <dgm:cxn modelId="{7CD4616A-1F07-43AD-B8EA-1F6889A14AB1}" type="presParOf" srcId="{DD5D5C1C-E1CC-4BF5-8109-F201C40FA1B8}" destId="{FDEE6800-1A1F-4DDD-B383-D1DC2BA5BC98}" srcOrd="1" destOrd="0" presId="urn:microsoft.com/office/officeart/2005/8/layout/balance1"/>
    <dgm:cxn modelId="{6E1C0EE1-AC23-463A-9AFE-F0B82062E5DC}" type="presParOf" srcId="{DD5D5C1C-E1CC-4BF5-8109-F201C40FA1B8}" destId="{E21DAD27-0B45-420C-B33F-5CD6DEF5257D}" srcOrd="2" destOrd="0" presId="urn:microsoft.com/office/officeart/2005/8/layout/balance1"/>
    <dgm:cxn modelId="{B7952F83-032E-4B75-803A-86A1F7312016}" type="presParOf" srcId="{DD5D5C1C-E1CC-4BF5-8109-F201C40FA1B8}" destId="{53E85624-EE4A-4F04-A5E0-1AC7D475A4DE}" srcOrd="3" destOrd="0" presId="urn:microsoft.com/office/officeart/2005/8/layout/balance1"/>
    <dgm:cxn modelId="{70CFEA9C-6A6D-4EB1-A98E-D63C240315AE}" type="presParOf" srcId="{DD5D5C1C-E1CC-4BF5-8109-F201C40FA1B8}" destId="{BDC380E9-DF76-4779-B6E4-6699CED90D10}" srcOrd="4" destOrd="0" presId="urn:microsoft.com/office/officeart/2005/8/layout/balance1"/>
    <dgm:cxn modelId="{5520111F-116E-4E7E-8F6C-3881049922F9}" type="presParOf" srcId="{DD5D5C1C-E1CC-4BF5-8109-F201C40FA1B8}" destId="{5FE5C6B0-3DA2-420D-8036-4E1FD81CC5A5}" srcOrd="5" destOrd="0" presId="urn:microsoft.com/office/officeart/2005/8/layout/balance1"/>
    <dgm:cxn modelId="{4D36353C-956A-48E4-8220-50DB3D53226D}" type="presParOf" srcId="{DD5D5C1C-E1CC-4BF5-8109-F201C40FA1B8}" destId="{9E466FE5-9398-43AF-9CBA-3903D86167D3}" srcOrd="6" destOrd="0" presId="urn:microsoft.com/office/officeart/2005/8/layout/balance1"/>
    <dgm:cxn modelId="{1B17B95D-C3F3-43BB-95CC-F7D1A7A05732}" type="presParOf" srcId="{DD5D5C1C-E1CC-4BF5-8109-F201C40FA1B8}" destId="{083F9983-1C7D-41CD-B67C-3841290B6E7B}" srcOrd="7" destOrd="0" presId="urn:microsoft.com/office/officeart/2005/8/layout/balance1"/>
    <dgm:cxn modelId="{43D91CF8-C16E-4B45-AED2-1387C29BFD03}" type="presParOf" srcId="{DD5D5C1C-E1CC-4BF5-8109-F201C40FA1B8}" destId="{D04D6F82-5605-49C1-9902-1AB4EEEF16F1}"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8CCC14-AC06-4DD8-BCC1-22CD2C057E60}" type="doc">
      <dgm:prSet loTypeId="urn:diagrams.loki3.com/VaryingWidthList" loCatId="list" qsTypeId="urn:microsoft.com/office/officeart/2005/8/quickstyle/simple1" qsCatId="simple" csTypeId="urn:microsoft.com/office/officeart/2005/8/colors/accent1_2" csCatId="accent1" phldr="1"/>
      <dgm:spPr/>
    </dgm:pt>
    <dgm:pt modelId="{03ED480C-9B50-4AD5-B7D2-17A1352EFB55}">
      <dgm:prSet phldrT="[Text]"/>
      <dgm:spPr/>
      <dgm:t>
        <a:bodyPr/>
        <a:lstStyle/>
        <a:p>
          <a:pPr>
            <a:buFont typeface="Arial" panose="020B0604020202020204" pitchFamily="34" charset="0"/>
            <a:buChar char="•"/>
          </a:pPr>
          <a:r>
            <a:rPr lang="en-GB" dirty="0"/>
            <a:t>Identify networks</a:t>
          </a:r>
        </a:p>
      </dgm:t>
    </dgm:pt>
    <dgm:pt modelId="{FFAD9D33-F4D3-4E76-901B-ACE25856DCDC}" type="parTrans" cxnId="{C9943205-3C8D-43A9-A2B2-0F528A862AD6}">
      <dgm:prSet/>
      <dgm:spPr/>
      <dgm:t>
        <a:bodyPr/>
        <a:lstStyle/>
        <a:p>
          <a:endParaRPr lang="en-GB"/>
        </a:p>
      </dgm:t>
    </dgm:pt>
    <dgm:pt modelId="{A6C8EF46-3D6A-493D-AD7A-BD2F9F295CC2}" type="sibTrans" cxnId="{C9943205-3C8D-43A9-A2B2-0F528A862AD6}">
      <dgm:prSet/>
      <dgm:spPr/>
      <dgm:t>
        <a:bodyPr/>
        <a:lstStyle/>
        <a:p>
          <a:endParaRPr lang="en-GB"/>
        </a:p>
      </dgm:t>
    </dgm:pt>
    <dgm:pt modelId="{1E8C2B9A-6C3C-44FC-BDAF-887E86D84B0C}">
      <dgm:prSet/>
      <dgm:spPr/>
      <dgm:t>
        <a:bodyPr/>
        <a:lstStyle/>
        <a:p>
          <a:r>
            <a:rPr lang="en-GB" dirty="0"/>
            <a:t>Differentiate remit</a:t>
          </a:r>
        </a:p>
      </dgm:t>
    </dgm:pt>
    <dgm:pt modelId="{1BE723F4-38BA-4CCA-884E-2E6AA333DC5D}" type="parTrans" cxnId="{31A825EE-A65B-41B4-BC8B-D5B413EB0F43}">
      <dgm:prSet/>
      <dgm:spPr/>
      <dgm:t>
        <a:bodyPr/>
        <a:lstStyle/>
        <a:p>
          <a:endParaRPr lang="en-GB"/>
        </a:p>
      </dgm:t>
    </dgm:pt>
    <dgm:pt modelId="{87D0931C-4BEB-4F46-95CE-1E59DDEF194F}" type="sibTrans" cxnId="{31A825EE-A65B-41B4-BC8B-D5B413EB0F43}">
      <dgm:prSet/>
      <dgm:spPr/>
      <dgm:t>
        <a:bodyPr/>
        <a:lstStyle/>
        <a:p>
          <a:endParaRPr lang="en-GB"/>
        </a:p>
      </dgm:t>
    </dgm:pt>
    <dgm:pt modelId="{45153CD1-12C2-4890-8E60-23DDBC467B90}">
      <dgm:prSet/>
      <dgm:spPr>
        <a:solidFill>
          <a:schemeClr val="accent3"/>
        </a:solidFill>
      </dgm:spPr>
      <dgm:t>
        <a:bodyPr/>
        <a:lstStyle/>
        <a:p>
          <a:r>
            <a:rPr lang="en-GB" dirty="0"/>
            <a:t>Create a resource to guide SLTs</a:t>
          </a:r>
        </a:p>
      </dgm:t>
    </dgm:pt>
    <dgm:pt modelId="{C9BE73D0-AD15-4D71-9E25-421A9056989D}" type="parTrans" cxnId="{58CB039F-A954-4DA9-832F-6C1E9CED068D}">
      <dgm:prSet/>
      <dgm:spPr/>
      <dgm:t>
        <a:bodyPr/>
        <a:lstStyle/>
        <a:p>
          <a:endParaRPr lang="en-GB"/>
        </a:p>
      </dgm:t>
    </dgm:pt>
    <dgm:pt modelId="{87EB2ECD-07F6-4C72-8E92-E0753087A7E5}" type="sibTrans" cxnId="{58CB039F-A954-4DA9-832F-6C1E9CED068D}">
      <dgm:prSet/>
      <dgm:spPr/>
      <dgm:t>
        <a:bodyPr/>
        <a:lstStyle/>
        <a:p>
          <a:endParaRPr lang="en-GB"/>
        </a:p>
      </dgm:t>
    </dgm:pt>
    <dgm:pt modelId="{4B984073-A943-44B4-856D-ADEE42D90745}" type="pres">
      <dgm:prSet presAssocID="{D58CCC14-AC06-4DD8-BCC1-22CD2C057E60}" presName="Name0" presStyleCnt="0">
        <dgm:presLayoutVars>
          <dgm:resizeHandles/>
        </dgm:presLayoutVars>
      </dgm:prSet>
      <dgm:spPr/>
    </dgm:pt>
    <dgm:pt modelId="{E67BCBE7-FA58-4BC3-8C59-CCE01883FE31}" type="pres">
      <dgm:prSet presAssocID="{03ED480C-9B50-4AD5-B7D2-17A1352EFB55}" presName="text" presStyleLbl="node1" presStyleIdx="0" presStyleCnt="3">
        <dgm:presLayoutVars>
          <dgm:bulletEnabled val="1"/>
        </dgm:presLayoutVars>
      </dgm:prSet>
      <dgm:spPr/>
    </dgm:pt>
    <dgm:pt modelId="{24164612-242C-45D3-986D-3934DB075CC9}" type="pres">
      <dgm:prSet presAssocID="{A6C8EF46-3D6A-493D-AD7A-BD2F9F295CC2}" presName="space" presStyleCnt="0"/>
      <dgm:spPr/>
    </dgm:pt>
    <dgm:pt modelId="{E6A41CCC-8FD3-4D8B-8BE2-9D3B2E0DFEBB}" type="pres">
      <dgm:prSet presAssocID="{1E8C2B9A-6C3C-44FC-BDAF-887E86D84B0C}" presName="text" presStyleLbl="node1" presStyleIdx="1" presStyleCnt="3">
        <dgm:presLayoutVars>
          <dgm:bulletEnabled val="1"/>
        </dgm:presLayoutVars>
      </dgm:prSet>
      <dgm:spPr/>
    </dgm:pt>
    <dgm:pt modelId="{6124CB77-0C91-4D92-96E8-0250BBD5C5F3}" type="pres">
      <dgm:prSet presAssocID="{87D0931C-4BEB-4F46-95CE-1E59DDEF194F}" presName="space" presStyleCnt="0"/>
      <dgm:spPr/>
    </dgm:pt>
    <dgm:pt modelId="{296F4594-4718-4A6A-82C1-4C7E173B11AD}" type="pres">
      <dgm:prSet presAssocID="{45153CD1-12C2-4890-8E60-23DDBC467B90}" presName="text" presStyleLbl="node1" presStyleIdx="2" presStyleCnt="3">
        <dgm:presLayoutVars>
          <dgm:bulletEnabled val="1"/>
        </dgm:presLayoutVars>
      </dgm:prSet>
      <dgm:spPr/>
    </dgm:pt>
  </dgm:ptLst>
  <dgm:cxnLst>
    <dgm:cxn modelId="{C9943205-3C8D-43A9-A2B2-0F528A862AD6}" srcId="{D58CCC14-AC06-4DD8-BCC1-22CD2C057E60}" destId="{03ED480C-9B50-4AD5-B7D2-17A1352EFB55}" srcOrd="0" destOrd="0" parTransId="{FFAD9D33-F4D3-4E76-901B-ACE25856DCDC}" sibTransId="{A6C8EF46-3D6A-493D-AD7A-BD2F9F295CC2}"/>
    <dgm:cxn modelId="{21451427-B79E-491C-B499-615E176C1A70}" type="presOf" srcId="{45153CD1-12C2-4890-8E60-23DDBC467B90}" destId="{296F4594-4718-4A6A-82C1-4C7E173B11AD}" srcOrd="0" destOrd="0" presId="urn:diagrams.loki3.com/VaryingWidthList"/>
    <dgm:cxn modelId="{DDFBD13D-B30C-488F-9B21-595922436823}" type="presOf" srcId="{03ED480C-9B50-4AD5-B7D2-17A1352EFB55}" destId="{E67BCBE7-FA58-4BC3-8C59-CCE01883FE31}" srcOrd="0" destOrd="0" presId="urn:diagrams.loki3.com/VaryingWidthList"/>
    <dgm:cxn modelId="{7C3B4080-8B52-40D1-90E9-8526A3B26FF3}" type="presOf" srcId="{D58CCC14-AC06-4DD8-BCC1-22CD2C057E60}" destId="{4B984073-A943-44B4-856D-ADEE42D90745}" srcOrd="0" destOrd="0" presId="urn:diagrams.loki3.com/VaryingWidthList"/>
    <dgm:cxn modelId="{58CB039F-A954-4DA9-832F-6C1E9CED068D}" srcId="{D58CCC14-AC06-4DD8-BCC1-22CD2C057E60}" destId="{45153CD1-12C2-4890-8E60-23DDBC467B90}" srcOrd="2" destOrd="0" parTransId="{C9BE73D0-AD15-4D71-9E25-421A9056989D}" sibTransId="{87EB2ECD-07F6-4C72-8E92-E0753087A7E5}"/>
    <dgm:cxn modelId="{856FD0D3-E9C2-401F-B9DA-50A915B39EA3}" type="presOf" srcId="{1E8C2B9A-6C3C-44FC-BDAF-887E86D84B0C}" destId="{E6A41CCC-8FD3-4D8B-8BE2-9D3B2E0DFEBB}" srcOrd="0" destOrd="0" presId="urn:diagrams.loki3.com/VaryingWidthList"/>
    <dgm:cxn modelId="{31A825EE-A65B-41B4-BC8B-D5B413EB0F43}" srcId="{D58CCC14-AC06-4DD8-BCC1-22CD2C057E60}" destId="{1E8C2B9A-6C3C-44FC-BDAF-887E86D84B0C}" srcOrd="1" destOrd="0" parTransId="{1BE723F4-38BA-4CCA-884E-2E6AA333DC5D}" sibTransId="{87D0931C-4BEB-4F46-95CE-1E59DDEF194F}"/>
    <dgm:cxn modelId="{67F41F4C-3040-48E5-A40E-F921DCF35D58}" type="presParOf" srcId="{4B984073-A943-44B4-856D-ADEE42D90745}" destId="{E67BCBE7-FA58-4BC3-8C59-CCE01883FE31}" srcOrd="0" destOrd="0" presId="urn:diagrams.loki3.com/VaryingWidthList"/>
    <dgm:cxn modelId="{C00B13F8-04C3-4F9E-9984-15FABBD365DF}" type="presParOf" srcId="{4B984073-A943-44B4-856D-ADEE42D90745}" destId="{24164612-242C-45D3-986D-3934DB075CC9}" srcOrd="1" destOrd="0" presId="urn:diagrams.loki3.com/VaryingWidthList"/>
    <dgm:cxn modelId="{2E1DF50F-2414-4ED9-8EBF-6EA4CDF0D7C0}" type="presParOf" srcId="{4B984073-A943-44B4-856D-ADEE42D90745}" destId="{E6A41CCC-8FD3-4D8B-8BE2-9D3B2E0DFEBB}" srcOrd="2" destOrd="0" presId="urn:diagrams.loki3.com/VaryingWidthList"/>
    <dgm:cxn modelId="{A5FF30BE-7C66-4BC2-87EB-32BE0E0D831E}" type="presParOf" srcId="{4B984073-A943-44B4-856D-ADEE42D90745}" destId="{6124CB77-0C91-4D92-96E8-0250BBD5C5F3}" srcOrd="3" destOrd="0" presId="urn:diagrams.loki3.com/VaryingWidthList"/>
    <dgm:cxn modelId="{14A6BBC9-5314-465D-B9A7-B72381209D3D}" type="presParOf" srcId="{4B984073-A943-44B4-856D-ADEE42D90745}" destId="{296F4594-4718-4A6A-82C1-4C7E173B11AD}"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A37A1B-E6CB-49DE-B7B9-DB459D3309E6}" type="doc">
      <dgm:prSet loTypeId="urn:microsoft.com/office/officeart/2005/8/layout/cycle1" loCatId="cycle" qsTypeId="urn:microsoft.com/office/officeart/2005/8/quickstyle/simple2" qsCatId="simple" csTypeId="urn:microsoft.com/office/officeart/2005/8/colors/accent0_3" csCatId="mainScheme" phldr="1"/>
      <dgm:spPr/>
      <dgm:t>
        <a:bodyPr/>
        <a:lstStyle/>
        <a:p>
          <a:endParaRPr lang="en-GB"/>
        </a:p>
      </dgm:t>
    </dgm:pt>
    <dgm:pt modelId="{1C690D47-2061-48D1-A526-964AB48D3D80}">
      <dgm:prSet phldrT="[Text]" custT="1"/>
      <dgm:spPr/>
      <dgm:t>
        <a:bodyPr/>
        <a:lstStyle/>
        <a:p>
          <a:pPr>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1"/>
            </a:rPr>
            <a:t>Evaluate</a:t>
          </a: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858DF94D-185C-4215-88AE-093281986E58}" type="parTrans" cxnId="{D1953375-C61A-4BDE-87F3-6548F4DE5EEE}">
      <dgm:prSet/>
      <dgm:spPr/>
      <dgm:t>
        <a:bodyPr/>
        <a:lstStyle/>
        <a:p>
          <a:endParaRPr lang="en-GB"/>
        </a:p>
      </dgm:t>
    </dgm:pt>
    <dgm:pt modelId="{079D52E5-91F8-4335-ACBC-4E1A11D99225}" type="sibTrans" cxnId="{D1953375-C61A-4BDE-87F3-6548F4DE5EEE}">
      <dgm:prSet/>
      <dgm:spPr/>
      <dgm:t>
        <a:bodyPr/>
        <a:lstStyle/>
        <a:p>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DFFA4584-E9D2-4649-9277-FCD951CD8627}">
      <dgm:prSet phldrT="[Text]" custT="1"/>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Update</a:t>
          </a:r>
        </a:p>
      </dgm:t>
    </dgm:pt>
    <dgm:pt modelId="{E3CF1AD8-AD13-4B6B-8B0B-2D052075536C}" type="parTrans" cxnId="{6352213E-9F3D-4F35-B214-C014D6E90F23}">
      <dgm:prSet/>
      <dgm:spPr/>
      <dgm:t>
        <a:bodyPr/>
        <a:lstStyle/>
        <a:p>
          <a:endParaRPr lang="en-GB"/>
        </a:p>
      </dgm:t>
    </dgm:pt>
    <dgm:pt modelId="{9D6C58D8-41CC-43F5-8CDD-1B499E1D701B}" type="sibTrans" cxnId="{6352213E-9F3D-4F35-B214-C014D6E90F23}">
      <dgm:prSet/>
      <dgm:spPr/>
      <dgm:t>
        <a:bodyPr/>
        <a:lstStyle/>
        <a:p>
          <a:endParaRPr lang="en-GB"/>
        </a:p>
      </dgm:t>
    </dgm:pt>
    <dgm:pt modelId="{B719ED33-2F59-4D67-A2CC-86F88BAE80F9}">
      <dgm:prSet custT="1"/>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Add more!</a:t>
          </a:r>
        </a:p>
      </dgm:t>
    </dgm:pt>
    <dgm:pt modelId="{39B56C99-2243-4D40-8580-A31370960A1B}" type="parTrans" cxnId="{3E083484-64DD-4749-AEFC-DD75719963BB}">
      <dgm:prSet/>
      <dgm:spPr/>
      <dgm:t>
        <a:bodyPr/>
        <a:lstStyle/>
        <a:p>
          <a:endParaRPr lang="en-GB"/>
        </a:p>
      </dgm:t>
    </dgm:pt>
    <dgm:pt modelId="{F0D929D1-7694-4741-B56F-7C512EF53CD9}" type="sibTrans" cxnId="{3E083484-64DD-4749-AEFC-DD75719963BB}">
      <dgm:prSet/>
      <dgm:spPr/>
      <dgm:t>
        <a:bodyPr/>
        <a:lstStyle/>
        <a:p>
          <a:endParaRPr lang="en-GB"/>
        </a:p>
      </dgm:t>
    </dgm:pt>
    <dgm:pt modelId="{8EC6C861-A081-4913-871B-2E1F2681A7E0}">
      <dgm:prSet custT="1"/>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Fill the gaps</a:t>
          </a:r>
        </a:p>
      </dgm:t>
    </dgm:pt>
    <dgm:pt modelId="{1625AFB8-F63F-487E-93AA-6138D3DEA63A}" type="parTrans" cxnId="{8BF65981-B33B-4F82-B8D6-284EFF4ABA2B}">
      <dgm:prSet/>
      <dgm:spPr/>
      <dgm:t>
        <a:bodyPr/>
        <a:lstStyle/>
        <a:p>
          <a:endParaRPr lang="en-GB"/>
        </a:p>
      </dgm:t>
    </dgm:pt>
    <dgm:pt modelId="{B0BA76B4-6429-477B-8B29-7A13D02D8EBE}" type="sibTrans" cxnId="{8BF65981-B33B-4F82-B8D6-284EFF4ABA2B}">
      <dgm:prSet/>
      <dgm:spPr/>
      <dgm:t>
        <a:bodyPr/>
        <a:lstStyle/>
        <a:p>
          <a:endParaRPr lang="en-GB"/>
        </a:p>
      </dgm:t>
    </dgm:pt>
    <dgm:pt modelId="{9B52CD7B-4B67-4C5F-A351-1AF629299A6D}">
      <dgm:prSet custT="1"/>
      <dgm:spPr/>
      <dgm: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Gap analysis</a:t>
          </a:r>
        </a:p>
      </dgm:t>
    </dgm:pt>
    <dgm:pt modelId="{EE4BF11D-470B-44B0-B7EC-6EB05560318F}" type="parTrans" cxnId="{386892FB-454D-442D-984E-4A3088DFEB54}">
      <dgm:prSet/>
      <dgm:spPr/>
      <dgm:t>
        <a:bodyPr/>
        <a:lstStyle/>
        <a:p>
          <a:endParaRPr lang="en-GB"/>
        </a:p>
      </dgm:t>
    </dgm:pt>
    <dgm:pt modelId="{F77DED2F-44A9-4859-ADEC-8519AE44C5D8}" type="sibTrans" cxnId="{386892FB-454D-442D-984E-4A3088DFEB54}">
      <dgm:prSet/>
      <dgm:spPr/>
      <dgm:t>
        <a:bodyPr/>
        <a:lstStyle/>
        <a:p>
          <a:endParaRPr lang="en-GB"/>
        </a:p>
      </dgm:t>
    </dgm:pt>
    <dgm:pt modelId="{0F1241F1-4E27-4B59-AE05-440E392AB7E1}" type="pres">
      <dgm:prSet presAssocID="{09A37A1B-E6CB-49DE-B7B9-DB459D3309E6}" presName="cycle" presStyleCnt="0">
        <dgm:presLayoutVars>
          <dgm:dir/>
          <dgm:resizeHandles val="exact"/>
        </dgm:presLayoutVars>
      </dgm:prSet>
      <dgm:spPr/>
    </dgm:pt>
    <dgm:pt modelId="{F8C01A6C-B696-4AFC-8F0F-227F70021D61}" type="pres">
      <dgm:prSet presAssocID="{B719ED33-2F59-4D67-A2CC-86F88BAE80F9}" presName="dummy" presStyleCnt="0"/>
      <dgm:spPr/>
    </dgm:pt>
    <dgm:pt modelId="{1E9C0311-AF78-48BA-B342-4593A74CE3AC}" type="pres">
      <dgm:prSet presAssocID="{B719ED33-2F59-4D67-A2CC-86F88BAE80F9}" presName="node" presStyleLbl="revTx" presStyleIdx="0" presStyleCnt="5">
        <dgm:presLayoutVars>
          <dgm:bulletEnabled val="1"/>
        </dgm:presLayoutVars>
      </dgm:prSet>
      <dgm:spPr/>
    </dgm:pt>
    <dgm:pt modelId="{0D2A5598-73CD-41F7-9EAD-51DCD9093A74}" type="pres">
      <dgm:prSet presAssocID="{F0D929D1-7694-4741-B56F-7C512EF53CD9}" presName="sibTrans" presStyleLbl="node1" presStyleIdx="0" presStyleCnt="5"/>
      <dgm:spPr/>
    </dgm:pt>
    <dgm:pt modelId="{7A54B80F-30E2-4A12-87C2-BA2D5C298B26}" type="pres">
      <dgm:prSet presAssocID="{9B52CD7B-4B67-4C5F-A351-1AF629299A6D}" presName="dummy" presStyleCnt="0"/>
      <dgm:spPr/>
    </dgm:pt>
    <dgm:pt modelId="{A6DA03FC-3506-4082-B260-B7D7F1B9EA28}" type="pres">
      <dgm:prSet presAssocID="{9B52CD7B-4B67-4C5F-A351-1AF629299A6D}" presName="node" presStyleLbl="revTx" presStyleIdx="1" presStyleCnt="5">
        <dgm:presLayoutVars>
          <dgm:bulletEnabled val="1"/>
        </dgm:presLayoutVars>
      </dgm:prSet>
      <dgm:spPr/>
    </dgm:pt>
    <dgm:pt modelId="{DC65FC97-B1D4-4294-82EE-2C3184D61B54}" type="pres">
      <dgm:prSet presAssocID="{F77DED2F-44A9-4859-ADEC-8519AE44C5D8}" presName="sibTrans" presStyleLbl="node1" presStyleIdx="1" presStyleCnt="5"/>
      <dgm:spPr/>
    </dgm:pt>
    <dgm:pt modelId="{0D2A89E5-5BAD-4C6A-82E9-2304EB0A0D49}" type="pres">
      <dgm:prSet presAssocID="{8EC6C861-A081-4913-871B-2E1F2681A7E0}" presName="dummy" presStyleCnt="0"/>
      <dgm:spPr/>
    </dgm:pt>
    <dgm:pt modelId="{E0D24068-775C-404D-9B89-219013DB4CD1}" type="pres">
      <dgm:prSet presAssocID="{8EC6C861-A081-4913-871B-2E1F2681A7E0}" presName="node" presStyleLbl="revTx" presStyleIdx="2" presStyleCnt="5">
        <dgm:presLayoutVars>
          <dgm:bulletEnabled val="1"/>
        </dgm:presLayoutVars>
      </dgm:prSet>
      <dgm:spPr/>
    </dgm:pt>
    <dgm:pt modelId="{447A0D6A-5147-4D46-A8E2-B349AAE9F054}" type="pres">
      <dgm:prSet presAssocID="{B0BA76B4-6429-477B-8B29-7A13D02D8EBE}" presName="sibTrans" presStyleLbl="node1" presStyleIdx="2" presStyleCnt="5"/>
      <dgm:spPr/>
    </dgm:pt>
    <dgm:pt modelId="{A66E25F5-DC62-4EBA-809D-50892A5B5C38}" type="pres">
      <dgm:prSet presAssocID="{DFFA4584-E9D2-4649-9277-FCD951CD8627}" presName="dummy" presStyleCnt="0"/>
      <dgm:spPr/>
    </dgm:pt>
    <dgm:pt modelId="{FB91E3BC-DA2C-4F8F-9509-08D00260216A}" type="pres">
      <dgm:prSet presAssocID="{DFFA4584-E9D2-4649-9277-FCD951CD8627}" presName="node" presStyleLbl="revTx" presStyleIdx="3" presStyleCnt="5">
        <dgm:presLayoutVars>
          <dgm:bulletEnabled val="1"/>
        </dgm:presLayoutVars>
      </dgm:prSet>
      <dgm:spPr/>
    </dgm:pt>
    <dgm:pt modelId="{002D30E0-95FC-4CA6-A780-959CB2ABDA1B}" type="pres">
      <dgm:prSet presAssocID="{9D6C58D8-41CC-43F5-8CDD-1B499E1D701B}" presName="sibTrans" presStyleLbl="node1" presStyleIdx="3" presStyleCnt="5"/>
      <dgm:spPr/>
    </dgm:pt>
    <dgm:pt modelId="{4BCF1B66-D177-4E6E-9172-A76FC03780B0}" type="pres">
      <dgm:prSet presAssocID="{1C690D47-2061-48D1-A526-964AB48D3D80}" presName="dummy" presStyleCnt="0"/>
      <dgm:spPr/>
    </dgm:pt>
    <dgm:pt modelId="{1FD7944A-1E0F-45CC-96A1-0C64D0387846}" type="pres">
      <dgm:prSet presAssocID="{1C690D47-2061-48D1-A526-964AB48D3D80}" presName="node" presStyleLbl="revTx" presStyleIdx="4" presStyleCnt="5">
        <dgm:presLayoutVars>
          <dgm:bulletEnabled val="1"/>
        </dgm:presLayoutVars>
      </dgm:prSet>
      <dgm:spPr/>
    </dgm:pt>
    <dgm:pt modelId="{0616577C-516F-47A8-975F-6B8DDF645028}" type="pres">
      <dgm:prSet presAssocID="{079D52E5-91F8-4335-ACBC-4E1A11D99225}" presName="sibTrans" presStyleLbl="node1" presStyleIdx="4" presStyleCnt="5"/>
      <dgm:spPr/>
    </dgm:pt>
  </dgm:ptLst>
  <dgm:cxnLst>
    <dgm:cxn modelId="{24DE1011-66CB-42B4-A78E-100BF9D0C73B}" type="presOf" srcId="{B719ED33-2F59-4D67-A2CC-86F88BAE80F9}" destId="{1E9C0311-AF78-48BA-B342-4593A74CE3AC}" srcOrd="0" destOrd="0" presId="urn:microsoft.com/office/officeart/2005/8/layout/cycle1"/>
    <dgm:cxn modelId="{C10D531C-DAA3-47AA-86D8-702E4E1D058A}" type="presOf" srcId="{DFFA4584-E9D2-4649-9277-FCD951CD8627}" destId="{FB91E3BC-DA2C-4F8F-9509-08D00260216A}" srcOrd="0" destOrd="0" presId="urn:microsoft.com/office/officeart/2005/8/layout/cycle1"/>
    <dgm:cxn modelId="{15679F21-6E86-4D36-A2A0-FC22F8E4A393}" type="presOf" srcId="{B0BA76B4-6429-477B-8B29-7A13D02D8EBE}" destId="{447A0D6A-5147-4D46-A8E2-B349AAE9F054}" srcOrd="0" destOrd="0" presId="urn:microsoft.com/office/officeart/2005/8/layout/cycle1"/>
    <dgm:cxn modelId="{FEE95133-8271-4EA3-95D0-58A52CA9CBFD}" type="presOf" srcId="{F0D929D1-7694-4741-B56F-7C512EF53CD9}" destId="{0D2A5598-73CD-41F7-9EAD-51DCD9093A74}" srcOrd="0" destOrd="0" presId="urn:microsoft.com/office/officeart/2005/8/layout/cycle1"/>
    <dgm:cxn modelId="{71DF5535-B890-4CE6-A6CF-047C0955FEBF}" type="presOf" srcId="{079D52E5-91F8-4335-ACBC-4E1A11D99225}" destId="{0616577C-516F-47A8-975F-6B8DDF645028}" srcOrd="0" destOrd="0" presId="urn:microsoft.com/office/officeart/2005/8/layout/cycle1"/>
    <dgm:cxn modelId="{6352213E-9F3D-4F35-B214-C014D6E90F23}" srcId="{09A37A1B-E6CB-49DE-B7B9-DB459D3309E6}" destId="{DFFA4584-E9D2-4649-9277-FCD951CD8627}" srcOrd="3" destOrd="0" parTransId="{E3CF1AD8-AD13-4B6B-8B0B-2D052075536C}" sibTransId="{9D6C58D8-41CC-43F5-8CDD-1B499E1D701B}"/>
    <dgm:cxn modelId="{E4F88173-2406-42A6-8180-BA0E3B9E3CEC}" type="presOf" srcId="{9B52CD7B-4B67-4C5F-A351-1AF629299A6D}" destId="{A6DA03FC-3506-4082-B260-B7D7F1B9EA28}" srcOrd="0" destOrd="0" presId="urn:microsoft.com/office/officeart/2005/8/layout/cycle1"/>
    <dgm:cxn modelId="{653D5D74-F278-417E-BF26-E8520B2A57E8}" type="presOf" srcId="{1C690D47-2061-48D1-A526-964AB48D3D80}" destId="{1FD7944A-1E0F-45CC-96A1-0C64D0387846}" srcOrd="0" destOrd="0" presId="urn:microsoft.com/office/officeart/2005/8/layout/cycle1"/>
    <dgm:cxn modelId="{D1953375-C61A-4BDE-87F3-6548F4DE5EEE}" srcId="{09A37A1B-E6CB-49DE-B7B9-DB459D3309E6}" destId="{1C690D47-2061-48D1-A526-964AB48D3D80}" srcOrd="4" destOrd="0" parTransId="{858DF94D-185C-4215-88AE-093281986E58}" sibTransId="{079D52E5-91F8-4335-ACBC-4E1A11D99225}"/>
    <dgm:cxn modelId="{BAB3847E-BE6C-4A75-A9D8-5D51F1FDB55F}" type="presOf" srcId="{8EC6C861-A081-4913-871B-2E1F2681A7E0}" destId="{E0D24068-775C-404D-9B89-219013DB4CD1}" srcOrd="0" destOrd="0" presId="urn:microsoft.com/office/officeart/2005/8/layout/cycle1"/>
    <dgm:cxn modelId="{8BF65981-B33B-4F82-B8D6-284EFF4ABA2B}" srcId="{09A37A1B-E6CB-49DE-B7B9-DB459D3309E6}" destId="{8EC6C861-A081-4913-871B-2E1F2681A7E0}" srcOrd="2" destOrd="0" parTransId="{1625AFB8-F63F-487E-93AA-6138D3DEA63A}" sibTransId="{B0BA76B4-6429-477B-8B29-7A13D02D8EBE}"/>
    <dgm:cxn modelId="{3E083484-64DD-4749-AEFC-DD75719963BB}" srcId="{09A37A1B-E6CB-49DE-B7B9-DB459D3309E6}" destId="{B719ED33-2F59-4D67-A2CC-86F88BAE80F9}" srcOrd="0" destOrd="0" parTransId="{39B56C99-2243-4D40-8580-A31370960A1B}" sibTransId="{F0D929D1-7694-4741-B56F-7C512EF53CD9}"/>
    <dgm:cxn modelId="{F7224F9D-FE80-4433-994D-35737CDE52B3}" type="presOf" srcId="{F77DED2F-44A9-4859-ADEC-8519AE44C5D8}" destId="{DC65FC97-B1D4-4294-82EE-2C3184D61B54}" srcOrd="0" destOrd="0" presId="urn:microsoft.com/office/officeart/2005/8/layout/cycle1"/>
    <dgm:cxn modelId="{638D6AA5-069B-4A3D-BE8B-AF2E03F1DD65}" type="presOf" srcId="{09A37A1B-E6CB-49DE-B7B9-DB459D3309E6}" destId="{0F1241F1-4E27-4B59-AE05-440E392AB7E1}" srcOrd="0" destOrd="0" presId="urn:microsoft.com/office/officeart/2005/8/layout/cycle1"/>
    <dgm:cxn modelId="{498F83F4-CE62-4521-8750-AB1C7E33A664}" type="presOf" srcId="{9D6C58D8-41CC-43F5-8CDD-1B499E1D701B}" destId="{002D30E0-95FC-4CA6-A780-959CB2ABDA1B}" srcOrd="0" destOrd="0" presId="urn:microsoft.com/office/officeart/2005/8/layout/cycle1"/>
    <dgm:cxn modelId="{386892FB-454D-442D-984E-4A3088DFEB54}" srcId="{09A37A1B-E6CB-49DE-B7B9-DB459D3309E6}" destId="{9B52CD7B-4B67-4C5F-A351-1AF629299A6D}" srcOrd="1" destOrd="0" parTransId="{EE4BF11D-470B-44B0-B7EC-6EB05560318F}" sibTransId="{F77DED2F-44A9-4859-ADEC-8519AE44C5D8}"/>
    <dgm:cxn modelId="{C3351BD9-BB87-4178-A540-12592BA0FF93}" type="presParOf" srcId="{0F1241F1-4E27-4B59-AE05-440E392AB7E1}" destId="{F8C01A6C-B696-4AFC-8F0F-227F70021D61}" srcOrd="0" destOrd="0" presId="urn:microsoft.com/office/officeart/2005/8/layout/cycle1"/>
    <dgm:cxn modelId="{B8B99614-5DF6-45F3-92A5-F5C114F36B06}" type="presParOf" srcId="{0F1241F1-4E27-4B59-AE05-440E392AB7E1}" destId="{1E9C0311-AF78-48BA-B342-4593A74CE3AC}" srcOrd="1" destOrd="0" presId="urn:microsoft.com/office/officeart/2005/8/layout/cycle1"/>
    <dgm:cxn modelId="{F1B6688F-CA93-4E40-BA96-26D198765323}" type="presParOf" srcId="{0F1241F1-4E27-4B59-AE05-440E392AB7E1}" destId="{0D2A5598-73CD-41F7-9EAD-51DCD9093A74}" srcOrd="2" destOrd="0" presId="urn:microsoft.com/office/officeart/2005/8/layout/cycle1"/>
    <dgm:cxn modelId="{2B363A7B-5862-428D-9785-7C0883B6D71A}" type="presParOf" srcId="{0F1241F1-4E27-4B59-AE05-440E392AB7E1}" destId="{7A54B80F-30E2-4A12-87C2-BA2D5C298B26}" srcOrd="3" destOrd="0" presId="urn:microsoft.com/office/officeart/2005/8/layout/cycle1"/>
    <dgm:cxn modelId="{EAEEB4F8-9083-4FA1-87B9-AE8CBB446B3B}" type="presParOf" srcId="{0F1241F1-4E27-4B59-AE05-440E392AB7E1}" destId="{A6DA03FC-3506-4082-B260-B7D7F1B9EA28}" srcOrd="4" destOrd="0" presId="urn:microsoft.com/office/officeart/2005/8/layout/cycle1"/>
    <dgm:cxn modelId="{D470C71D-1C17-4506-91B7-2C85D5BED133}" type="presParOf" srcId="{0F1241F1-4E27-4B59-AE05-440E392AB7E1}" destId="{DC65FC97-B1D4-4294-82EE-2C3184D61B54}" srcOrd="5" destOrd="0" presId="urn:microsoft.com/office/officeart/2005/8/layout/cycle1"/>
    <dgm:cxn modelId="{DB689D34-135A-4290-8BE9-3ADD148B1FDA}" type="presParOf" srcId="{0F1241F1-4E27-4B59-AE05-440E392AB7E1}" destId="{0D2A89E5-5BAD-4C6A-82E9-2304EB0A0D49}" srcOrd="6" destOrd="0" presId="urn:microsoft.com/office/officeart/2005/8/layout/cycle1"/>
    <dgm:cxn modelId="{A1D71515-B754-41D6-8BBB-CB7F9F546832}" type="presParOf" srcId="{0F1241F1-4E27-4B59-AE05-440E392AB7E1}" destId="{E0D24068-775C-404D-9B89-219013DB4CD1}" srcOrd="7" destOrd="0" presId="urn:microsoft.com/office/officeart/2005/8/layout/cycle1"/>
    <dgm:cxn modelId="{531FAF9A-D286-49FF-A175-75CC09B079DA}" type="presParOf" srcId="{0F1241F1-4E27-4B59-AE05-440E392AB7E1}" destId="{447A0D6A-5147-4D46-A8E2-B349AAE9F054}" srcOrd="8" destOrd="0" presId="urn:microsoft.com/office/officeart/2005/8/layout/cycle1"/>
    <dgm:cxn modelId="{A5C11A85-81B4-430F-A4D3-7E0C00E5CE5E}" type="presParOf" srcId="{0F1241F1-4E27-4B59-AE05-440E392AB7E1}" destId="{A66E25F5-DC62-4EBA-809D-50892A5B5C38}" srcOrd="9" destOrd="0" presId="urn:microsoft.com/office/officeart/2005/8/layout/cycle1"/>
    <dgm:cxn modelId="{91A3BD95-FC73-4F9D-936C-89564D9A9572}" type="presParOf" srcId="{0F1241F1-4E27-4B59-AE05-440E392AB7E1}" destId="{FB91E3BC-DA2C-4F8F-9509-08D00260216A}" srcOrd="10" destOrd="0" presId="urn:microsoft.com/office/officeart/2005/8/layout/cycle1"/>
    <dgm:cxn modelId="{D4DA280B-AF54-408E-8C3A-2C717BF29144}" type="presParOf" srcId="{0F1241F1-4E27-4B59-AE05-440E392AB7E1}" destId="{002D30E0-95FC-4CA6-A780-959CB2ABDA1B}" srcOrd="11" destOrd="0" presId="urn:microsoft.com/office/officeart/2005/8/layout/cycle1"/>
    <dgm:cxn modelId="{77384F8F-B416-4532-9D2C-FE21EDA203A6}" type="presParOf" srcId="{0F1241F1-4E27-4B59-AE05-440E392AB7E1}" destId="{4BCF1B66-D177-4E6E-9172-A76FC03780B0}" srcOrd="12" destOrd="0" presId="urn:microsoft.com/office/officeart/2005/8/layout/cycle1"/>
    <dgm:cxn modelId="{61E04FDB-7F62-43A8-B83D-73207E430297}" type="presParOf" srcId="{0F1241F1-4E27-4B59-AE05-440E392AB7E1}" destId="{1FD7944A-1E0F-45CC-96A1-0C64D0387846}" srcOrd="13" destOrd="0" presId="urn:microsoft.com/office/officeart/2005/8/layout/cycle1"/>
    <dgm:cxn modelId="{242DDAD1-C864-4E3C-B4BF-BD131997AB56}" type="presParOf" srcId="{0F1241F1-4E27-4B59-AE05-440E392AB7E1}" destId="{0616577C-516F-47A8-975F-6B8DDF645028}"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6C9DB-755F-49AC-8172-225445C2BCE5}">
      <dsp:nvSpPr>
        <dsp:cNvPr id="0" name=""/>
        <dsp:cNvSpPr/>
      </dsp:nvSpPr>
      <dsp:spPr>
        <a:xfrm>
          <a:off x="2701925" y="518"/>
          <a:ext cx="4052887" cy="202193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Modules in:</a:t>
          </a:r>
        </a:p>
        <a:p>
          <a:pPr marL="342900" lvl="2" indent="-171450" algn="l" defTabSz="711200">
            <a:lnSpc>
              <a:spcPct val="90000"/>
            </a:lnSpc>
            <a:spcBef>
              <a:spcPct val="0"/>
            </a:spcBef>
            <a:spcAft>
              <a:spcPct val="15000"/>
            </a:spcAft>
            <a:buChar char="•"/>
          </a:pPr>
          <a:r>
            <a:rPr lang="en-GB" sz="1600" kern="1200" dirty="0"/>
            <a:t>Evidence-based practice</a:t>
          </a:r>
        </a:p>
        <a:p>
          <a:pPr marL="342900" lvl="2" indent="-171450" algn="l" defTabSz="711200">
            <a:lnSpc>
              <a:spcPct val="90000"/>
            </a:lnSpc>
            <a:spcBef>
              <a:spcPct val="0"/>
            </a:spcBef>
            <a:spcAft>
              <a:spcPct val="15000"/>
            </a:spcAft>
            <a:buChar char="•"/>
          </a:pPr>
          <a:r>
            <a:rPr lang="en-GB" sz="1600" kern="1200" dirty="0"/>
            <a:t>Research and research methods</a:t>
          </a:r>
        </a:p>
        <a:p>
          <a:pPr marL="342900" lvl="2" indent="-171450" algn="l" defTabSz="711200">
            <a:lnSpc>
              <a:spcPct val="90000"/>
            </a:lnSpc>
            <a:spcBef>
              <a:spcPct val="0"/>
            </a:spcBef>
            <a:spcAft>
              <a:spcPct val="15000"/>
            </a:spcAft>
            <a:buChar char="•"/>
          </a:pPr>
          <a:r>
            <a:rPr lang="en-GB" sz="1600" kern="1200" dirty="0"/>
            <a:t>Research project and dissertation</a:t>
          </a:r>
        </a:p>
      </dsp:txBody>
      <dsp:txXfrm>
        <a:off x="2701925" y="253259"/>
        <a:ext cx="3294663" cy="1516449"/>
      </dsp:txXfrm>
    </dsp:sp>
    <dsp:sp modelId="{59E1CE17-8313-47AD-9EAD-50399FD69CA3}">
      <dsp:nvSpPr>
        <dsp:cNvPr id="0" name=""/>
        <dsp:cNvSpPr/>
      </dsp:nvSpPr>
      <dsp:spPr>
        <a:xfrm>
          <a:off x="0" y="518"/>
          <a:ext cx="2701925" cy="20219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GB" sz="5000" b="1" kern="1200" dirty="0"/>
            <a:t>During training</a:t>
          </a:r>
          <a:endParaRPr lang="en-GB" sz="5000" kern="1200" dirty="0"/>
        </a:p>
      </dsp:txBody>
      <dsp:txXfrm>
        <a:off x="98703" y="99221"/>
        <a:ext cx="2504519" cy="1824525"/>
      </dsp:txXfrm>
    </dsp:sp>
    <dsp:sp modelId="{6916190A-BBDC-4FAE-BCCE-BB499BB76F34}">
      <dsp:nvSpPr>
        <dsp:cNvPr id="0" name=""/>
        <dsp:cNvSpPr/>
      </dsp:nvSpPr>
      <dsp:spPr>
        <a:xfrm>
          <a:off x="2701925" y="2224642"/>
          <a:ext cx="4052887" cy="202193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dirty="0"/>
            <a:t>Regulator (HCPC</a:t>
          </a:r>
          <a:r>
            <a:rPr lang="en-GB" sz="1600" kern="1200" baseline="30000" dirty="0"/>
            <a:t>1</a:t>
          </a:r>
          <a:r>
            <a:rPr lang="en-GB" sz="1600" kern="1200" dirty="0"/>
            <a:t>) mandates that SLTs should:</a:t>
          </a:r>
        </a:p>
        <a:p>
          <a:pPr marL="342900" lvl="2" indent="-171450" algn="l" defTabSz="711200">
            <a:lnSpc>
              <a:spcPct val="90000"/>
            </a:lnSpc>
            <a:spcBef>
              <a:spcPct val="0"/>
            </a:spcBef>
            <a:spcAft>
              <a:spcPct val="15000"/>
            </a:spcAft>
            <a:buFont typeface="Arial" panose="020B0604020202020204" pitchFamily="34" charset="0"/>
            <a:buChar char="•"/>
          </a:pPr>
          <a:r>
            <a:rPr lang="en-GB" sz="1600" kern="1200" dirty="0"/>
            <a:t>take an evidence-based approach to practice</a:t>
          </a:r>
        </a:p>
        <a:p>
          <a:pPr marL="342900" lvl="2" indent="-171450" algn="l" defTabSz="711200">
            <a:lnSpc>
              <a:spcPct val="90000"/>
            </a:lnSpc>
            <a:spcBef>
              <a:spcPct val="0"/>
            </a:spcBef>
            <a:spcAft>
              <a:spcPct val="15000"/>
            </a:spcAft>
            <a:buFont typeface="Arial" panose="020B0604020202020204" pitchFamily="34" charset="0"/>
            <a:buChar char="•"/>
          </a:pPr>
          <a:r>
            <a:rPr lang="en-GB" sz="1600" kern="1200" dirty="0"/>
            <a:t>engage in audit or service evaluation activity</a:t>
          </a:r>
        </a:p>
      </dsp:txBody>
      <dsp:txXfrm>
        <a:off x="2701925" y="2477383"/>
        <a:ext cx="3294663" cy="1516449"/>
      </dsp:txXfrm>
    </dsp:sp>
    <dsp:sp modelId="{D654ADBF-BD81-49AC-AE63-C5A3BFE8B3D6}">
      <dsp:nvSpPr>
        <dsp:cNvPr id="0" name=""/>
        <dsp:cNvSpPr/>
      </dsp:nvSpPr>
      <dsp:spPr>
        <a:xfrm>
          <a:off x="0" y="2224642"/>
          <a:ext cx="2701925" cy="20219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GB" sz="5000" b="1" kern="1200" dirty="0"/>
            <a:t>After training</a:t>
          </a:r>
        </a:p>
      </dsp:txBody>
      <dsp:txXfrm>
        <a:off x="98703" y="2323345"/>
        <a:ext cx="2504519" cy="1824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C730F-C59D-4831-861B-F12948228826}">
      <dsp:nvSpPr>
        <dsp:cNvPr id="0" name=""/>
        <dsp:cNvSpPr/>
      </dsp:nvSpPr>
      <dsp:spPr>
        <a:xfrm>
          <a:off x="1521813" y="0"/>
          <a:ext cx="1833836" cy="1018797"/>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Research</a:t>
          </a:r>
        </a:p>
      </dsp:txBody>
      <dsp:txXfrm>
        <a:off x="1551653" y="29840"/>
        <a:ext cx="1774156" cy="959117"/>
      </dsp:txXfrm>
    </dsp:sp>
    <dsp:sp modelId="{6D3AE83B-1AA7-4FCE-825F-2A5B8FE41B5E}">
      <dsp:nvSpPr>
        <dsp:cNvPr id="0" name=""/>
        <dsp:cNvSpPr/>
      </dsp:nvSpPr>
      <dsp:spPr>
        <a:xfrm>
          <a:off x="4170688" y="0"/>
          <a:ext cx="1833836" cy="1018797"/>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Clinical practice</a:t>
          </a:r>
        </a:p>
      </dsp:txBody>
      <dsp:txXfrm>
        <a:off x="4200528" y="29840"/>
        <a:ext cx="1774156" cy="959117"/>
      </dsp:txXfrm>
    </dsp:sp>
    <dsp:sp modelId="{FDEE6800-1A1F-4DDD-B383-D1DC2BA5BC98}">
      <dsp:nvSpPr>
        <dsp:cNvPr id="0" name=""/>
        <dsp:cNvSpPr/>
      </dsp:nvSpPr>
      <dsp:spPr>
        <a:xfrm>
          <a:off x="3381119" y="4329890"/>
          <a:ext cx="764098" cy="764098"/>
        </a:xfrm>
        <a:prstGeom prst="triangl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DAD27-0B45-420C-B33F-5CD6DEF5257D}">
      <dsp:nvSpPr>
        <dsp:cNvPr id="0" name=""/>
        <dsp:cNvSpPr/>
      </dsp:nvSpPr>
      <dsp:spPr>
        <a:xfrm rot="682023">
          <a:off x="1470173" y="4002465"/>
          <a:ext cx="4585990" cy="32068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85624-EE4A-4F04-A5E0-1AC7D475A4DE}">
      <dsp:nvSpPr>
        <dsp:cNvPr id="0" name=""/>
        <dsp:cNvSpPr/>
      </dsp:nvSpPr>
      <dsp:spPr>
        <a:xfrm rot="240000">
          <a:off x="4228597" y="3424742"/>
          <a:ext cx="1819897" cy="6284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Planning</a:t>
          </a:r>
        </a:p>
      </dsp:txBody>
      <dsp:txXfrm>
        <a:off x="4259277" y="3455422"/>
        <a:ext cx="1758537" cy="567131"/>
      </dsp:txXfrm>
    </dsp:sp>
    <dsp:sp modelId="{BDC380E9-DF76-4779-B6E4-6699CED90D10}">
      <dsp:nvSpPr>
        <dsp:cNvPr id="0" name=""/>
        <dsp:cNvSpPr/>
      </dsp:nvSpPr>
      <dsp:spPr>
        <a:xfrm rot="240000">
          <a:off x="4279537" y="2752335"/>
          <a:ext cx="1819897" cy="6284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Admin</a:t>
          </a:r>
          <a:endParaRPr lang="en-GB" sz="1500" kern="1200" dirty="0"/>
        </a:p>
      </dsp:txBody>
      <dsp:txXfrm>
        <a:off x="4310217" y="2783015"/>
        <a:ext cx="1758537" cy="567131"/>
      </dsp:txXfrm>
    </dsp:sp>
    <dsp:sp modelId="{5FE5C6B0-3DA2-420D-8036-4E1FD81CC5A5}">
      <dsp:nvSpPr>
        <dsp:cNvPr id="0" name=""/>
        <dsp:cNvSpPr/>
      </dsp:nvSpPr>
      <dsp:spPr>
        <a:xfrm rot="240000">
          <a:off x="4330476" y="2079928"/>
          <a:ext cx="1819897" cy="6284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Direct clinical hours</a:t>
          </a:r>
        </a:p>
      </dsp:txBody>
      <dsp:txXfrm>
        <a:off x="4361156" y="2110608"/>
        <a:ext cx="1758537" cy="567131"/>
      </dsp:txXfrm>
    </dsp:sp>
    <dsp:sp modelId="{9E466FE5-9398-43AF-9CBA-3903D86167D3}">
      <dsp:nvSpPr>
        <dsp:cNvPr id="0" name=""/>
        <dsp:cNvSpPr/>
      </dsp:nvSpPr>
      <dsp:spPr>
        <a:xfrm rot="240000">
          <a:off x="4381416" y="1407522"/>
          <a:ext cx="1819897" cy="6284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Service targets</a:t>
          </a:r>
        </a:p>
      </dsp:txBody>
      <dsp:txXfrm>
        <a:off x="4412096" y="1438202"/>
        <a:ext cx="1758537" cy="567131"/>
      </dsp:txXfrm>
    </dsp:sp>
    <dsp:sp modelId="{083F9983-1C7D-41CD-B67C-3841290B6E7B}">
      <dsp:nvSpPr>
        <dsp:cNvPr id="0" name=""/>
        <dsp:cNvSpPr/>
      </dsp:nvSpPr>
      <dsp:spPr>
        <a:xfrm rot="240000">
          <a:off x="1579722" y="2898480"/>
          <a:ext cx="1819897" cy="628491"/>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Interest in EBP/research</a:t>
          </a:r>
        </a:p>
      </dsp:txBody>
      <dsp:txXfrm>
        <a:off x="1610402" y="2929160"/>
        <a:ext cx="1758537" cy="567131"/>
      </dsp:txXfrm>
    </dsp:sp>
    <dsp:sp modelId="{D04D6F82-5605-49C1-9902-1AB4EEEF16F1}">
      <dsp:nvSpPr>
        <dsp:cNvPr id="0" name=""/>
        <dsp:cNvSpPr/>
      </dsp:nvSpPr>
      <dsp:spPr>
        <a:xfrm rot="240000">
          <a:off x="1630662" y="2240360"/>
          <a:ext cx="1819897" cy="628491"/>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Clinical curiosity</a:t>
          </a:r>
        </a:p>
      </dsp:txBody>
      <dsp:txXfrm>
        <a:off x="1661342" y="2271040"/>
        <a:ext cx="1758537" cy="567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BCBE7-FA58-4BC3-8C59-CCE01883FE31}">
      <dsp:nvSpPr>
        <dsp:cNvPr id="0" name=""/>
        <dsp:cNvSpPr/>
      </dsp:nvSpPr>
      <dsp:spPr>
        <a:xfrm>
          <a:off x="1813020" y="2267"/>
          <a:ext cx="5040000" cy="14964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80" tIns="132080" rIns="132080" bIns="132080" numCol="1" spcCol="1270" anchor="ctr" anchorCtr="0">
          <a:noAutofit/>
        </a:bodyPr>
        <a:lstStyle/>
        <a:p>
          <a:pPr marL="0" lvl="0" indent="0" algn="ctr" defTabSz="2311400">
            <a:lnSpc>
              <a:spcPct val="90000"/>
            </a:lnSpc>
            <a:spcBef>
              <a:spcPct val="0"/>
            </a:spcBef>
            <a:spcAft>
              <a:spcPct val="35000"/>
            </a:spcAft>
            <a:buFont typeface="Arial" panose="020B0604020202020204" pitchFamily="34" charset="0"/>
            <a:buNone/>
          </a:pPr>
          <a:r>
            <a:rPr lang="en-GB" sz="5200" kern="1200" dirty="0"/>
            <a:t>Identify networks</a:t>
          </a:r>
        </a:p>
      </dsp:txBody>
      <dsp:txXfrm>
        <a:off x="1813020" y="2267"/>
        <a:ext cx="5040000" cy="1496485"/>
      </dsp:txXfrm>
    </dsp:sp>
    <dsp:sp modelId="{E6A41CCC-8FD3-4D8B-8BE2-9D3B2E0DFEBB}">
      <dsp:nvSpPr>
        <dsp:cNvPr id="0" name=""/>
        <dsp:cNvSpPr/>
      </dsp:nvSpPr>
      <dsp:spPr>
        <a:xfrm>
          <a:off x="1678020" y="1573577"/>
          <a:ext cx="5310000" cy="14964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80" tIns="132080" rIns="132080" bIns="132080" numCol="1" spcCol="1270" anchor="ctr" anchorCtr="0">
          <a:noAutofit/>
        </a:bodyPr>
        <a:lstStyle/>
        <a:p>
          <a:pPr marL="0" lvl="0" indent="0" algn="ctr" defTabSz="2311400">
            <a:lnSpc>
              <a:spcPct val="90000"/>
            </a:lnSpc>
            <a:spcBef>
              <a:spcPct val="0"/>
            </a:spcBef>
            <a:spcAft>
              <a:spcPct val="35000"/>
            </a:spcAft>
            <a:buNone/>
          </a:pPr>
          <a:r>
            <a:rPr lang="en-GB" sz="5200" kern="1200" dirty="0"/>
            <a:t>Differentiate remit</a:t>
          </a:r>
        </a:p>
      </dsp:txBody>
      <dsp:txXfrm>
        <a:off x="1678020" y="1573577"/>
        <a:ext cx="5310000" cy="1496485"/>
      </dsp:txXfrm>
    </dsp:sp>
    <dsp:sp modelId="{296F4594-4718-4A6A-82C1-4C7E173B11AD}">
      <dsp:nvSpPr>
        <dsp:cNvPr id="0" name=""/>
        <dsp:cNvSpPr/>
      </dsp:nvSpPr>
      <dsp:spPr>
        <a:xfrm>
          <a:off x="13020" y="3144887"/>
          <a:ext cx="8640000" cy="1496485"/>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80" tIns="132080" rIns="132080" bIns="132080" numCol="1" spcCol="1270" anchor="ctr" anchorCtr="0">
          <a:noAutofit/>
        </a:bodyPr>
        <a:lstStyle/>
        <a:p>
          <a:pPr marL="0" lvl="0" indent="0" algn="ctr" defTabSz="2311400">
            <a:lnSpc>
              <a:spcPct val="90000"/>
            </a:lnSpc>
            <a:spcBef>
              <a:spcPct val="0"/>
            </a:spcBef>
            <a:spcAft>
              <a:spcPct val="35000"/>
            </a:spcAft>
            <a:buNone/>
          </a:pPr>
          <a:r>
            <a:rPr lang="en-GB" sz="5200" kern="1200" dirty="0"/>
            <a:t>Create a resource to guide SLTs</a:t>
          </a:r>
        </a:p>
      </dsp:txBody>
      <dsp:txXfrm>
        <a:off x="13020" y="3144887"/>
        <a:ext cx="8640000" cy="1496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0311-AF78-48BA-B342-4593A74CE3AC}">
      <dsp:nvSpPr>
        <dsp:cNvPr id="0" name=""/>
        <dsp:cNvSpPr/>
      </dsp:nvSpPr>
      <dsp:spPr>
        <a:xfrm>
          <a:off x="5032483" y="36876"/>
          <a:ext cx="1296823" cy="129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panose="020B0606030504020204" pitchFamily="34" charset="0"/>
              <a:ea typeface="Open Sans" panose="020B0606030504020204" pitchFamily="34" charset="0"/>
              <a:cs typeface="Open Sans" panose="020B0606030504020204" pitchFamily="34" charset="0"/>
            </a:rPr>
            <a:t>Add more!</a:t>
          </a:r>
        </a:p>
      </dsp:txBody>
      <dsp:txXfrm>
        <a:off x="5032483" y="36876"/>
        <a:ext cx="1296823" cy="1296823"/>
      </dsp:txXfrm>
    </dsp:sp>
    <dsp:sp modelId="{0D2A5598-73CD-41F7-9EAD-51DCD9093A74}">
      <dsp:nvSpPr>
        <dsp:cNvPr id="0" name=""/>
        <dsp:cNvSpPr/>
      </dsp:nvSpPr>
      <dsp:spPr>
        <a:xfrm>
          <a:off x="1978691" y="-1024"/>
          <a:ext cx="4866186" cy="4866186"/>
        </a:xfrm>
        <a:prstGeom prst="circularArrow">
          <a:avLst>
            <a:gd name="adj1" fmla="val 5197"/>
            <a:gd name="adj2" fmla="val 335660"/>
            <a:gd name="adj3" fmla="val 21294272"/>
            <a:gd name="adj4" fmla="val 19765336"/>
            <a:gd name="adj5" fmla="val 6063"/>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6DA03FC-3506-4082-B260-B7D7F1B9EA28}">
      <dsp:nvSpPr>
        <dsp:cNvPr id="0" name=""/>
        <dsp:cNvSpPr/>
      </dsp:nvSpPr>
      <dsp:spPr>
        <a:xfrm>
          <a:off x="5816836" y="2450867"/>
          <a:ext cx="1296823" cy="129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panose="020B0606030504020204" pitchFamily="34" charset="0"/>
              <a:ea typeface="Open Sans" panose="020B0606030504020204" pitchFamily="34" charset="0"/>
              <a:cs typeface="Open Sans" panose="020B0606030504020204" pitchFamily="34" charset="0"/>
            </a:rPr>
            <a:t>Gap analysis</a:t>
          </a:r>
        </a:p>
      </dsp:txBody>
      <dsp:txXfrm>
        <a:off x="5816836" y="2450867"/>
        <a:ext cx="1296823" cy="1296823"/>
      </dsp:txXfrm>
    </dsp:sp>
    <dsp:sp modelId="{DC65FC97-B1D4-4294-82EE-2C3184D61B54}">
      <dsp:nvSpPr>
        <dsp:cNvPr id="0" name=""/>
        <dsp:cNvSpPr/>
      </dsp:nvSpPr>
      <dsp:spPr>
        <a:xfrm>
          <a:off x="1978691" y="-1024"/>
          <a:ext cx="4866186" cy="4866186"/>
        </a:xfrm>
        <a:prstGeom prst="circularArrow">
          <a:avLst>
            <a:gd name="adj1" fmla="val 5197"/>
            <a:gd name="adj2" fmla="val 335660"/>
            <a:gd name="adj3" fmla="val 4015765"/>
            <a:gd name="adj4" fmla="val 2252452"/>
            <a:gd name="adj5" fmla="val 6063"/>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0D24068-775C-404D-9B89-219013DB4CD1}">
      <dsp:nvSpPr>
        <dsp:cNvPr id="0" name=""/>
        <dsp:cNvSpPr/>
      </dsp:nvSpPr>
      <dsp:spPr>
        <a:xfrm>
          <a:off x="3763372" y="3942796"/>
          <a:ext cx="1296823" cy="129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panose="020B0606030504020204" pitchFamily="34" charset="0"/>
              <a:ea typeface="Open Sans" panose="020B0606030504020204" pitchFamily="34" charset="0"/>
              <a:cs typeface="Open Sans" panose="020B0606030504020204" pitchFamily="34" charset="0"/>
            </a:rPr>
            <a:t>Fill the gaps</a:t>
          </a:r>
        </a:p>
      </dsp:txBody>
      <dsp:txXfrm>
        <a:off x="3763372" y="3942796"/>
        <a:ext cx="1296823" cy="1296823"/>
      </dsp:txXfrm>
    </dsp:sp>
    <dsp:sp modelId="{447A0D6A-5147-4D46-A8E2-B349AAE9F054}">
      <dsp:nvSpPr>
        <dsp:cNvPr id="0" name=""/>
        <dsp:cNvSpPr/>
      </dsp:nvSpPr>
      <dsp:spPr>
        <a:xfrm>
          <a:off x="1978691" y="-1024"/>
          <a:ext cx="4866186" cy="4866186"/>
        </a:xfrm>
        <a:prstGeom prst="circularArrow">
          <a:avLst>
            <a:gd name="adj1" fmla="val 5197"/>
            <a:gd name="adj2" fmla="val 335660"/>
            <a:gd name="adj3" fmla="val 8211887"/>
            <a:gd name="adj4" fmla="val 6448574"/>
            <a:gd name="adj5" fmla="val 6063"/>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B91E3BC-DA2C-4F8F-9509-08D00260216A}">
      <dsp:nvSpPr>
        <dsp:cNvPr id="0" name=""/>
        <dsp:cNvSpPr/>
      </dsp:nvSpPr>
      <dsp:spPr>
        <a:xfrm>
          <a:off x="1709909" y="2450867"/>
          <a:ext cx="1296823" cy="129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Open Sans" panose="020B0606030504020204" pitchFamily="34" charset="0"/>
              <a:ea typeface="Open Sans" panose="020B0606030504020204" pitchFamily="34" charset="0"/>
              <a:cs typeface="Open Sans" panose="020B0606030504020204" pitchFamily="34" charset="0"/>
            </a:rPr>
            <a:t>Update</a:t>
          </a:r>
        </a:p>
      </dsp:txBody>
      <dsp:txXfrm>
        <a:off x="1709909" y="2450867"/>
        <a:ext cx="1296823" cy="1296823"/>
      </dsp:txXfrm>
    </dsp:sp>
    <dsp:sp modelId="{002D30E0-95FC-4CA6-A780-959CB2ABDA1B}">
      <dsp:nvSpPr>
        <dsp:cNvPr id="0" name=""/>
        <dsp:cNvSpPr/>
      </dsp:nvSpPr>
      <dsp:spPr>
        <a:xfrm>
          <a:off x="1978691" y="-1024"/>
          <a:ext cx="4866186" cy="4866186"/>
        </a:xfrm>
        <a:prstGeom prst="circularArrow">
          <a:avLst>
            <a:gd name="adj1" fmla="val 5197"/>
            <a:gd name="adj2" fmla="val 335660"/>
            <a:gd name="adj3" fmla="val 12299003"/>
            <a:gd name="adj4" fmla="val 10770068"/>
            <a:gd name="adj5" fmla="val 6063"/>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FD7944A-1E0F-45CC-96A1-0C64D0387846}">
      <dsp:nvSpPr>
        <dsp:cNvPr id="0" name=""/>
        <dsp:cNvSpPr/>
      </dsp:nvSpPr>
      <dsp:spPr>
        <a:xfrm>
          <a:off x="2494262" y="36876"/>
          <a:ext cx="1296823" cy="1296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GB" sz="2400" kern="1200" dirty="0">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1"/>
            </a:rPr>
            <a:t>Evaluate</a:t>
          </a: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494262" y="36876"/>
        <a:ext cx="1296823" cy="1296823"/>
      </dsp:txXfrm>
    </dsp:sp>
    <dsp:sp modelId="{0616577C-516F-47A8-975F-6B8DDF645028}">
      <dsp:nvSpPr>
        <dsp:cNvPr id="0" name=""/>
        <dsp:cNvSpPr/>
      </dsp:nvSpPr>
      <dsp:spPr>
        <a:xfrm>
          <a:off x="1978691" y="-1024"/>
          <a:ext cx="4866186" cy="4866186"/>
        </a:xfrm>
        <a:prstGeom prst="circularArrow">
          <a:avLst>
            <a:gd name="adj1" fmla="val 5197"/>
            <a:gd name="adj2" fmla="val 335660"/>
            <a:gd name="adj3" fmla="val 16866751"/>
            <a:gd name="adj4" fmla="val 15197589"/>
            <a:gd name="adj5" fmla="val 6063"/>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B431D3-6E78-4E27-A9D9-93F0CA3861A4}" type="datetimeFigureOut">
              <a:rPr lang="en-GB" smtClean="0"/>
              <a:t>11/04/2022</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752FC797-76C8-473D-8448-FEBBCBB068F7}" type="slidenum">
              <a:rPr lang="en-GB" smtClean="0"/>
              <a:t>‹#›</a:t>
            </a:fld>
            <a:endParaRPr lang="en-GB"/>
          </a:p>
        </p:txBody>
      </p:sp>
    </p:spTree>
    <p:extLst>
      <p:ext uri="{BB962C8B-B14F-4D97-AF65-F5344CB8AC3E}">
        <p14:creationId xmlns:p14="http://schemas.microsoft.com/office/powerpoint/2010/main" val="3178605789"/>
      </p:ext>
    </p:extLst>
  </p:cSld>
  <p:clrMap bg1="lt1" tx1="dk1" bg2="lt2" tx2="dk2" accent1="accent1" accent2="accent2" accent3="accent3" accent4="accent4" accent5="accent5" accent6="accent6" hlink="hlink" folHlink="folHlink"/>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1</a:t>
            </a:fld>
            <a:endParaRPr lang="en-GB"/>
          </a:p>
        </p:txBody>
      </p:sp>
    </p:spTree>
    <p:extLst>
      <p:ext uri="{BB962C8B-B14F-4D97-AF65-F5344CB8AC3E}">
        <p14:creationId xmlns:p14="http://schemas.microsoft.com/office/powerpoint/2010/main" val="151683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SLTs needed to know how to access, who to access and for what reasons</a:t>
            </a:r>
          </a:p>
          <a:p>
            <a:endParaRPr lang="en-GB" dirty="0"/>
          </a:p>
          <a:p>
            <a:pPr marL="171450" indent="-171450">
              <a:buFont typeface="Arial" panose="020B0604020202020204" pitchFamily="34" charset="0"/>
              <a:buChar char="•"/>
            </a:pPr>
            <a:r>
              <a:rPr lang="en-GB" dirty="0"/>
              <a:t>Our initial aims were to identify and bring together the different networks centred on building research capacity in SLT</a:t>
            </a:r>
          </a:p>
          <a:p>
            <a:pPr marL="171450" indent="-171450">
              <a:buFont typeface="Arial" panose="020B0604020202020204" pitchFamily="34" charset="0"/>
              <a:buChar char="•"/>
            </a:pPr>
            <a:r>
              <a:rPr lang="en-GB" dirty="0"/>
              <a:t>Then, we wanted to carefully consider the differences and similarities in the remit of each network</a:t>
            </a:r>
          </a:p>
          <a:p>
            <a:pPr marL="171450" indent="-171450">
              <a:buFont typeface="Arial" panose="020B0604020202020204" pitchFamily="34" charset="0"/>
              <a:buChar char="•"/>
            </a:pPr>
            <a:r>
              <a:rPr lang="en-GB" dirty="0"/>
              <a:t>We hoped to do this to evaluate the areas of overlapping and unmet need in developing research capacity in our profession</a:t>
            </a:r>
          </a:p>
          <a:p>
            <a:pPr marL="171450" indent="-171450">
              <a:buFont typeface="Arial" panose="020B0604020202020204" pitchFamily="34" charset="0"/>
              <a:buChar char="•"/>
            </a:pPr>
            <a:r>
              <a:rPr lang="en-GB" dirty="0"/>
              <a:t>Ultimately, we wanted to guide SLTs in how to take pro-active steps in embedding research in practice – which was inclusive of those at the very start of the journey, but also those already established and on these paths</a:t>
            </a:r>
          </a:p>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10</a:t>
            </a:fld>
            <a:endParaRPr lang="en-GB"/>
          </a:p>
        </p:txBody>
      </p:sp>
    </p:spTree>
    <p:extLst>
      <p:ext uri="{BB962C8B-B14F-4D97-AF65-F5344CB8AC3E}">
        <p14:creationId xmlns:p14="http://schemas.microsoft.com/office/powerpoint/2010/main" val="112226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wanted to do this remit-mapping activity systematically, so we decided to use the research practitioner framework, created by CAHPR, as a tool to map the roles of each network/group.</a:t>
            </a:r>
          </a:p>
          <a:p>
            <a:endParaRPr lang="en-GB" dirty="0"/>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The CAHPR framework lists a series of knowledge and skills statements, across multiple domains (e.g. research delivery, or research leadership), mapped to different ‘levels’ based on your experience e.g. awareness, intermediate… </a:t>
            </a:r>
          </a:p>
          <a:p>
            <a:pPr marL="0" marR="0" lvl="0" indent="0" algn="l" defTabSz="914264"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11</a:t>
            </a:fld>
            <a:endParaRPr lang="en-GB"/>
          </a:p>
        </p:txBody>
      </p:sp>
    </p:spTree>
    <p:extLst>
      <p:ext uri="{BB962C8B-B14F-4D97-AF65-F5344CB8AC3E}">
        <p14:creationId xmlns:p14="http://schemas.microsoft.com/office/powerpoint/2010/main" val="284892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Katie</a:t>
            </a:r>
          </a:p>
          <a:p>
            <a:pPr marL="0" marR="0" lvl="0" indent="0" algn="l" defTabSz="914264"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each network went through the CAHPR framework and mapped which items on the framework where either: </a:t>
            </a:r>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An active focus of the network currently</a:t>
            </a:r>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An aspirational focus that they perhaps intended to support to a degree, or in future</a:t>
            </a:r>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Or, not a focus</a:t>
            </a:r>
          </a:p>
          <a:p>
            <a:pPr marL="0" marR="0" lvl="0" indent="0" algn="l" defTabSz="914264"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This helped to identify the specific remit of each network, as well as highlighting to us where there may be a gap in support, and areas in which our networks overlapped</a:t>
            </a:r>
          </a:p>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12</a:t>
            </a:fld>
            <a:endParaRPr lang="en-GB"/>
          </a:p>
        </p:txBody>
      </p:sp>
    </p:spTree>
    <p:extLst>
      <p:ext uri="{BB962C8B-B14F-4D97-AF65-F5344CB8AC3E}">
        <p14:creationId xmlns:p14="http://schemas.microsoft.com/office/powerpoint/2010/main" val="78124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Katie</a:t>
            </a:r>
          </a:p>
          <a:p>
            <a:r>
              <a:rPr lang="en-GB" dirty="0"/>
              <a:t>What resulted was a really thorough audit, which we decided in itself was a really valuable resource</a:t>
            </a:r>
          </a:p>
          <a:p>
            <a:r>
              <a:rPr lang="en-GB" dirty="0"/>
              <a:t>So, we turned this into the SLT research practitioner framework resource map – which we hope will be of use to you as individuals and services, to help plan and develop your research practitioner skills and build research capacity </a:t>
            </a:r>
          </a:p>
        </p:txBody>
      </p:sp>
      <p:sp>
        <p:nvSpPr>
          <p:cNvPr id="4" name="Slide Number Placeholder 3"/>
          <p:cNvSpPr>
            <a:spLocks noGrp="1"/>
          </p:cNvSpPr>
          <p:nvPr>
            <p:ph type="sldNum" sz="quarter" idx="5"/>
          </p:nvPr>
        </p:nvSpPr>
        <p:spPr/>
        <p:txBody>
          <a:bodyPr/>
          <a:lstStyle/>
          <a:p>
            <a:pPr marL="0" marR="0" lvl="0" indent="0" algn="r" defTabSz="914264" rtl="0" eaLnBrk="1" fontAlgn="auto" latinLnBrk="0" hangingPunct="1">
              <a:lnSpc>
                <a:spcPct val="100000"/>
              </a:lnSpc>
              <a:spcBef>
                <a:spcPts val="0"/>
              </a:spcBef>
              <a:spcAft>
                <a:spcPts val="0"/>
              </a:spcAft>
              <a:buClrTx/>
              <a:buSzTx/>
              <a:buFontTx/>
              <a:buNone/>
              <a:tabLst/>
              <a:defRPr/>
            </a:pPr>
            <a:fld id="{752FC797-76C8-473D-8448-FEBBCBB068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4"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41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I’ll just briefly introduce you all to the resource map – </a:t>
            </a:r>
          </a:p>
          <a:p>
            <a:endParaRPr lang="en-GB" dirty="0"/>
          </a:p>
          <a:p>
            <a:r>
              <a:rPr lang="en-GB" dirty="0"/>
              <a:t>It’s a just a really big table, which has all the knowledge and skills from the framework down one side, then a little checklist from each network about whether they ‘cover’ this in their initiative or not. </a:t>
            </a:r>
          </a:p>
          <a:p>
            <a:endParaRPr lang="en-GB" dirty="0"/>
          </a:p>
          <a:p>
            <a:r>
              <a:rPr lang="en-GB" dirty="0"/>
              <a:t>It’s also got some more specific information from each network about their remit, for each of the big categories of knowledge/skills. </a:t>
            </a:r>
          </a:p>
          <a:p>
            <a:endParaRPr lang="en-GB" dirty="0"/>
          </a:p>
          <a:p>
            <a:r>
              <a:rPr lang="en-GB" dirty="0"/>
              <a:t>It’s got lots of filters so you can narrow down the table to show you exactly the information you need – so, if you just want to look at everything for the ‘awareness’ level, for example, you can trim the table down. </a:t>
            </a:r>
          </a:p>
          <a:p>
            <a:endParaRPr lang="en-GB" dirty="0"/>
          </a:p>
          <a:p>
            <a:r>
              <a:rPr lang="en-GB" dirty="0"/>
              <a:t>To look at this in more detail, I recommend you head over to our RCSLT research exhibition booth to see a tutorial video on how to use it, plus the opportunity to ask us any questions about </a:t>
            </a:r>
            <a:r>
              <a:rPr lang="en-GB" dirty="0" err="1"/>
              <a:t>sigi</a:t>
            </a:r>
            <a:r>
              <a:rPr lang="en-GB" dirty="0"/>
              <a:t> t</a:t>
            </a:r>
          </a:p>
          <a:p>
            <a:endParaRPr lang="en-GB" dirty="0"/>
          </a:p>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15</a:t>
            </a:fld>
            <a:endParaRPr lang="en-GB"/>
          </a:p>
        </p:txBody>
      </p:sp>
    </p:spTree>
    <p:extLst>
      <p:ext uri="{BB962C8B-B14F-4D97-AF65-F5344CB8AC3E}">
        <p14:creationId xmlns:p14="http://schemas.microsoft.com/office/powerpoint/2010/main" val="367265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Katie</a:t>
            </a:r>
          </a:p>
          <a:p>
            <a:r>
              <a:rPr lang="en-GB" dirty="0"/>
              <a:t>We’ve also added in to the tool a bonus column, which lists some suggested resources that you might also want to take a look at, which are relevant for each of the knowledge statements. </a:t>
            </a:r>
          </a:p>
          <a:p>
            <a:endParaRPr lang="en-GB" dirty="0"/>
          </a:p>
          <a:p>
            <a:r>
              <a:rPr lang="en-GB" dirty="0"/>
              <a:t>Some of these are RCSLT resources, or from the NIHR, or other external sources that have been recommended. </a:t>
            </a:r>
          </a:p>
        </p:txBody>
      </p:sp>
      <p:sp>
        <p:nvSpPr>
          <p:cNvPr id="4" name="Slide Number Placeholder 3"/>
          <p:cNvSpPr>
            <a:spLocks noGrp="1"/>
          </p:cNvSpPr>
          <p:nvPr>
            <p:ph type="sldNum" sz="quarter" idx="5"/>
          </p:nvPr>
        </p:nvSpPr>
        <p:spPr/>
        <p:txBody>
          <a:bodyPr/>
          <a:lstStyle/>
          <a:p>
            <a:fld id="{752FC797-76C8-473D-8448-FEBBCBB068F7}" type="slidenum">
              <a:rPr lang="en-GB" smtClean="0"/>
              <a:t>16</a:t>
            </a:fld>
            <a:endParaRPr lang="en-GB"/>
          </a:p>
        </p:txBody>
      </p:sp>
    </p:spTree>
    <p:extLst>
      <p:ext uri="{BB962C8B-B14F-4D97-AF65-F5344CB8AC3E}">
        <p14:creationId xmlns:p14="http://schemas.microsoft.com/office/powerpoint/2010/main" val="115821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quickly loop back to the door metaphor --- We hope that by bringing together these networks and resources, SLTs can more easily find the keys they want for the right locks.. And open the doors to SLT clinical academic and research careers. </a:t>
            </a:r>
          </a:p>
        </p:txBody>
      </p:sp>
      <p:sp>
        <p:nvSpPr>
          <p:cNvPr id="4" name="Slide Number Placeholder 3"/>
          <p:cNvSpPr>
            <a:spLocks noGrp="1"/>
          </p:cNvSpPr>
          <p:nvPr>
            <p:ph type="sldNum" sz="quarter" idx="5"/>
          </p:nvPr>
        </p:nvSpPr>
        <p:spPr/>
        <p:txBody>
          <a:bodyPr/>
          <a:lstStyle/>
          <a:p>
            <a:fld id="{752FC797-76C8-473D-8448-FEBBCBB068F7}" type="slidenum">
              <a:rPr lang="en-GB" smtClean="0"/>
              <a:t>17</a:t>
            </a:fld>
            <a:endParaRPr lang="en-GB"/>
          </a:p>
        </p:txBody>
      </p:sp>
    </p:spTree>
    <p:extLst>
      <p:ext uri="{BB962C8B-B14F-4D97-AF65-F5344CB8AC3E}">
        <p14:creationId xmlns:p14="http://schemas.microsoft.com/office/powerpoint/2010/main" val="2312616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Katie</a:t>
            </a:r>
          </a:p>
          <a:p>
            <a:pPr marL="0" indent="0">
              <a:buFont typeface="Arial" panose="020B0604020202020204" pitchFamily="34" charset="0"/>
              <a:buNone/>
            </a:pPr>
            <a:r>
              <a:rPr lang="en-GB" dirty="0"/>
              <a:t>Just briefly, in future we hope to:</a:t>
            </a:r>
          </a:p>
          <a:p>
            <a:pPr marL="457200" indent="-457200">
              <a:buFont typeface="Arial" panose="020B0604020202020204" pitchFamily="34" charset="0"/>
              <a:buChar char="•"/>
            </a:pPr>
            <a:r>
              <a:rPr lang="en-GB" dirty="0"/>
              <a:t>Add more networks</a:t>
            </a:r>
          </a:p>
          <a:p>
            <a:pPr marL="457200" indent="-457200">
              <a:buFont typeface="Arial" panose="020B0604020202020204" pitchFamily="34" charset="0"/>
              <a:buChar char="•"/>
            </a:pPr>
            <a:r>
              <a:rPr lang="en-GB" dirty="0"/>
              <a:t>Evaluate the use of the resource through surveys and interviews – please do complete our feedback survey if you do use the tool!</a:t>
            </a:r>
          </a:p>
          <a:p>
            <a:pPr marL="457200" indent="-457200">
              <a:buFont typeface="Arial" panose="020B0604020202020204" pitchFamily="34" charset="0"/>
              <a:buChar char="•"/>
            </a:pPr>
            <a:r>
              <a:rPr lang="en-GB" dirty="0"/>
              <a:t>As initially planned, we will be using this to conduct a gap analysis. Here, we will examine what areas are lacking support, and whether there are any </a:t>
            </a:r>
            <a:r>
              <a:rPr lang="en-GB" i="1" dirty="0"/>
              <a:t>other</a:t>
            </a:r>
            <a:r>
              <a:rPr lang="en-GB" i="0" dirty="0"/>
              <a:t> networks not yet represented on the map, that might fill some of these gaps</a:t>
            </a:r>
            <a:endParaRPr lang="en-GB" dirty="0"/>
          </a:p>
          <a:p>
            <a:pPr marL="457200" indent="-457200">
              <a:buFont typeface="Arial" panose="020B0604020202020204" pitchFamily="34" charset="0"/>
              <a:buChar char="•"/>
            </a:pPr>
            <a:r>
              <a:rPr lang="en-GB" dirty="0"/>
              <a:t>Where true gaps to exist, we plan to collaboratively strategize on how to fill the gaps. This could be, to discuss in which areas could the networks that already exist could develop, or it may well be the development of new initiatives/projects that might be needed to fill the gaps. </a:t>
            </a:r>
          </a:p>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18</a:t>
            </a:fld>
            <a:endParaRPr lang="en-GB"/>
          </a:p>
        </p:txBody>
      </p:sp>
    </p:spTree>
    <p:extLst>
      <p:ext uri="{BB962C8B-B14F-4D97-AF65-F5344CB8AC3E}">
        <p14:creationId xmlns:p14="http://schemas.microsoft.com/office/powerpoint/2010/main" val="2900040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9d616b7402_0_3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9d616b7402_0_3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marR="0" lvl="0" indent="0" algn="l" defTabSz="914264" rtl="0" eaLnBrk="1" fontAlgn="auto" latinLnBrk="0" hangingPunct="1">
              <a:lnSpc>
                <a:spcPct val="100000"/>
              </a:lnSpc>
              <a:spcBef>
                <a:spcPts val="300"/>
              </a:spcBef>
              <a:spcAft>
                <a:spcPts val="0"/>
              </a:spcAft>
              <a:buClrTx/>
              <a:buSzTx/>
              <a:buFontTx/>
              <a:buNone/>
              <a:tabLst/>
              <a:defRPr/>
            </a:pPr>
            <a:r>
              <a:rPr lang="en-GB" dirty="0"/>
              <a:t>Katie</a:t>
            </a:r>
          </a:p>
          <a:p>
            <a:pPr eaLnBrk="1" hangingPunct="1">
              <a:spcBef>
                <a:spcPts val="300"/>
              </a:spcBef>
            </a:pPr>
            <a:endParaRPr lang="en-GB" sz="1200" b="0" dirty="0">
              <a:latin typeface="Arial" panose="020B0604020202020204" pitchFamily="34" charset="0"/>
              <a:cs typeface="Arial" panose="020B0604020202020204" pitchFamily="34" charset="0"/>
            </a:endParaRPr>
          </a:p>
          <a:p>
            <a:pPr eaLnBrk="1" hangingPunct="1">
              <a:spcBef>
                <a:spcPts val="300"/>
              </a:spcBef>
            </a:pPr>
            <a:r>
              <a:rPr lang="en-GB" sz="1200" b="0" dirty="0">
                <a:latin typeface="Arial" panose="020B0604020202020204" pitchFamily="34" charset="0"/>
                <a:cs typeface="Arial" panose="020B0604020202020204" pitchFamily="34" charset="0"/>
              </a:rPr>
              <a:t>Just a reminder about </a:t>
            </a:r>
            <a:r>
              <a:rPr lang="en-GB" sz="1200" b="0">
                <a:latin typeface="Arial" panose="020B0604020202020204" pitchFamily="34" charset="0"/>
                <a:cs typeface="Arial" panose="020B0604020202020204" pitchFamily="34" charset="0"/>
              </a:rPr>
              <a:t>the survey… </a:t>
            </a:r>
            <a:endParaRPr lang="en-GB"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04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21</a:t>
            </a:fld>
            <a:endParaRPr lang="en-GB"/>
          </a:p>
        </p:txBody>
      </p:sp>
    </p:spTree>
    <p:extLst>
      <p:ext uri="{BB962C8B-B14F-4D97-AF65-F5344CB8AC3E}">
        <p14:creationId xmlns:p14="http://schemas.microsoft.com/office/powerpoint/2010/main" val="298009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Whilst I am the one talking today,  A lot of what I’ll mention was developed by a team of collaborators both RCSLT staff, and RCSLT members, so I am especially grateful for the contribution of those listed here. </a:t>
            </a:r>
          </a:p>
        </p:txBody>
      </p:sp>
      <p:sp>
        <p:nvSpPr>
          <p:cNvPr id="4" name="Slide Number Placeholder 3"/>
          <p:cNvSpPr>
            <a:spLocks noGrp="1"/>
          </p:cNvSpPr>
          <p:nvPr>
            <p:ph type="sldNum" sz="quarter" idx="5"/>
          </p:nvPr>
        </p:nvSpPr>
        <p:spPr/>
        <p:txBody>
          <a:bodyPr/>
          <a:lstStyle/>
          <a:p>
            <a:fld id="{752FC797-76C8-473D-8448-FEBBCBB068F7}" type="slidenum">
              <a:rPr lang="en-GB" smtClean="0"/>
              <a:t>2</a:t>
            </a:fld>
            <a:endParaRPr lang="en-GB"/>
          </a:p>
        </p:txBody>
      </p:sp>
    </p:spTree>
    <p:extLst>
      <p:ext uri="{BB962C8B-B14F-4D97-AF65-F5344CB8AC3E}">
        <p14:creationId xmlns:p14="http://schemas.microsoft.com/office/powerpoint/2010/main" val="36110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My name is Katie Chadd, I am a speech and language therapist and research manager at RCSLT</a:t>
            </a:r>
          </a:p>
        </p:txBody>
      </p:sp>
      <p:sp>
        <p:nvSpPr>
          <p:cNvPr id="4" name="Slide Number Placeholder 3"/>
          <p:cNvSpPr>
            <a:spLocks noGrp="1"/>
          </p:cNvSpPr>
          <p:nvPr>
            <p:ph type="sldNum" sz="quarter" idx="5"/>
          </p:nvPr>
        </p:nvSpPr>
        <p:spPr/>
        <p:txBody>
          <a:bodyPr/>
          <a:lstStyle/>
          <a:p>
            <a:fld id="{752FC797-76C8-473D-8448-FEBBCBB068F7}" type="slidenum">
              <a:rPr lang="en-GB" smtClean="0"/>
              <a:t>3</a:t>
            </a:fld>
            <a:endParaRPr lang="en-GB"/>
          </a:p>
        </p:txBody>
      </p:sp>
    </p:spTree>
    <p:extLst>
      <p:ext uri="{BB962C8B-B14F-4D97-AF65-F5344CB8AC3E}">
        <p14:creationId xmlns:p14="http://schemas.microsoft.com/office/powerpoint/2010/main" val="99706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UK, research and research activity does receive attention at the level of training SLTs, but when SLTs go into practice, there otherwise, there is not much incentive in the broadest sense for SLTs to engage in research activity. </a:t>
            </a:r>
          </a:p>
          <a:p>
            <a:endParaRPr lang="en-GB" dirty="0"/>
          </a:p>
          <a:p>
            <a:r>
              <a:rPr lang="en-GB" dirty="0"/>
              <a:t>There are many other factors of course contributing to the fact that research is rarely embedded in clinical roles these days  …. ()</a:t>
            </a:r>
          </a:p>
        </p:txBody>
      </p:sp>
      <p:sp>
        <p:nvSpPr>
          <p:cNvPr id="4" name="Slide Number Placeholder 3"/>
          <p:cNvSpPr>
            <a:spLocks noGrp="1"/>
          </p:cNvSpPr>
          <p:nvPr>
            <p:ph type="sldNum" sz="quarter" idx="5"/>
          </p:nvPr>
        </p:nvSpPr>
        <p:spPr/>
        <p:txBody>
          <a:bodyPr/>
          <a:lstStyle/>
          <a:p>
            <a:fld id="{752FC797-76C8-473D-8448-FEBBCBB068F7}" type="slidenum">
              <a:rPr lang="en-GB" smtClean="0"/>
              <a:t>4</a:t>
            </a:fld>
            <a:endParaRPr lang="en-GB"/>
          </a:p>
        </p:txBody>
      </p:sp>
    </p:spTree>
    <p:extLst>
      <p:ext uri="{BB962C8B-B14F-4D97-AF65-F5344CB8AC3E}">
        <p14:creationId xmlns:p14="http://schemas.microsoft.com/office/powerpoint/2010/main" val="419625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though research is not embedded in the role of an SLT, there has always been drivers for research culture… (these , among many others!)</a:t>
            </a:r>
          </a:p>
          <a:p>
            <a:r>
              <a:rPr lang="en-GB" dirty="0"/>
              <a:t>This meant that SLT, even though a small profession, has established itself as research-active.</a:t>
            </a:r>
          </a:p>
          <a:p>
            <a:endParaRPr lang="en-GB" dirty="0"/>
          </a:p>
          <a:p>
            <a:r>
              <a:rPr lang="en-GB" dirty="0"/>
              <a:t>Historically, in some areas, research duties featured on SLT job descriptions – research was part of an SLT career</a:t>
            </a:r>
          </a:p>
        </p:txBody>
      </p:sp>
      <p:sp>
        <p:nvSpPr>
          <p:cNvPr id="4" name="Slide Number Placeholder 3"/>
          <p:cNvSpPr>
            <a:spLocks noGrp="1"/>
          </p:cNvSpPr>
          <p:nvPr>
            <p:ph type="sldNum" sz="quarter" idx="5"/>
          </p:nvPr>
        </p:nvSpPr>
        <p:spPr/>
        <p:txBody>
          <a:bodyPr/>
          <a:lstStyle/>
          <a:p>
            <a:fld id="{752FC797-76C8-473D-8448-FEBBCBB068F7}" type="slidenum">
              <a:rPr lang="en-GB" smtClean="0"/>
              <a:t>5</a:t>
            </a:fld>
            <a:endParaRPr lang="en-GB"/>
          </a:p>
        </p:txBody>
      </p:sp>
    </p:spTree>
    <p:extLst>
      <p:ext uri="{BB962C8B-B14F-4D97-AF65-F5344CB8AC3E}">
        <p14:creationId xmlns:p14="http://schemas.microsoft.com/office/powerpoint/2010/main" val="413323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drivers still exist, however, when combined with the ever-increasing other pressures put on SLTs to carry out their clinical duties, it is perhaps unsurprising that in the current climate, research capability and capacity in clinical roles is very limited. </a:t>
            </a:r>
          </a:p>
          <a:p>
            <a:endParaRPr lang="en-GB" dirty="0"/>
          </a:p>
          <a:p>
            <a:r>
              <a:rPr lang="en-GB" dirty="0"/>
              <a:t>Whilst the desire and ‘culture’ may still exist in individuals.. It has become quite hard to straddle these two worlds.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6</a:t>
            </a:fld>
            <a:endParaRPr lang="en-GB"/>
          </a:p>
        </p:txBody>
      </p:sp>
    </p:spTree>
    <p:extLst>
      <p:ext uri="{BB962C8B-B14F-4D97-AF65-F5344CB8AC3E}">
        <p14:creationId xmlns:p14="http://schemas.microsoft.com/office/powerpoint/2010/main" val="1113449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Nonetheless In recent years – some doors have been presented for SLTs – and it is starting to become possible for SLTs to embark on clinical academic/ research careers and become research active.</a:t>
            </a:r>
          </a:p>
        </p:txBody>
      </p:sp>
      <p:sp>
        <p:nvSpPr>
          <p:cNvPr id="4" name="Slide Number Placeholder 3"/>
          <p:cNvSpPr>
            <a:spLocks noGrp="1"/>
          </p:cNvSpPr>
          <p:nvPr>
            <p:ph type="sldNum" sz="quarter" idx="5"/>
          </p:nvPr>
        </p:nvSpPr>
        <p:spPr/>
        <p:txBody>
          <a:bodyPr/>
          <a:lstStyle/>
          <a:p>
            <a:fld id="{752FC797-76C8-473D-8448-FEBBCBB068F7}" type="slidenum">
              <a:rPr lang="en-GB" smtClean="0"/>
              <a:t>7</a:t>
            </a:fld>
            <a:endParaRPr lang="en-GB"/>
          </a:p>
        </p:txBody>
      </p:sp>
    </p:spTree>
    <p:extLst>
      <p:ext uri="{BB962C8B-B14F-4D97-AF65-F5344CB8AC3E}">
        <p14:creationId xmlns:p14="http://schemas.microsoft.com/office/powerpoint/2010/main" val="96242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4"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Even though those doors now exist.... SLTs were finding that they still needed some help to unlock and open those doors– lots of initiatives have come to light in this area</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These are some of the key networks that are accessible and available to SLTs in the UK and beyond, and are indeed the networks that we’ve been working with – probably some of you have already come across them, or engaged with them in some way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Alongside the RCSLT’s own initiatives (our research champions and clinical academic mentors), SLTs can engage with CAHPR, </a:t>
            </a:r>
            <a:r>
              <a:rPr lang="en-GB" dirty="0" err="1"/>
              <a:t>CLinACSLT</a:t>
            </a:r>
            <a:r>
              <a:rPr lang="en-GB" dirty="0"/>
              <a:t>, CAHPR/NIHR research champions, </a:t>
            </a:r>
            <a:r>
              <a:rPr lang="en-GB" dirty="0" err="1"/>
              <a:t>ReSNetSLT</a:t>
            </a:r>
            <a:r>
              <a:rPr lang="en-GB" dirty="0"/>
              <a:t>, the NE SLT research network and the Health Professions in research </a:t>
            </a:r>
            <a:r>
              <a:rPr lang="en-GB" dirty="0" err="1"/>
              <a:t>facebook</a:t>
            </a:r>
            <a:r>
              <a:rPr lang="en-GB" dirty="0"/>
              <a:t> community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8</a:t>
            </a:fld>
            <a:endParaRPr lang="en-GB"/>
          </a:p>
        </p:txBody>
      </p:sp>
    </p:spTree>
    <p:extLst>
      <p:ext uri="{BB962C8B-B14F-4D97-AF65-F5344CB8AC3E}">
        <p14:creationId xmlns:p14="http://schemas.microsoft.com/office/powerpoint/2010/main" val="4411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there seems to be lots of support (lots of keys!!!) for research in SLT, but how do you know which group does what , where to start?</a:t>
            </a:r>
          </a:p>
          <a:p>
            <a:endParaRPr lang="en-GB" dirty="0"/>
          </a:p>
          <a:p>
            <a:r>
              <a:rPr lang="en-GB" dirty="0"/>
              <a:t>The question still get getting asked- I want to do research, how? </a:t>
            </a:r>
          </a:p>
          <a:p>
            <a:endParaRPr lang="en-GB" dirty="0"/>
          </a:p>
          <a:p>
            <a:r>
              <a:rPr lang="en-GB" i="0" dirty="0"/>
              <a:t>(which keys for which lock for which door?!)</a:t>
            </a:r>
          </a:p>
          <a:p>
            <a:endParaRPr lang="en-GB" i="0" dirty="0"/>
          </a:p>
          <a:p>
            <a:pPr marL="0" marR="0" lvl="0" indent="0" algn="l" defTabSz="914264" rtl="0" eaLnBrk="1" fontAlgn="auto" latinLnBrk="0" hangingPunct="1">
              <a:lnSpc>
                <a:spcPct val="100000"/>
              </a:lnSpc>
              <a:spcBef>
                <a:spcPts val="0"/>
              </a:spcBef>
              <a:spcAft>
                <a:spcPts val="0"/>
              </a:spcAft>
              <a:buClrTx/>
              <a:buSzTx/>
              <a:buFontTx/>
              <a:buNone/>
              <a:tabLst/>
              <a:defRPr/>
            </a:pPr>
            <a:r>
              <a:rPr lang="en-GB" dirty="0"/>
              <a:t>So…</a:t>
            </a:r>
          </a:p>
          <a:p>
            <a:pPr marL="171450" indent="-171450">
              <a:buFont typeface="Arial" panose="020B0604020202020204" pitchFamily="34" charset="0"/>
              <a:buChar char="•"/>
            </a:pPr>
            <a:r>
              <a:rPr lang="en-GB" dirty="0"/>
              <a:t>back in March 2020, representatives from the committees of these networks came together- and formed what we called the ‘research capacity builders group’</a:t>
            </a:r>
          </a:p>
          <a:p>
            <a:pPr marL="171450" indent="-171450">
              <a:buFont typeface="Arial" panose="020B0604020202020204" pitchFamily="34" charset="0"/>
              <a:buChar char="•"/>
            </a:pPr>
            <a:r>
              <a:rPr lang="en-GB" dirty="0"/>
              <a:t>We identified that together we all shared one common goal – to help answer this question, </a:t>
            </a:r>
            <a:r>
              <a:rPr lang="en-GB" dirty="0" err="1"/>
              <a:t>ie</a:t>
            </a:r>
            <a:r>
              <a:rPr lang="en-GB" dirty="0"/>
              <a:t>. enable research activity and engagement in SLT</a:t>
            </a:r>
          </a:p>
          <a:p>
            <a:pPr marL="171450" indent="-171450">
              <a:buFont typeface="Arial" panose="020B0604020202020204" pitchFamily="34" charset="0"/>
              <a:buChar char="•"/>
            </a:pPr>
            <a:r>
              <a:rPr lang="en-GB" dirty="0"/>
              <a:t>Thus, we decided to collaboratively undertake a project to bring everything together</a:t>
            </a:r>
          </a:p>
          <a:p>
            <a:endParaRPr lang="en-GB" i="0" dirty="0"/>
          </a:p>
          <a:p>
            <a:endParaRPr lang="en-GB" i="0" dirty="0"/>
          </a:p>
          <a:p>
            <a:endParaRPr lang="en-GB" dirty="0"/>
          </a:p>
        </p:txBody>
      </p:sp>
      <p:sp>
        <p:nvSpPr>
          <p:cNvPr id="4" name="Slide Number Placeholder 3"/>
          <p:cNvSpPr>
            <a:spLocks noGrp="1"/>
          </p:cNvSpPr>
          <p:nvPr>
            <p:ph type="sldNum" sz="quarter" idx="5"/>
          </p:nvPr>
        </p:nvSpPr>
        <p:spPr/>
        <p:txBody>
          <a:bodyPr/>
          <a:lstStyle/>
          <a:p>
            <a:fld id="{752FC797-76C8-473D-8448-FEBBCBB068F7}" type="slidenum">
              <a:rPr lang="en-GB" smtClean="0"/>
              <a:t>9</a:t>
            </a:fld>
            <a:endParaRPr lang="en-GB"/>
          </a:p>
        </p:txBody>
      </p:sp>
    </p:spTree>
    <p:extLst>
      <p:ext uri="{BB962C8B-B14F-4D97-AF65-F5344CB8AC3E}">
        <p14:creationId xmlns:p14="http://schemas.microsoft.com/office/powerpoint/2010/main" val="400120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standard">
    <p:spTree>
      <p:nvGrpSpPr>
        <p:cNvPr id="1" name=""/>
        <p:cNvGrpSpPr/>
        <p:nvPr/>
      </p:nvGrpSpPr>
      <p:grpSpPr>
        <a:xfrm>
          <a:off x="0" y="0"/>
          <a:ext cx="0" cy="0"/>
          <a:chOff x="0" y="0"/>
          <a:chExt cx="0" cy="0"/>
        </a:xfrm>
      </p:grpSpPr>
      <p:sp>
        <p:nvSpPr>
          <p:cNvPr id="9" name="Title 8"/>
          <p:cNvSpPr>
            <a:spLocks noGrp="1"/>
          </p:cNvSpPr>
          <p:nvPr>
            <p:ph type="title"/>
          </p:nvPr>
        </p:nvSpPr>
        <p:spPr>
          <a:xfrm>
            <a:off x="2322000" y="451678"/>
            <a:ext cx="9312413" cy="754270"/>
          </a:xfrm>
          <a:prstGeom prst="rect">
            <a:avLst/>
          </a:prstGeom>
        </p:spPr>
        <p:txBody>
          <a:bodyPr/>
          <a:lstStyle>
            <a:lvl1pPr algn="l">
              <a:defRPr>
                <a:solidFill>
                  <a:srgbClr val="2F334F"/>
                </a:solidFill>
                <a:latin typeface="Open Sans Condensed"/>
              </a:defRPr>
            </a:lvl1pPr>
          </a:lstStyle>
          <a:p>
            <a:r>
              <a:rPr lang="en-US" dirty="0"/>
              <a:t>Click to edit Master title style</a:t>
            </a:r>
            <a:endParaRPr lang="en-GB" dirty="0"/>
          </a:p>
        </p:txBody>
      </p:sp>
      <p:sp>
        <p:nvSpPr>
          <p:cNvPr id="12" name="Text Placeholder 10"/>
          <p:cNvSpPr>
            <a:spLocks noGrp="1"/>
          </p:cNvSpPr>
          <p:nvPr>
            <p:ph type="body" sz="quarter" idx="10"/>
          </p:nvPr>
        </p:nvSpPr>
        <p:spPr>
          <a:xfrm>
            <a:off x="2322513" y="1630363"/>
            <a:ext cx="9232900"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1364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_standard">
    <p:spTree>
      <p:nvGrpSpPr>
        <p:cNvPr id="1" name=""/>
        <p:cNvGrpSpPr/>
        <p:nvPr/>
      </p:nvGrpSpPr>
      <p:grpSpPr>
        <a:xfrm>
          <a:off x="0" y="0"/>
          <a:ext cx="0" cy="0"/>
          <a:chOff x="0" y="0"/>
          <a:chExt cx="0" cy="0"/>
        </a:xfrm>
      </p:grpSpPr>
      <p:sp>
        <p:nvSpPr>
          <p:cNvPr id="9" name="Title 8"/>
          <p:cNvSpPr>
            <a:spLocks noGrp="1"/>
          </p:cNvSpPr>
          <p:nvPr>
            <p:ph type="title"/>
          </p:nvPr>
        </p:nvSpPr>
        <p:spPr>
          <a:xfrm>
            <a:off x="2322000" y="451678"/>
            <a:ext cx="9312413" cy="754270"/>
          </a:xfrm>
          <a:prstGeom prst="rect">
            <a:avLst/>
          </a:prstGeom>
        </p:spPr>
        <p:txBody>
          <a:bodyPr/>
          <a:lstStyle>
            <a:lvl1pPr algn="l">
              <a:defRPr>
                <a:solidFill>
                  <a:srgbClr val="2F334F"/>
                </a:solidFill>
                <a:latin typeface="Open Sans Condensed"/>
              </a:defRPr>
            </a:lvl1pPr>
          </a:lstStyle>
          <a:p>
            <a:r>
              <a:rPr lang="en-US" dirty="0"/>
              <a:t>Click to edit Master title style</a:t>
            </a:r>
            <a:endParaRPr lang="en-GB" dirty="0"/>
          </a:p>
        </p:txBody>
      </p:sp>
      <p:sp>
        <p:nvSpPr>
          <p:cNvPr id="12" name="Text Placeholder 10"/>
          <p:cNvSpPr>
            <a:spLocks noGrp="1"/>
          </p:cNvSpPr>
          <p:nvPr>
            <p:ph type="body" sz="quarter" idx="10"/>
          </p:nvPr>
        </p:nvSpPr>
        <p:spPr>
          <a:xfrm>
            <a:off x="2322513" y="1630363"/>
            <a:ext cx="9232900"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4994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5" name="Title Placeholder 20"/>
          <p:cNvSpPr>
            <a:spLocks noGrp="1"/>
          </p:cNvSpPr>
          <p:nvPr>
            <p:ph type="title"/>
          </p:nvPr>
        </p:nvSpPr>
        <p:spPr>
          <a:xfrm>
            <a:off x="570198" y="3243233"/>
            <a:ext cx="495560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Tree>
    <p:extLst>
      <p:ext uri="{BB962C8B-B14F-4D97-AF65-F5344CB8AC3E}">
        <p14:creationId xmlns:p14="http://schemas.microsoft.com/office/powerpoint/2010/main" val="140624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0400" y="398318"/>
            <a:ext cx="10871200" cy="664910"/>
          </a:xfrm>
        </p:spPr>
        <p:txBody>
          <a:bodyPr anchor="t">
            <a:noAutofit/>
          </a:bodyPr>
          <a:lstStyle>
            <a:lvl1pPr algn="l">
              <a:defRPr sz="5400" baseline="0">
                <a:solidFill>
                  <a:schemeClr val="bg1"/>
                </a:solidFill>
                <a:latin typeface="Arial" panose="020B0604020202020204" pitchFamily="34" charset="0"/>
                <a:cs typeface="Arial" panose="020B0604020202020204" pitchFamily="34" charset="0"/>
              </a:defRPr>
            </a:lvl1pPr>
          </a:lstStyle>
          <a:p>
            <a:r>
              <a:rPr lang="en-GB" dirty="0"/>
              <a:t>Click to edit master title</a:t>
            </a:r>
            <a:endParaRPr lang="en-US" dirty="0"/>
          </a:p>
        </p:txBody>
      </p:sp>
      <p:sp>
        <p:nvSpPr>
          <p:cNvPr id="3" name="Picture Placeholder 4"/>
          <p:cNvSpPr>
            <a:spLocks noGrp="1"/>
          </p:cNvSpPr>
          <p:nvPr>
            <p:ph type="pic" sz="quarter" idx="10"/>
          </p:nvPr>
        </p:nvSpPr>
        <p:spPr>
          <a:xfrm>
            <a:off x="660400" y="1416744"/>
            <a:ext cx="10871200" cy="4029201"/>
          </a:xfrm>
        </p:spPr>
        <p:txBody>
          <a:bodyPr/>
          <a:lstStyle>
            <a:lvl1pPr>
              <a:defRPr baseline="0">
                <a:solidFill>
                  <a:schemeClr val="bg2"/>
                </a:solidFill>
              </a:defRPr>
            </a:lvl1pPr>
          </a:lstStyle>
          <a:p>
            <a:r>
              <a:rPr lang="en-US"/>
              <a:t>Click icon to add picture</a:t>
            </a:r>
            <a:endParaRPr lang="en-GB" dirty="0"/>
          </a:p>
        </p:txBody>
      </p:sp>
    </p:spTree>
    <p:extLst>
      <p:ext uri="{BB962C8B-B14F-4D97-AF65-F5344CB8AC3E}">
        <p14:creationId xmlns:p14="http://schemas.microsoft.com/office/powerpoint/2010/main" val="214149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777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20"/>
          <p:cNvSpPr>
            <a:spLocks noGrp="1"/>
          </p:cNvSpPr>
          <p:nvPr>
            <p:ph type="title"/>
          </p:nvPr>
        </p:nvSpPr>
        <p:spPr>
          <a:xfrm>
            <a:off x="570209" y="3243244"/>
            <a:ext cx="495560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0" name="Text Placeholder 9"/>
          <p:cNvSpPr>
            <a:spLocks noGrp="1"/>
          </p:cNvSpPr>
          <p:nvPr>
            <p:ph type="body" sz="quarter" idx="10" hasCustomPrompt="1"/>
          </p:nvPr>
        </p:nvSpPr>
        <p:spPr>
          <a:xfrm>
            <a:off x="673100" y="4711700"/>
            <a:ext cx="2844800" cy="939800"/>
          </a:xfrm>
          <a:prstGeom prst="rect">
            <a:avLst/>
          </a:prstGeom>
        </p:spPr>
        <p:txBody>
          <a:bodyPr/>
          <a:lstStyle>
            <a:lvl1pPr marL="0" indent="0">
              <a:buNone/>
              <a:defRPr sz="3499">
                <a:solidFill>
                  <a:schemeClr val="bg1"/>
                </a:solidFill>
                <a:latin typeface="Open Sans Condensed"/>
              </a:defRPr>
            </a:lvl1pPr>
          </a:lstStyle>
          <a:p>
            <a:pPr lvl="0"/>
            <a:r>
              <a:rPr lang="en-GB" dirty="0"/>
              <a:t>Date</a:t>
            </a:r>
          </a:p>
        </p:txBody>
      </p:sp>
    </p:spTree>
    <p:extLst>
      <p:ext uri="{BB962C8B-B14F-4D97-AF65-F5344CB8AC3E}">
        <p14:creationId xmlns:p14="http://schemas.microsoft.com/office/powerpoint/2010/main" val="44654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Google Shape;117;p20">
            <a:extLst>
              <a:ext uri="{FF2B5EF4-FFF2-40B4-BE49-F238E27FC236}">
                <a16:creationId xmlns:a16="http://schemas.microsoft.com/office/drawing/2014/main" id="{67BF8D40-6158-4A17-BF0C-7870C3CE14AA}"/>
              </a:ext>
            </a:extLst>
          </p:cNvPr>
          <p:cNvSpPr txBox="1">
            <a:spLocks/>
          </p:cNvSpPr>
          <p:nvPr userDrawn="1"/>
        </p:nvSpPr>
        <p:spPr>
          <a:xfrm>
            <a:off x="828481" y="4686155"/>
            <a:ext cx="2334000" cy="548400"/>
          </a:xfrm>
          <a:prstGeom prst="rect">
            <a:avLst/>
          </a:prstGeom>
        </p:spPr>
        <p:txBody>
          <a:bodyPr spcFirstLastPara="1" vert="horz" wrap="square" lIns="121856" tIns="121856" rIns="121856" bIns="121856"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2133"/>
              </a:spcAft>
            </a:pPr>
            <a:r>
              <a:rPr lang="en-GB" sz="1600" b="1" dirty="0">
                <a:solidFill>
                  <a:srgbClr val="E7E6E6"/>
                </a:solidFill>
                <a:latin typeface="Open Sans"/>
                <a:ea typeface="Open Sans"/>
                <a:cs typeface="Open Sans"/>
                <a:sym typeface="Open Sans"/>
              </a:rPr>
              <a:t>www.rcslt.org</a:t>
            </a:r>
          </a:p>
        </p:txBody>
      </p:sp>
      <p:pic>
        <p:nvPicPr>
          <p:cNvPr id="5" name="Google Shape;118;p20">
            <a:extLst>
              <a:ext uri="{FF2B5EF4-FFF2-40B4-BE49-F238E27FC236}">
                <a16:creationId xmlns:a16="http://schemas.microsoft.com/office/drawing/2014/main" id="{E2042232-03C2-49C6-9E0C-3A50342F9AC8}"/>
              </a:ext>
            </a:extLst>
          </p:cNvPr>
          <p:cNvPicPr preferRelativeResize="0"/>
          <p:nvPr userDrawn="1"/>
        </p:nvPicPr>
        <p:blipFill>
          <a:blip r:embed="rId2">
            <a:alphaModFix/>
          </a:blip>
          <a:stretch>
            <a:fillRect/>
          </a:stretch>
        </p:blipFill>
        <p:spPr>
          <a:xfrm>
            <a:off x="703127" y="4680730"/>
            <a:ext cx="436728" cy="436728"/>
          </a:xfrm>
          <a:prstGeom prst="rect">
            <a:avLst/>
          </a:prstGeom>
          <a:noFill/>
          <a:ln>
            <a:noFill/>
          </a:ln>
        </p:spPr>
      </p:pic>
      <p:pic>
        <p:nvPicPr>
          <p:cNvPr id="7" name="Picture 3" descr="C:\Users\amelia.dale\Downloads\clipart1174368.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3863" y="5356359"/>
            <a:ext cx="436728" cy="35512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7;p20">
            <a:extLst>
              <a:ext uri="{FF2B5EF4-FFF2-40B4-BE49-F238E27FC236}">
                <a16:creationId xmlns:a16="http://schemas.microsoft.com/office/drawing/2014/main" id="{67BF8D40-6158-4A17-BF0C-7870C3CE14AA}"/>
              </a:ext>
            </a:extLst>
          </p:cNvPr>
          <p:cNvSpPr txBox="1">
            <a:spLocks/>
          </p:cNvSpPr>
          <p:nvPr userDrawn="1"/>
        </p:nvSpPr>
        <p:spPr>
          <a:xfrm>
            <a:off x="941848" y="5318770"/>
            <a:ext cx="1681411" cy="548400"/>
          </a:xfrm>
          <a:prstGeom prst="rect">
            <a:avLst/>
          </a:prstGeom>
        </p:spPr>
        <p:txBody>
          <a:bodyPr spcFirstLastPara="1" vert="horz" wrap="square" lIns="121856" tIns="121856" rIns="121856" bIns="121856"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2133"/>
              </a:spcAft>
            </a:pPr>
            <a:r>
              <a:rPr lang="en-GB" sz="1600" b="1" dirty="0">
                <a:solidFill>
                  <a:srgbClr val="E7E6E6"/>
                </a:solidFill>
                <a:latin typeface="Open Sans"/>
                <a:ea typeface="Open Sans"/>
                <a:cs typeface="Open Sans"/>
                <a:sym typeface="Open Sans"/>
              </a:rPr>
              <a:t>@ RCSLT</a:t>
            </a:r>
          </a:p>
        </p:txBody>
      </p:sp>
      <p:pic>
        <p:nvPicPr>
          <p:cNvPr id="9" name="Picture 4" descr="C:\Users\amelia.dale\Downloads\kisspng-white-house-samford-university-united-states-geolo-5b65e7542c04c3.246692811533405012180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3863" y="5965067"/>
            <a:ext cx="436728" cy="43672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7;p20">
            <a:extLst>
              <a:ext uri="{FF2B5EF4-FFF2-40B4-BE49-F238E27FC236}">
                <a16:creationId xmlns:a16="http://schemas.microsoft.com/office/drawing/2014/main" id="{67BF8D40-6158-4A17-BF0C-7870C3CE14AA}"/>
              </a:ext>
            </a:extLst>
          </p:cNvPr>
          <p:cNvSpPr txBox="1">
            <a:spLocks/>
          </p:cNvSpPr>
          <p:nvPr userDrawn="1"/>
        </p:nvSpPr>
        <p:spPr>
          <a:xfrm>
            <a:off x="941848" y="5941939"/>
            <a:ext cx="1681411" cy="548400"/>
          </a:xfrm>
          <a:prstGeom prst="rect">
            <a:avLst/>
          </a:prstGeom>
        </p:spPr>
        <p:txBody>
          <a:bodyPr spcFirstLastPara="1" vert="horz" wrap="square" lIns="121856" tIns="121856" rIns="121856" bIns="121856"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2133"/>
              </a:spcAft>
            </a:pPr>
            <a:r>
              <a:rPr lang="en-GB" sz="1600" b="1" dirty="0">
                <a:solidFill>
                  <a:srgbClr val="E7E6E6"/>
                </a:solidFill>
                <a:latin typeface="Open Sans"/>
                <a:ea typeface="Open Sans"/>
                <a:cs typeface="Open Sans"/>
                <a:sym typeface="Open Sans"/>
              </a:rPr>
              <a:t>@ RCSLT</a:t>
            </a:r>
          </a:p>
        </p:txBody>
      </p:sp>
      <p:sp>
        <p:nvSpPr>
          <p:cNvPr id="11" name="Title Placeholder 20"/>
          <p:cNvSpPr>
            <a:spLocks noGrp="1"/>
          </p:cNvSpPr>
          <p:nvPr>
            <p:ph type="title" hasCustomPrompt="1"/>
          </p:nvPr>
        </p:nvSpPr>
        <p:spPr>
          <a:xfrm>
            <a:off x="570209" y="3243244"/>
            <a:ext cx="4955604" cy="1143000"/>
          </a:xfrm>
          <a:prstGeom prst="rect">
            <a:avLst/>
          </a:prstGeom>
        </p:spPr>
        <p:txBody>
          <a:bodyPr vert="horz" lIns="91440" tIns="45720" rIns="91440" bIns="45720" rtlCol="0" anchor="ctr">
            <a:noAutofit/>
          </a:bodyPr>
          <a:lstStyle>
            <a:lvl1pPr>
              <a:defRPr sz="3999"/>
            </a:lvl1pPr>
          </a:lstStyle>
          <a:p>
            <a:r>
              <a:rPr lang="en-US" dirty="0"/>
              <a:t>Title</a:t>
            </a:r>
            <a:br>
              <a:rPr lang="en-US" dirty="0"/>
            </a:br>
            <a:r>
              <a:rPr lang="en-US" dirty="0"/>
              <a:t>Date</a:t>
            </a:r>
            <a:endParaRPr lang="en-GB" dirty="0"/>
          </a:p>
        </p:txBody>
      </p:sp>
    </p:spTree>
    <p:extLst>
      <p:ext uri="{BB962C8B-B14F-4D97-AF65-F5344CB8AC3E}">
        <p14:creationId xmlns:p14="http://schemas.microsoft.com/office/powerpoint/2010/main" val="248864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_standard">
    <p:spTree>
      <p:nvGrpSpPr>
        <p:cNvPr id="1" name=""/>
        <p:cNvGrpSpPr/>
        <p:nvPr/>
      </p:nvGrpSpPr>
      <p:grpSpPr>
        <a:xfrm>
          <a:off x="0" y="0"/>
          <a:ext cx="0" cy="0"/>
          <a:chOff x="0" y="0"/>
          <a:chExt cx="0" cy="0"/>
        </a:xfrm>
      </p:grpSpPr>
      <p:sp>
        <p:nvSpPr>
          <p:cNvPr id="9" name="Title 8"/>
          <p:cNvSpPr>
            <a:spLocks noGrp="1"/>
          </p:cNvSpPr>
          <p:nvPr>
            <p:ph type="title"/>
          </p:nvPr>
        </p:nvSpPr>
        <p:spPr>
          <a:xfrm>
            <a:off x="2322000" y="451678"/>
            <a:ext cx="9312413" cy="754270"/>
          </a:xfrm>
          <a:prstGeom prst="rect">
            <a:avLst/>
          </a:prstGeom>
        </p:spPr>
        <p:txBody>
          <a:bodyPr/>
          <a:lstStyle>
            <a:lvl1pPr algn="l">
              <a:defRPr>
                <a:solidFill>
                  <a:srgbClr val="2F334F"/>
                </a:solidFill>
                <a:latin typeface="Open Sans Condensed"/>
              </a:defRPr>
            </a:lvl1pPr>
          </a:lstStyle>
          <a:p>
            <a:r>
              <a:rPr lang="en-US" dirty="0"/>
              <a:t>Click to edit Master title style</a:t>
            </a:r>
            <a:endParaRPr lang="en-GB" dirty="0"/>
          </a:p>
        </p:txBody>
      </p:sp>
      <p:sp>
        <p:nvSpPr>
          <p:cNvPr id="12" name="Text Placeholder 10"/>
          <p:cNvSpPr>
            <a:spLocks noGrp="1"/>
          </p:cNvSpPr>
          <p:nvPr>
            <p:ph type="body" sz="quarter" idx="10"/>
          </p:nvPr>
        </p:nvSpPr>
        <p:spPr>
          <a:xfrm>
            <a:off x="2322513" y="1630363"/>
            <a:ext cx="9232900"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1" y="0"/>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3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standard">
    <p:spTree>
      <p:nvGrpSpPr>
        <p:cNvPr id="1" name=""/>
        <p:cNvGrpSpPr/>
        <p:nvPr/>
      </p:nvGrpSpPr>
      <p:grpSpPr>
        <a:xfrm>
          <a:off x="0" y="0"/>
          <a:ext cx="0" cy="0"/>
          <a:chOff x="0" y="0"/>
          <a:chExt cx="0" cy="0"/>
        </a:xfrm>
      </p:grpSpPr>
      <p:sp>
        <p:nvSpPr>
          <p:cNvPr id="9" name="Title 8"/>
          <p:cNvSpPr>
            <a:spLocks noGrp="1"/>
          </p:cNvSpPr>
          <p:nvPr>
            <p:ph type="title"/>
          </p:nvPr>
        </p:nvSpPr>
        <p:spPr>
          <a:xfrm>
            <a:off x="2322000" y="451678"/>
            <a:ext cx="9312413" cy="754270"/>
          </a:xfrm>
          <a:prstGeom prst="rect">
            <a:avLst/>
          </a:prstGeom>
        </p:spPr>
        <p:txBody>
          <a:bodyPr/>
          <a:lstStyle>
            <a:lvl1pPr algn="l">
              <a:defRPr>
                <a:solidFill>
                  <a:srgbClr val="2F334F"/>
                </a:solidFill>
                <a:latin typeface="Open Sans Condensed"/>
              </a:defRPr>
            </a:lvl1pPr>
          </a:lstStyle>
          <a:p>
            <a:r>
              <a:rPr lang="en-US" dirty="0"/>
              <a:t>Click to edit Master title style</a:t>
            </a:r>
            <a:endParaRPr lang="en-GB" dirty="0"/>
          </a:p>
        </p:txBody>
      </p:sp>
      <p:sp>
        <p:nvSpPr>
          <p:cNvPr id="12" name="Text Placeholder 10"/>
          <p:cNvSpPr>
            <a:spLocks noGrp="1"/>
          </p:cNvSpPr>
          <p:nvPr>
            <p:ph type="body" sz="quarter" idx="10"/>
          </p:nvPr>
        </p:nvSpPr>
        <p:spPr>
          <a:xfrm>
            <a:off x="2322513" y="1630363"/>
            <a:ext cx="9232900"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1" y="0"/>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4795" r="23689"/>
          <a:stretch/>
        </p:blipFill>
        <p:spPr bwMode="auto">
          <a:xfrm>
            <a:off x="-1" y="12700"/>
            <a:ext cx="1917701"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4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Google Shape;117;p20">
            <a:extLst>
              <a:ext uri="{FF2B5EF4-FFF2-40B4-BE49-F238E27FC236}">
                <a16:creationId xmlns:a16="http://schemas.microsoft.com/office/drawing/2014/main" id="{67BF8D40-6158-4A17-BF0C-7870C3CE14AA}"/>
              </a:ext>
            </a:extLst>
          </p:cNvPr>
          <p:cNvSpPr txBox="1">
            <a:spLocks/>
          </p:cNvSpPr>
          <p:nvPr userDrawn="1"/>
        </p:nvSpPr>
        <p:spPr>
          <a:xfrm>
            <a:off x="828481" y="4686155"/>
            <a:ext cx="2334000" cy="548400"/>
          </a:xfrm>
          <a:prstGeom prst="rect">
            <a:avLst/>
          </a:prstGeom>
        </p:spPr>
        <p:txBody>
          <a:bodyPr spcFirstLastPara="1" vert="horz" wrap="square" lIns="121884" tIns="121884" rIns="121884" bIns="121884"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2133"/>
              </a:spcAft>
            </a:pPr>
            <a:r>
              <a:rPr lang="en-GB" sz="1600" b="1" dirty="0">
                <a:solidFill>
                  <a:schemeClr val="lt2"/>
                </a:solidFill>
                <a:latin typeface="Open Sans"/>
                <a:ea typeface="Open Sans"/>
                <a:cs typeface="Open Sans"/>
                <a:sym typeface="Open Sans"/>
              </a:rPr>
              <a:t>www.rcslt.org</a:t>
            </a:r>
          </a:p>
        </p:txBody>
      </p:sp>
      <p:pic>
        <p:nvPicPr>
          <p:cNvPr id="5" name="Google Shape;118;p20">
            <a:extLst>
              <a:ext uri="{FF2B5EF4-FFF2-40B4-BE49-F238E27FC236}">
                <a16:creationId xmlns:a16="http://schemas.microsoft.com/office/drawing/2014/main" id="{E2042232-03C2-49C6-9E0C-3A50342F9AC8}"/>
              </a:ext>
            </a:extLst>
          </p:cNvPr>
          <p:cNvPicPr preferRelativeResize="0"/>
          <p:nvPr userDrawn="1"/>
        </p:nvPicPr>
        <p:blipFill>
          <a:blip r:embed="rId2">
            <a:alphaModFix/>
          </a:blip>
          <a:stretch>
            <a:fillRect/>
          </a:stretch>
        </p:blipFill>
        <p:spPr>
          <a:xfrm>
            <a:off x="703116" y="4680719"/>
            <a:ext cx="436728" cy="436728"/>
          </a:xfrm>
          <a:prstGeom prst="rect">
            <a:avLst/>
          </a:prstGeom>
          <a:noFill/>
          <a:ln>
            <a:noFill/>
          </a:ln>
        </p:spPr>
      </p:pic>
      <p:pic>
        <p:nvPicPr>
          <p:cNvPr id="7" name="Picture 3" descr="C:\Users\amelia.dale\Downloads\clipart1174368.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3863" y="5356348"/>
            <a:ext cx="436728" cy="35512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7;p20">
            <a:extLst>
              <a:ext uri="{FF2B5EF4-FFF2-40B4-BE49-F238E27FC236}">
                <a16:creationId xmlns:a16="http://schemas.microsoft.com/office/drawing/2014/main" id="{67BF8D40-6158-4A17-BF0C-7870C3CE14AA}"/>
              </a:ext>
            </a:extLst>
          </p:cNvPr>
          <p:cNvSpPr txBox="1">
            <a:spLocks/>
          </p:cNvSpPr>
          <p:nvPr userDrawn="1"/>
        </p:nvSpPr>
        <p:spPr>
          <a:xfrm>
            <a:off x="941837" y="5318759"/>
            <a:ext cx="1681411" cy="548400"/>
          </a:xfrm>
          <a:prstGeom prst="rect">
            <a:avLst/>
          </a:prstGeom>
        </p:spPr>
        <p:txBody>
          <a:bodyPr spcFirstLastPara="1" vert="horz" wrap="square" lIns="121884" tIns="121884" rIns="121884" bIns="121884"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2133"/>
              </a:spcAft>
            </a:pPr>
            <a:r>
              <a:rPr lang="en-GB" sz="1600" b="1" dirty="0">
                <a:solidFill>
                  <a:schemeClr val="lt2"/>
                </a:solidFill>
                <a:latin typeface="Open Sans"/>
                <a:ea typeface="Open Sans"/>
                <a:cs typeface="Open Sans"/>
                <a:sym typeface="Open Sans"/>
              </a:rPr>
              <a:t>@ RCSLT</a:t>
            </a:r>
          </a:p>
        </p:txBody>
      </p:sp>
      <p:pic>
        <p:nvPicPr>
          <p:cNvPr id="9" name="Picture 4" descr="C:\Users\amelia.dale\Downloads\kisspng-white-house-samford-university-united-states-geolo-5b65e7542c04c3.246692811533405012180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3863" y="5965067"/>
            <a:ext cx="436728" cy="43672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7;p20">
            <a:extLst>
              <a:ext uri="{FF2B5EF4-FFF2-40B4-BE49-F238E27FC236}">
                <a16:creationId xmlns:a16="http://schemas.microsoft.com/office/drawing/2014/main" id="{67BF8D40-6158-4A17-BF0C-7870C3CE14AA}"/>
              </a:ext>
            </a:extLst>
          </p:cNvPr>
          <p:cNvSpPr txBox="1">
            <a:spLocks/>
          </p:cNvSpPr>
          <p:nvPr userDrawn="1"/>
        </p:nvSpPr>
        <p:spPr>
          <a:xfrm>
            <a:off x="941837" y="5941928"/>
            <a:ext cx="1681411" cy="548400"/>
          </a:xfrm>
          <a:prstGeom prst="rect">
            <a:avLst/>
          </a:prstGeom>
        </p:spPr>
        <p:txBody>
          <a:bodyPr spcFirstLastPara="1" vert="horz" wrap="square" lIns="121884" tIns="121884" rIns="121884" bIns="121884"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2133"/>
              </a:spcAft>
            </a:pPr>
            <a:r>
              <a:rPr lang="en-GB" sz="1600" b="1" dirty="0">
                <a:solidFill>
                  <a:schemeClr val="lt2"/>
                </a:solidFill>
                <a:latin typeface="Open Sans"/>
                <a:ea typeface="Open Sans"/>
                <a:cs typeface="Open Sans"/>
                <a:sym typeface="Open Sans"/>
              </a:rPr>
              <a:t>@ RCSLT</a:t>
            </a:r>
          </a:p>
        </p:txBody>
      </p:sp>
      <p:sp>
        <p:nvSpPr>
          <p:cNvPr id="11" name="Title Placeholder 20"/>
          <p:cNvSpPr>
            <a:spLocks noGrp="1"/>
          </p:cNvSpPr>
          <p:nvPr>
            <p:ph type="title" hasCustomPrompt="1"/>
          </p:nvPr>
        </p:nvSpPr>
        <p:spPr>
          <a:xfrm>
            <a:off x="570198" y="3243233"/>
            <a:ext cx="4955604" cy="1143000"/>
          </a:xfrm>
          <a:prstGeom prst="rect">
            <a:avLst/>
          </a:prstGeom>
        </p:spPr>
        <p:txBody>
          <a:bodyPr vert="horz" lIns="91440" tIns="45720" rIns="91440" bIns="45720" rtlCol="0" anchor="ctr">
            <a:noAutofit/>
          </a:bodyPr>
          <a:lstStyle>
            <a:lvl1pPr>
              <a:defRPr sz="4000"/>
            </a:lvl1pPr>
          </a:lstStyle>
          <a:p>
            <a:r>
              <a:rPr lang="en-US" dirty="0"/>
              <a:t>Title</a:t>
            </a:r>
            <a:br>
              <a:rPr lang="en-US" dirty="0"/>
            </a:br>
            <a:r>
              <a:rPr lang="en-US" dirty="0"/>
              <a:t>Date</a:t>
            </a:r>
            <a:endParaRPr lang="en-GB" dirty="0"/>
          </a:p>
        </p:txBody>
      </p:sp>
    </p:spTree>
    <p:extLst>
      <p:ext uri="{BB962C8B-B14F-4D97-AF65-F5344CB8AC3E}">
        <p14:creationId xmlns:p14="http://schemas.microsoft.com/office/powerpoint/2010/main" val="205215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ontent_standard">
    <p:spTree>
      <p:nvGrpSpPr>
        <p:cNvPr id="1" name=""/>
        <p:cNvGrpSpPr/>
        <p:nvPr/>
      </p:nvGrpSpPr>
      <p:grpSpPr>
        <a:xfrm>
          <a:off x="0" y="0"/>
          <a:ext cx="0" cy="0"/>
          <a:chOff x="0" y="0"/>
          <a:chExt cx="0" cy="0"/>
        </a:xfrm>
      </p:grpSpPr>
      <p:sp>
        <p:nvSpPr>
          <p:cNvPr id="9" name="Title 8"/>
          <p:cNvSpPr>
            <a:spLocks noGrp="1"/>
          </p:cNvSpPr>
          <p:nvPr>
            <p:ph type="title"/>
          </p:nvPr>
        </p:nvSpPr>
        <p:spPr>
          <a:xfrm>
            <a:off x="2322000" y="451678"/>
            <a:ext cx="9312413" cy="754270"/>
          </a:xfrm>
          <a:prstGeom prst="rect">
            <a:avLst/>
          </a:prstGeom>
        </p:spPr>
        <p:txBody>
          <a:bodyPr/>
          <a:lstStyle>
            <a:lvl1pPr algn="l">
              <a:defRPr>
                <a:solidFill>
                  <a:srgbClr val="2F334F"/>
                </a:solidFill>
                <a:latin typeface="Open Sans Condensed"/>
              </a:defRPr>
            </a:lvl1pPr>
          </a:lstStyle>
          <a:p>
            <a:r>
              <a:rPr lang="en-US" dirty="0"/>
              <a:t>Click to edit Master title style</a:t>
            </a:r>
            <a:endParaRPr lang="en-GB" dirty="0"/>
          </a:p>
        </p:txBody>
      </p:sp>
      <p:sp>
        <p:nvSpPr>
          <p:cNvPr id="12" name="Text Placeholder 10"/>
          <p:cNvSpPr>
            <a:spLocks noGrp="1"/>
          </p:cNvSpPr>
          <p:nvPr>
            <p:ph type="body" sz="quarter" idx="10"/>
          </p:nvPr>
        </p:nvSpPr>
        <p:spPr>
          <a:xfrm>
            <a:off x="2322513" y="1630363"/>
            <a:ext cx="9232900"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r="68483"/>
          <a:stretch/>
        </p:blipFill>
        <p:spPr bwMode="auto">
          <a:xfrm>
            <a:off x="1" y="0"/>
            <a:ext cx="19177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4795" r="23689"/>
          <a:stretch/>
        </p:blipFill>
        <p:spPr bwMode="auto">
          <a:xfrm>
            <a:off x="-1" y="12700"/>
            <a:ext cx="1917701"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239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0400" y="398318"/>
            <a:ext cx="10871200" cy="664910"/>
          </a:xfrm>
        </p:spPr>
        <p:txBody>
          <a:bodyPr anchor="t">
            <a:noAutofit/>
          </a:bodyPr>
          <a:lstStyle>
            <a:lvl1pPr algn="l">
              <a:defRPr sz="5400" baseline="0">
                <a:solidFill>
                  <a:schemeClr val="bg1"/>
                </a:solidFill>
                <a:latin typeface="Arial" panose="020B0604020202020204" pitchFamily="34" charset="0"/>
                <a:cs typeface="Arial" panose="020B0604020202020204" pitchFamily="34" charset="0"/>
              </a:defRPr>
            </a:lvl1pPr>
          </a:lstStyle>
          <a:p>
            <a:r>
              <a:rPr lang="en-GB" dirty="0"/>
              <a:t>Click to edit master title</a:t>
            </a:r>
            <a:endParaRPr lang="en-US" dirty="0"/>
          </a:p>
        </p:txBody>
      </p:sp>
      <p:sp>
        <p:nvSpPr>
          <p:cNvPr id="3" name="Picture Placeholder 4"/>
          <p:cNvSpPr>
            <a:spLocks noGrp="1"/>
          </p:cNvSpPr>
          <p:nvPr>
            <p:ph type="pic" sz="quarter" idx="10"/>
          </p:nvPr>
        </p:nvSpPr>
        <p:spPr>
          <a:xfrm>
            <a:off x="660400" y="1416744"/>
            <a:ext cx="10871200" cy="4029201"/>
          </a:xfrm>
        </p:spPr>
        <p:txBody>
          <a:bodyPr/>
          <a:lstStyle>
            <a:lvl1pPr>
              <a:defRPr baseline="0">
                <a:solidFill>
                  <a:schemeClr val="bg2"/>
                </a:solidFill>
              </a:defRPr>
            </a:lvl1pPr>
          </a:lstStyle>
          <a:p>
            <a:r>
              <a:rPr lang="en-US"/>
              <a:t>Click icon to add picture</a:t>
            </a:r>
            <a:endParaRPr lang="en-GB" dirty="0"/>
          </a:p>
        </p:txBody>
      </p:sp>
    </p:spTree>
    <p:extLst>
      <p:ext uri="{BB962C8B-B14F-4D97-AF65-F5344CB8AC3E}">
        <p14:creationId xmlns:p14="http://schemas.microsoft.com/office/powerpoint/2010/main" val="92148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20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_content">
    <p:spTree>
      <p:nvGrpSpPr>
        <p:cNvPr id="1" name=""/>
        <p:cNvGrpSpPr/>
        <p:nvPr/>
      </p:nvGrpSpPr>
      <p:grpSpPr>
        <a:xfrm>
          <a:off x="0" y="0"/>
          <a:ext cx="0" cy="0"/>
          <a:chOff x="0" y="0"/>
          <a:chExt cx="0" cy="0"/>
        </a:xfrm>
      </p:grpSpPr>
      <p:sp>
        <p:nvSpPr>
          <p:cNvPr id="9" name="Title 8"/>
          <p:cNvSpPr>
            <a:spLocks noGrp="1"/>
          </p:cNvSpPr>
          <p:nvPr>
            <p:ph type="title"/>
          </p:nvPr>
        </p:nvSpPr>
        <p:spPr>
          <a:xfrm>
            <a:off x="353500" y="324678"/>
            <a:ext cx="9312413" cy="754270"/>
          </a:xfrm>
          <a:prstGeom prst="rect">
            <a:avLst/>
          </a:prstGeom>
        </p:spPr>
        <p:txBody>
          <a:bodyPr/>
          <a:lstStyle>
            <a:lvl1pPr algn="l">
              <a:defRPr>
                <a:solidFill>
                  <a:schemeClr val="bg1"/>
                </a:solidFill>
                <a:latin typeface="Open Sans Condensed"/>
              </a:defRPr>
            </a:lvl1pPr>
          </a:lstStyle>
          <a:p>
            <a:r>
              <a:rPr lang="en-US" dirty="0"/>
              <a:t>Click to edit Master title style</a:t>
            </a:r>
            <a:endParaRPr lang="en-GB" dirty="0"/>
          </a:p>
        </p:txBody>
      </p:sp>
      <p:sp>
        <p:nvSpPr>
          <p:cNvPr id="10" name="Text Placeholder 10"/>
          <p:cNvSpPr>
            <a:spLocks noGrp="1"/>
          </p:cNvSpPr>
          <p:nvPr>
            <p:ph type="body" sz="quarter" idx="10"/>
          </p:nvPr>
        </p:nvSpPr>
        <p:spPr>
          <a:xfrm>
            <a:off x="404812" y="1617663"/>
            <a:ext cx="11164887"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1919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ndard_content">
    <p:spTree>
      <p:nvGrpSpPr>
        <p:cNvPr id="1" name=""/>
        <p:cNvGrpSpPr/>
        <p:nvPr/>
      </p:nvGrpSpPr>
      <p:grpSpPr>
        <a:xfrm>
          <a:off x="0" y="0"/>
          <a:ext cx="0" cy="0"/>
          <a:chOff x="0" y="0"/>
          <a:chExt cx="0" cy="0"/>
        </a:xfrm>
      </p:grpSpPr>
      <p:sp>
        <p:nvSpPr>
          <p:cNvPr id="9" name="Title 8"/>
          <p:cNvSpPr>
            <a:spLocks noGrp="1"/>
          </p:cNvSpPr>
          <p:nvPr>
            <p:ph type="title"/>
          </p:nvPr>
        </p:nvSpPr>
        <p:spPr>
          <a:xfrm>
            <a:off x="353500" y="324678"/>
            <a:ext cx="9312413" cy="754270"/>
          </a:xfrm>
          <a:prstGeom prst="rect">
            <a:avLst/>
          </a:prstGeom>
        </p:spPr>
        <p:txBody>
          <a:bodyPr/>
          <a:lstStyle>
            <a:lvl1pPr algn="l">
              <a:defRPr>
                <a:solidFill>
                  <a:schemeClr val="bg1"/>
                </a:solidFill>
                <a:latin typeface="Open Sans Condensed"/>
              </a:defRPr>
            </a:lvl1pPr>
          </a:lstStyle>
          <a:p>
            <a:r>
              <a:rPr lang="en-US" dirty="0"/>
              <a:t>Click to edit Master title style</a:t>
            </a:r>
            <a:endParaRPr lang="en-GB" dirty="0"/>
          </a:p>
        </p:txBody>
      </p:sp>
      <p:sp>
        <p:nvSpPr>
          <p:cNvPr id="10" name="Text Placeholder 10"/>
          <p:cNvSpPr>
            <a:spLocks noGrp="1"/>
          </p:cNvSpPr>
          <p:nvPr>
            <p:ph type="body" sz="quarter" idx="10"/>
          </p:nvPr>
        </p:nvSpPr>
        <p:spPr>
          <a:xfrm>
            <a:off x="404812" y="1617663"/>
            <a:ext cx="11164887" cy="4267200"/>
          </a:xfrm>
          <a:prstGeom prst="rect">
            <a:avLst/>
          </a:prstGeom>
        </p:spPr>
        <p:txBody>
          <a:bodyPr/>
          <a:lstStyle>
            <a:lvl1pPr marL="0" indent="0">
              <a:spcBef>
                <a:spcPts val="0"/>
              </a:spcBef>
              <a:buNone/>
              <a:defRPr b="0">
                <a:solidFill>
                  <a:schemeClr val="tx1">
                    <a:lumMod val="50000"/>
                    <a:lumOff val="50000"/>
                  </a:schemeClr>
                </a:solidFill>
                <a:latin typeface="Open Sans Condensed"/>
              </a:defRPr>
            </a:lvl1pPr>
            <a:lvl2pPr marL="742950" indent="-285750">
              <a:spcBef>
                <a:spcPts val="0"/>
              </a:spcBef>
              <a:buFont typeface="Arial" panose="020B0604020202020204" pitchFamily="34" charset="0"/>
              <a:buChar char="•"/>
              <a:defRPr b="0">
                <a:solidFill>
                  <a:schemeClr val="tx1">
                    <a:lumMod val="50000"/>
                    <a:lumOff val="50000"/>
                  </a:schemeClr>
                </a:solidFill>
                <a:latin typeface="Open Sans Condensed"/>
              </a:defRPr>
            </a:lvl2pPr>
            <a:lvl3pPr marL="1143000" indent="-228600">
              <a:spcBef>
                <a:spcPts val="0"/>
              </a:spcBef>
              <a:buFont typeface="Wingdings" panose="05000000000000000000" pitchFamily="2" charset="2"/>
              <a:buChar char="§"/>
              <a:defRPr b="0">
                <a:solidFill>
                  <a:schemeClr val="tx1">
                    <a:lumMod val="50000"/>
                    <a:lumOff val="50000"/>
                  </a:schemeClr>
                </a:solidFill>
                <a:latin typeface="Open Sans Condensed"/>
              </a:defRPr>
            </a:lvl3pPr>
            <a:lvl4pPr>
              <a:spcBef>
                <a:spcPts val="0"/>
              </a:spcBef>
              <a:defRPr b="0">
                <a:solidFill>
                  <a:schemeClr val="tx1">
                    <a:lumMod val="50000"/>
                    <a:lumOff val="50000"/>
                  </a:schemeClr>
                </a:solidFill>
                <a:latin typeface="Open Sans Condensed"/>
              </a:defRPr>
            </a:lvl4pPr>
            <a:lvl5pPr marL="2057400" indent="-228600">
              <a:spcBef>
                <a:spcPts val="0"/>
              </a:spcBef>
              <a:buFont typeface="Arial" panose="020B0604020202020204" pitchFamily="34" charset="0"/>
              <a:buChar char="•"/>
              <a:defRPr b="0">
                <a:solidFill>
                  <a:schemeClr val="tx1">
                    <a:lumMod val="50000"/>
                    <a:lumOff val="50000"/>
                  </a:schemeClr>
                </a:solidFill>
                <a:latin typeface="Open Sans Condense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4783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2.tiff"/><Relationship Id="rId5" Type="http://schemas.openxmlformats.org/officeDocument/2006/relationships/image" Target="../media/image11.jpe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7;p14"/>
          <p:cNvPicPr preferRelativeResize="0"/>
          <p:nvPr userDrawn="1"/>
        </p:nvPicPr>
        <p:blipFill>
          <a:blip r:embed="rId9">
            <a:alphaModFix/>
          </a:blip>
          <a:stretch>
            <a:fillRect/>
          </a:stretch>
        </p:blipFill>
        <p:spPr>
          <a:xfrm>
            <a:off x="2322009" y="5951903"/>
            <a:ext cx="1708967" cy="294300"/>
          </a:xfrm>
          <a:prstGeom prst="rect">
            <a:avLst/>
          </a:prstGeom>
          <a:noFill/>
          <a:ln>
            <a:noFill/>
          </a:ln>
        </p:spPr>
      </p:pic>
      <p:sp>
        <p:nvSpPr>
          <p:cNvPr id="10" name="Google Shape;68;p14"/>
          <p:cNvSpPr/>
          <p:nvPr userDrawn="1"/>
        </p:nvSpPr>
        <p:spPr>
          <a:xfrm>
            <a:off x="0" y="0"/>
            <a:ext cx="1913200" cy="6858000"/>
          </a:xfrm>
          <a:prstGeom prst="rect">
            <a:avLst/>
          </a:prstGeom>
          <a:solidFill>
            <a:srgbClr val="1A1D33"/>
          </a:solidFill>
          <a:ln>
            <a:noFill/>
          </a:ln>
        </p:spPr>
        <p:txBody>
          <a:bodyPr spcFirstLastPara="1" wrap="square" lIns="121884" tIns="121884" rIns="121884" bIns="121884" anchor="ctr" anchorCtr="0">
            <a:noAutofit/>
          </a:bodyPr>
          <a:lstStyle/>
          <a:p>
            <a:endParaRPr sz="2400" dirty="0"/>
          </a:p>
        </p:txBody>
      </p:sp>
      <p:cxnSp>
        <p:nvCxnSpPr>
          <p:cNvPr id="11" name="Straight Connector 10">
            <a:extLst>
              <a:ext uri="{FF2B5EF4-FFF2-40B4-BE49-F238E27FC236}">
                <a16:creationId xmlns:a16="http://schemas.microsoft.com/office/drawing/2014/main" id="{E64560CE-857B-4C58-A749-519ADD9503D2}"/>
              </a:ext>
            </a:extLst>
          </p:cNvPr>
          <p:cNvCxnSpPr>
            <a:cxnSpLocks/>
          </p:cNvCxnSpPr>
          <p:nvPr userDrawn="1"/>
        </p:nvCxnSpPr>
        <p:spPr>
          <a:xfrm>
            <a:off x="2464613" y="1392573"/>
            <a:ext cx="720000" cy="0"/>
          </a:xfrm>
          <a:prstGeom prst="line">
            <a:avLst/>
          </a:prstGeom>
          <a:ln w="76200">
            <a:solidFill>
              <a:srgbClr val="2F334F"/>
            </a:solidFill>
          </a:ln>
        </p:spPr>
        <p:style>
          <a:lnRef idx="1">
            <a:schemeClr val="accent1"/>
          </a:lnRef>
          <a:fillRef idx="0">
            <a:schemeClr val="accent1"/>
          </a:fillRef>
          <a:effectRef idx="0">
            <a:schemeClr val="accent1"/>
          </a:effectRef>
          <a:fontRef idx="minor">
            <a:schemeClr val="tx1"/>
          </a:fontRef>
        </p:style>
      </p:cxnSp>
      <p:pic>
        <p:nvPicPr>
          <p:cNvPr id="2050" name="Picture 2" descr="N:\Events\2021\Apprenticeships workshop\Admin\HEE+logo+in+JPEG+format+for+electronic+documents.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512300" y="5893263"/>
            <a:ext cx="2071688" cy="4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139587"/>
      </p:ext>
    </p:extLst>
  </p:cSld>
  <p:clrMap bg1="lt1" tx1="dk1" bg2="lt2" tx2="dk2" accent1="accent1" accent2="accent2" accent3="accent3" accent4="accent4" accent5="accent5" accent6="accent6" hlink="hlink" folHlink="folHlink"/>
  <p:sldLayoutIdLst>
    <p:sldLayoutId id="2147483672" r:id="rId1"/>
    <p:sldLayoutId id="2147483686" r:id="rId2"/>
    <p:sldLayoutId id="2147483688" r:id="rId3"/>
    <p:sldLayoutId id="2147483685" r:id="rId4"/>
    <p:sldLayoutId id="2147483706" r:id="rId5"/>
    <p:sldLayoutId id="2147483714" r:id="rId6"/>
    <p:sldLayoutId id="214748371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83;p16"/>
          <p:cNvSpPr/>
          <p:nvPr userDrawn="1"/>
        </p:nvSpPr>
        <p:spPr>
          <a:xfrm>
            <a:off x="-1" y="2"/>
            <a:ext cx="12192000" cy="1304620"/>
          </a:xfrm>
          <a:prstGeom prst="rect">
            <a:avLst/>
          </a:prstGeom>
          <a:solidFill>
            <a:srgbClr val="1A1D33"/>
          </a:solidFill>
          <a:ln>
            <a:noFill/>
          </a:ln>
        </p:spPr>
        <p:txBody>
          <a:bodyPr spcFirstLastPara="1" wrap="square" lIns="121884" tIns="121884" rIns="121884" bIns="121884" anchor="ctr" anchorCtr="0">
            <a:noAutofit/>
          </a:bodyPr>
          <a:lstStyle/>
          <a:p>
            <a:endParaRPr sz="2400" dirty="0"/>
          </a:p>
        </p:txBody>
      </p:sp>
      <p:pic>
        <p:nvPicPr>
          <p:cNvPr id="8" name="Google Shape;57;p13">
            <a:extLst>
              <a:ext uri="{FF2B5EF4-FFF2-40B4-BE49-F238E27FC236}">
                <a16:creationId xmlns:a16="http://schemas.microsoft.com/office/drawing/2014/main" id="{71E9014B-C947-42E8-8181-748A3732011B}"/>
              </a:ext>
            </a:extLst>
          </p:cNvPr>
          <p:cNvPicPr preferRelativeResize="0"/>
          <p:nvPr userDrawn="1"/>
        </p:nvPicPr>
        <p:blipFill>
          <a:blip r:embed="rId6">
            <a:alphaModFix/>
          </a:blip>
          <a:stretch>
            <a:fillRect/>
          </a:stretch>
        </p:blipFill>
        <p:spPr>
          <a:xfrm>
            <a:off x="9979367" y="377273"/>
            <a:ext cx="1708967" cy="316947"/>
          </a:xfrm>
          <a:prstGeom prst="rect">
            <a:avLst/>
          </a:prstGeom>
          <a:noFill/>
          <a:ln>
            <a:noFill/>
          </a:ln>
        </p:spPr>
      </p:pic>
    </p:spTree>
    <p:extLst>
      <p:ext uri="{BB962C8B-B14F-4D97-AF65-F5344CB8AC3E}">
        <p14:creationId xmlns:p14="http://schemas.microsoft.com/office/powerpoint/2010/main" val="3731821067"/>
      </p:ext>
    </p:extLst>
  </p:cSld>
  <p:clrMap bg1="lt1" tx1="dk1" bg2="lt2" tx2="dk2" accent1="accent1" accent2="accent2" accent3="accent3" accent4="accent4" accent5="accent5" accent6="accent6" hlink="hlink" folHlink="folHlink"/>
  <p:sldLayoutIdLst>
    <p:sldLayoutId id="2147483684" r:id="rId1"/>
    <p:sldLayoutId id="2147483687" r:id="rId2"/>
    <p:sldLayoutId id="2147483709" r:id="rId3"/>
    <p:sldLayoutId id="214748371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7D1FE-970C-8348-8FF5-1589AD066EDF}"/>
              </a:ext>
            </a:extLst>
          </p:cNvPr>
          <p:cNvPicPr>
            <a:picLocks noChangeAspect="1"/>
          </p:cNvPicPr>
          <p:nvPr/>
        </p:nvPicPr>
        <p:blipFill>
          <a:blip r:embed="rId4"/>
          <a:stretch>
            <a:fillRect/>
          </a:stretch>
        </p:blipFill>
        <p:spPr>
          <a:xfrm>
            <a:off x="1910" y="0"/>
            <a:ext cx="12190095" cy="6858000"/>
          </a:xfrm>
          <a:prstGeom prst="rect">
            <a:avLst/>
          </a:prstGeom>
        </p:spPr>
      </p:pic>
      <p:sp>
        <p:nvSpPr>
          <p:cNvPr id="6" name="Title Placeholder 1"/>
          <p:cNvSpPr>
            <a:spLocks noGrp="1"/>
          </p:cNvSpPr>
          <p:nvPr>
            <p:ph type="title"/>
          </p:nvPr>
        </p:nvSpPr>
        <p:spPr>
          <a:xfrm>
            <a:off x="534075" y="416372"/>
            <a:ext cx="10972800" cy="857250"/>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p:cNvSpPr>
            <a:spLocks noGrp="1"/>
          </p:cNvSpPr>
          <p:nvPr>
            <p:ph type="body" idx="1"/>
          </p:nvPr>
        </p:nvSpPr>
        <p:spPr>
          <a:xfrm>
            <a:off x="610552" y="1588569"/>
            <a:ext cx="109728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2F6E839B-D322-4424-B2C5-B8E6A33CB861}"/>
              </a:ext>
            </a:extLst>
          </p:cNvPr>
          <p:cNvPicPr>
            <a:picLocks noChangeAspect="1"/>
          </p:cNvPicPr>
          <p:nvPr userDrawn="1"/>
        </p:nvPicPr>
        <p:blipFill>
          <a:blip r:embed="rId5"/>
          <a:stretch>
            <a:fillRect/>
          </a:stretch>
        </p:blipFill>
        <p:spPr>
          <a:xfrm>
            <a:off x="9664996" y="6019246"/>
            <a:ext cx="2286000" cy="856180"/>
          </a:xfrm>
          <a:prstGeom prst="rect">
            <a:avLst/>
          </a:prstGeom>
        </p:spPr>
      </p:pic>
    </p:spTree>
    <p:extLst>
      <p:ext uri="{BB962C8B-B14F-4D97-AF65-F5344CB8AC3E}">
        <p14:creationId xmlns:p14="http://schemas.microsoft.com/office/powerpoint/2010/main" val="2282201690"/>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Google Shape;54;p13"/>
          <p:cNvSpPr/>
          <p:nvPr userDrawn="1"/>
        </p:nvSpPr>
        <p:spPr>
          <a:xfrm>
            <a:off x="10" y="0"/>
            <a:ext cx="6096001" cy="6858000"/>
          </a:xfrm>
          <a:prstGeom prst="rect">
            <a:avLst/>
          </a:prstGeom>
          <a:solidFill>
            <a:srgbClr val="1A1D33"/>
          </a:solidFill>
          <a:ln>
            <a:noFill/>
          </a:ln>
        </p:spPr>
        <p:txBody>
          <a:bodyPr spcFirstLastPara="1" wrap="square" lIns="121856" tIns="121856" rIns="121856" bIns="121856" anchor="ctr" anchorCtr="0">
            <a:noAutofit/>
          </a:bodyPr>
          <a:lstStyle/>
          <a:p>
            <a:pPr defTabSz="914081"/>
            <a:endParaRPr sz="2400" dirty="0">
              <a:solidFill>
                <a:prstClr val="black"/>
              </a:solidFill>
            </a:endParaRPr>
          </a:p>
        </p:txBody>
      </p:sp>
      <p:pic>
        <p:nvPicPr>
          <p:cNvPr id="17" name="Google Shape;57;p13"/>
          <p:cNvPicPr preferRelativeResize="0"/>
          <p:nvPr userDrawn="1"/>
        </p:nvPicPr>
        <p:blipFill>
          <a:blip r:embed="rId4">
            <a:alphaModFix/>
          </a:blip>
          <a:stretch>
            <a:fillRect/>
          </a:stretch>
        </p:blipFill>
        <p:spPr>
          <a:xfrm>
            <a:off x="570302" y="314383"/>
            <a:ext cx="4955395" cy="919033"/>
          </a:xfrm>
          <a:prstGeom prst="rect">
            <a:avLst/>
          </a:prstGeom>
          <a:noFill/>
          <a:ln>
            <a:noFill/>
          </a:ln>
        </p:spPr>
      </p:pic>
      <p:sp>
        <p:nvSpPr>
          <p:cNvPr id="18" name="Google Shape;58;p13"/>
          <p:cNvSpPr/>
          <p:nvPr userDrawn="1"/>
        </p:nvSpPr>
        <p:spPr>
          <a:xfrm>
            <a:off x="6739778" y="773900"/>
            <a:ext cx="1204000" cy="1193200"/>
          </a:xfrm>
          <a:prstGeom prst="rect">
            <a:avLst/>
          </a:prstGeom>
          <a:solidFill>
            <a:srgbClr val="3354A0"/>
          </a:solidFill>
          <a:ln>
            <a:noFill/>
          </a:ln>
        </p:spPr>
        <p:txBody>
          <a:bodyPr spcFirstLastPara="1" wrap="square" lIns="121856" tIns="121856" rIns="121856" bIns="121856" anchor="ctr" anchorCtr="0">
            <a:noAutofit/>
          </a:bodyPr>
          <a:lstStyle/>
          <a:p>
            <a:pPr defTabSz="914081"/>
            <a:endParaRPr sz="2400" dirty="0">
              <a:solidFill>
                <a:prstClr val="black"/>
              </a:solidFill>
            </a:endParaRPr>
          </a:p>
        </p:txBody>
      </p:sp>
      <p:pic>
        <p:nvPicPr>
          <p:cNvPr id="19" name="Google Shape;59;p13"/>
          <p:cNvPicPr preferRelativeResize="0"/>
          <p:nvPr userDrawn="1"/>
        </p:nvPicPr>
        <p:blipFill rotWithShape="1">
          <a:blip r:embed="rId5" cstate="print">
            <a:extLst>
              <a:ext uri="{28A0092B-C50C-407E-A947-70E740481C1C}">
                <a14:useLocalDpi xmlns:a14="http://schemas.microsoft.com/office/drawing/2010/main" val="0"/>
              </a:ext>
            </a:extLst>
          </a:blip>
          <a:srcRect t="18339" b="1584"/>
          <a:stretch/>
        </p:blipFill>
        <p:spPr>
          <a:xfrm>
            <a:off x="6096010" y="0"/>
            <a:ext cx="6096001" cy="6858000"/>
          </a:xfrm>
          <a:prstGeom prst="rect">
            <a:avLst/>
          </a:prstGeom>
          <a:noFill/>
          <a:ln>
            <a:noFill/>
          </a:ln>
        </p:spPr>
      </p:pic>
      <p:pic>
        <p:nvPicPr>
          <p:cNvPr id="20" name="Picture 2" descr="N:\Events\2020\75th anniversary\comms and engagement\illustrations\75th print\75_Poster_B&amp;W final.tif"/>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t="19907" r="9616" b="7411"/>
          <a:stretch/>
        </p:blipFill>
        <p:spPr bwMode="auto">
          <a:xfrm>
            <a:off x="6096011" y="3"/>
            <a:ext cx="6096001" cy="688550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Placeholder 20"/>
          <p:cNvSpPr>
            <a:spLocks noGrp="1"/>
          </p:cNvSpPr>
          <p:nvPr>
            <p:ph type="title"/>
          </p:nvPr>
        </p:nvSpPr>
        <p:spPr>
          <a:xfrm>
            <a:off x="570209" y="3243244"/>
            <a:ext cx="495560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Tree>
    <p:extLst>
      <p:ext uri="{BB962C8B-B14F-4D97-AF65-F5344CB8AC3E}">
        <p14:creationId xmlns:p14="http://schemas.microsoft.com/office/powerpoint/2010/main" val="237933420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081" rtl="0" eaLnBrk="1" latinLnBrk="0" hangingPunct="1">
        <a:lnSpc>
          <a:spcPct val="90000"/>
        </a:lnSpc>
        <a:spcBef>
          <a:spcPct val="0"/>
        </a:spcBef>
        <a:buNone/>
        <a:defRPr sz="4999" kern="1200">
          <a:solidFill>
            <a:schemeClr val="bg1"/>
          </a:solidFill>
          <a:latin typeface="Open Sans Condensed"/>
          <a:ea typeface="+mj-ea"/>
          <a:cs typeface="+mj-cs"/>
        </a:defRPr>
      </a:lvl1pPr>
    </p:titleStyle>
    <p:bodyStyle>
      <a:lvl1pPr marL="228522" indent="-228522" algn="l" defTabSz="91408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65" indent="-228522" algn="l" defTabSz="91408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1" indent="-228522" algn="l" defTabSz="91408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2" algn="l" defTabSz="91408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80" indent="-228522" algn="l" defTabSz="91408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21" indent="-228522" algn="l" defTabSz="91408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62" indent="-228522" algn="l" defTabSz="91408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02" indent="-228522" algn="l" defTabSz="91408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845" indent="-228522" algn="l" defTabSz="91408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81" rtl="0" eaLnBrk="1" latinLnBrk="0" hangingPunct="1">
        <a:defRPr sz="1900" kern="1200">
          <a:solidFill>
            <a:schemeClr val="tx1"/>
          </a:solidFill>
          <a:latin typeface="+mn-lt"/>
          <a:ea typeface="+mn-ea"/>
          <a:cs typeface="+mn-cs"/>
        </a:defRPr>
      </a:lvl1pPr>
      <a:lvl2pPr marL="457040" algn="l" defTabSz="914081" rtl="0" eaLnBrk="1" latinLnBrk="0" hangingPunct="1">
        <a:defRPr sz="1900" kern="1200">
          <a:solidFill>
            <a:schemeClr val="tx1"/>
          </a:solidFill>
          <a:latin typeface="+mn-lt"/>
          <a:ea typeface="+mn-ea"/>
          <a:cs typeface="+mn-cs"/>
        </a:defRPr>
      </a:lvl2pPr>
      <a:lvl3pPr marL="914081" algn="l" defTabSz="914081" rtl="0" eaLnBrk="1" latinLnBrk="0" hangingPunct="1">
        <a:defRPr sz="1900" kern="1200">
          <a:solidFill>
            <a:schemeClr val="tx1"/>
          </a:solidFill>
          <a:latin typeface="+mn-lt"/>
          <a:ea typeface="+mn-ea"/>
          <a:cs typeface="+mn-cs"/>
        </a:defRPr>
      </a:lvl3pPr>
      <a:lvl4pPr marL="1371122" algn="l" defTabSz="914081" rtl="0" eaLnBrk="1" latinLnBrk="0" hangingPunct="1">
        <a:defRPr sz="1900" kern="1200">
          <a:solidFill>
            <a:schemeClr val="tx1"/>
          </a:solidFill>
          <a:latin typeface="+mn-lt"/>
          <a:ea typeface="+mn-ea"/>
          <a:cs typeface="+mn-cs"/>
        </a:defRPr>
      </a:lvl4pPr>
      <a:lvl5pPr marL="1828162" algn="l" defTabSz="914081" rtl="0" eaLnBrk="1" latinLnBrk="0" hangingPunct="1">
        <a:defRPr sz="1900" kern="1200">
          <a:solidFill>
            <a:schemeClr val="tx1"/>
          </a:solidFill>
          <a:latin typeface="+mn-lt"/>
          <a:ea typeface="+mn-ea"/>
          <a:cs typeface="+mn-cs"/>
        </a:defRPr>
      </a:lvl5pPr>
      <a:lvl6pPr marL="2285205" algn="l" defTabSz="914081" rtl="0" eaLnBrk="1" latinLnBrk="0" hangingPunct="1">
        <a:defRPr sz="1900" kern="1200">
          <a:solidFill>
            <a:schemeClr val="tx1"/>
          </a:solidFill>
          <a:latin typeface="+mn-lt"/>
          <a:ea typeface="+mn-ea"/>
          <a:cs typeface="+mn-cs"/>
        </a:defRPr>
      </a:lvl6pPr>
      <a:lvl7pPr marL="2742241" algn="l" defTabSz="914081" rtl="0" eaLnBrk="1" latinLnBrk="0" hangingPunct="1">
        <a:defRPr sz="1900" kern="1200">
          <a:solidFill>
            <a:schemeClr val="tx1"/>
          </a:solidFill>
          <a:latin typeface="+mn-lt"/>
          <a:ea typeface="+mn-ea"/>
          <a:cs typeface="+mn-cs"/>
        </a:defRPr>
      </a:lvl7pPr>
      <a:lvl8pPr marL="3199280" algn="l" defTabSz="914081" rtl="0" eaLnBrk="1" latinLnBrk="0" hangingPunct="1">
        <a:defRPr sz="1900" kern="1200">
          <a:solidFill>
            <a:schemeClr val="tx1"/>
          </a:solidFill>
          <a:latin typeface="+mn-lt"/>
          <a:ea typeface="+mn-ea"/>
          <a:cs typeface="+mn-cs"/>
        </a:defRPr>
      </a:lvl8pPr>
      <a:lvl9pPr marL="3656320" algn="l" defTabSz="91408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9.xml"/><Relationship Id="rId1" Type="http://schemas.openxmlformats.org/officeDocument/2006/relationships/themeOverride" Target="../theme/themeOverride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hemeOverride" Target="../theme/themeOverride5.xml"/><Relationship Id="rId6" Type="http://schemas.openxmlformats.org/officeDocument/2006/relationships/image" Target="../media/image21.jp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hemeOverride" Target="../theme/themeOverrid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hemeOverride" Target="../theme/themeOverride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hemeOverride" Target="../theme/themeOverride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blog.harmlessonline.net/" TargetMode="Externa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7.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hemeOverride" Target="../theme/themeOverride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hemeOverride" Target="../theme/themeOverride10.xml"/><Relationship Id="rId5" Type="http://schemas.openxmlformats.org/officeDocument/2006/relationships/image" Target="../media/image8.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hyperlink" Target="https://cahpr.csp.org.uk/about-cahpr" TargetMode="External"/><Relationship Id="rId3" Type="http://schemas.openxmlformats.org/officeDocument/2006/relationships/notesSlide" Target="../notesSlides/notesSlide19.xml"/><Relationship Id="rId7" Type="http://schemas.openxmlformats.org/officeDocument/2006/relationships/hyperlink" Target="https://www.rcslt.org/members/research/research-networks/#section-2" TargetMode="External"/><Relationship Id="rId2" Type="http://schemas.openxmlformats.org/officeDocument/2006/relationships/slideLayout" Target="../slideLayouts/slideLayout8.xml"/><Relationship Id="rId1" Type="http://schemas.openxmlformats.org/officeDocument/2006/relationships/themeOverride" Target="../theme/themeOverride11.xml"/><Relationship Id="rId6" Type="http://schemas.openxmlformats.org/officeDocument/2006/relationships/hyperlink" Target="https://doi.org/10.1186/s12909-021-02672-1" TargetMode="External"/><Relationship Id="rId5" Type="http://schemas.openxmlformats.org/officeDocument/2006/relationships/hyperlink" Target="https://doi.org/10.1186/1472-6963-12-287" TargetMode="External"/><Relationship Id="rId4" Type="http://schemas.openxmlformats.org/officeDocument/2006/relationships/hyperlink" Target="https://www.hcpc-uk.org/globalassets/resources/standards/standards-of-proficiency---speech-and-language-therapists.pdf?v=637018072470000000" TargetMode="External"/><Relationship Id="rId9" Type="http://schemas.openxmlformats.org/officeDocument/2006/relationships/hyperlink" Target="https://doi.org/10.1186/s12913-020-05650-3"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hemeOverride" Target="../theme/themeOverride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3" Type="http://schemas.openxmlformats.org/officeDocument/2006/relationships/notesSlide" Target="../notesSlides/notesSlide8.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hemeOverride" Target="../theme/themeOverride3.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g"/><Relationship Id="rId15" Type="http://schemas.openxmlformats.org/officeDocument/2006/relationships/hyperlink" Target="https://creativecommons.org/licenses/by-nc-sa/3.0/" TargetMode="External"/><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hyperlink" Target="https://www.flickr.com/photos/xrrr/389288374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872" y="3204972"/>
            <a:ext cx="5674128" cy="1143000"/>
          </a:xfrm>
        </p:spPr>
        <p:txBody>
          <a:bodyPr/>
          <a:lstStyle/>
          <a:p>
            <a:pPr>
              <a:lnSpc>
                <a:spcPct val="107000"/>
              </a:lnSpc>
              <a:spcAft>
                <a:spcPts val="800"/>
              </a:spcAft>
            </a:pPr>
            <a:r>
              <a:rPr lang="en-GB" sz="3600" kern="1400" spc="-50" dirty="0">
                <a:effectLst/>
                <a:latin typeface="Calibri Light" panose="020F0302020204030204" pitchFamily="34" charset="0"/>
                <a:ea typeface="Times New Roman" panose="02020603050405020304" pitchFamily="18" charset="0"/>
                <a:cs typeface="Times New Roman" panose="02020603050405020304" pitchFamily="18" charset="0"/>
              </a:rPr>
              <a:t>Building research capacity for UK SLTs: the SLT Research Practitioner Framework Resource Map</a:t>
            </a:r>
            <a:br>
              <a:rPr lang="en-GB" sz="3200" kern="1400" spc="-50" dirty="0">
                <a:effectLst/>
                <a:latin typeface="Calibri Light" panose="020F0302020204030204" pitchFamily="34" charset="0"/>
                <a:ea typeface="Times New Roman" panose="02020603050405020304" pitchFamily="18" charset="0"/>
                <a:cs typeface="Times New Roman" panose="02020603050405020304" pitchFamily="18" charset="0"/>
              </a:rPr>
            </a:br>
            <a:br>
              <a:rPr lang="en-GB" sz="3200" kern="1400" spc="-50" dirty="0">
                <a:effectLst/>
                <a:latin typeface="Calibri Light" panose="020F0302020204030204" pitchFamily="34" charset="0"/>
                <a:ea typeface="Times New Roman" panose="02020603050405020304" pitchFamily="18"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Katie Chadd, </a:t>
            </a:r>
            <a:r>
              <a:rPr lang="en-GB" sz="1800" dirty="0">
                <a:effectLst/>
                <a:latin typeface="Calibri" panose="020F0502020204030204" pitchFamily="34" charset="0"/>
                <a:ea typeface="Calibri" panose="020F0502020204030204" pitchFamily="34" charset="0"/>
                <a:cs typeface="Times New Roman" panose="02020603050405020304" pitchFamily="18" charset="0"/>
              </a:rPr>
              <a:t>Amit Kulkarni, Mari Viviers, Jackie McRae, Hazel Roddam, Gemma Clunie, Milly Heelan, Katherine Broomfield, Helen Stringer &amp; Rebecca Palmer</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p:cNvSpPr>
            <a:spLocks noGrp="1"/>
          </p:cNvSpPr>
          <p:nvPr>
            <p:ph type="body" sz="quarter" idx="10"/>
          </p:nvPr>
        </p:nvSpPr>
        <p:spPr>
          <a:xfrm>
            <a:off x="421872" y="5703969"/>
            <a:ext cx="4180021" cy="939800"/>
          </a:xfrm>
        </p:spPr>
        <p:txBody>
          <a:bodyPr/>
          <a:lstStyle/>
          <a:p>
            <a:r>
              <a:rPr lang="en-GB" sz="2800" dirty="0"/>
              <a:t>ESLA Congress 2022</a:t>
            </a:r>
          </a:p>
        </p:txBody>
      </p:sp>
    </p:spTree>
    <p:extLst>
      <p:ext uri="{BB962C8B-B14F-4D97-AF65-F5344CB8AC3E}">
        <p14:creationId xmlns:p14="http://schemas.microsoft.com/office/powerpoint/2010/main" val="366322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F089-FF27-4052-BDED-B4C078FA6903}"/>
              </a:ext>
            </a:extLst>
          </p:cNvPr>
          <p:cNvSpPr>
            <a:spLocks noGrp="1"/>
          </p:cNvSpPr>
          <p:nvPr>
            <p:ph type="title"/>
          </p:nvPr>
        </p:nvSpPr>
        <p:spPr/>
        <p:txBody>
          <a:bodyPr/>
          <a:lstStyle/>
          <a:p>
            <a:r>
              <a:rPr lang="en-GB" dirty="0"/>
              <a:t>Aims</a:t>
            </a:r>
          </a:p>
        </p:txBody>
      </p:sp>
      <p:graphicFrame>
        <p:nvGraphicFramePr>
          <p:cNvPr id="4" name="Diagram 3">
            <a:extLst>
              <a:ext uri="{FF2B5EF4-FFF2-40B4-BE49-F238E27FC236}">
                <a16:creationId xmlns:a16="http://schemas.microsoft.com/office/drawing/2014/main" id="{D9392690-42CB-43E7-AFA0-DB177D9A5BA0}"/>
              </a:ext>
            </a:extLst>
          </p:cNvPr>
          <p:cNvGraphicFramePr/>
          <p:nvPr>
            <p:extLst>
              <p:ext uri="{D42A27DB-BD31-4B8C-83A1-F6EECF244321}">
                <p14:modId xmlns:p14="http://schemas.microsoft.com/office/powerpoint/2010/main" val="4138313796"/>
              </p:ext>
            </p:extLst>
          </p:nvPr>
        </p:nvGraphicFramePr>
        <p:xfrm>
          <a:off x="2278183" y="1670538"/>
          <a:ext cx="8666041" cy="4643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684981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5764-83A9-4A19-B008-B72EB98DAE3F}"/>
              </a:ext>
            </a:extLst>
          </p:cNvPr>
          <p:cNvSpPr>
            <a:spLocks noGrp="1"/>
          </p:cNvSpPr>
          <p:nvPr>
            <p:ph type="title"/>
          </p:nvPr>
        </p:nvSpPr>
        <p:spPr/>
        <p:txBody>
          <a:bodyPr/>
          <a:lstStyle/>
          <a:p>
            <a:r>
              <a:rPr lang="en-GB" dirty="0"/>
              <a:t>Method</a:t>
            </a:r>
          </a:p>
        </p:txBody>
      </p:sp>
      <p:pic>
        <p:nvPicPr>
          <p:cNvPr id="4" name="Picture 3">
            <a:extLst>
              <a:ext uri="{FF2B5EF4-FFF2-40B4-BE49-F238E27FC236}">
                <a16:creationId xmlns:a16="http://schemas.microsoft.com/office/drawing/2014/main" id="{0F6CA4A2-6340-4DA7-A92E-3C3AF2AFFDBC}"/>
              </a:ext>
            </a:extLst>
          </p:cNvPr>
          <p:cNvPicPr>
            <a:picLocks noChangeAspect="1"/>
          </p:cNvPicPr>
          <p:nvPr/>
        </p:nvPicPr>
        <p:blipFill>
          <a:blip r:embed="rId4"/>
          <a:stretch>
            <a:fillRect/>
          </a:stretch>
        </p:blipFill>
        <p:spPr>
          <a:xfrm>
            <a:off x="1026155" y="1446522"/>
            <a:ext cx="3332227" cy="5086800"/>
          </a:xfrm>
          <a:prstGeom prst="rect">
            <a:avLst/>
          </a:prstGeom>
        </p:spPr>
      </p:pic>
      <p:pic>
        <p:nvPicPr>
          <p:cNvPr id="5" name="Picture 4">
            <a:extLst>
              <a:ext uri="{FF2B5EF4-FFF2-40B4-BE49-F238E27FC236}">
                <a16:creationId xmlns:a16="http://schemas.microsoft.com/office/drawing/2014/main" id="{3C88509F-D80E-462F-AB6C-3A5542329B9C}"/>
              </a:ext>
            </a:extLst>
          </p:cNvPr>
          <p:cNvPicPr>
            <a:picLocks noChangeAspect="1"/>
          </p:cNvPicPr>
          <p:nvPr/>
        </p:nvPicPr>
        <p:blipFill>
          <a:blip r:embed="rId5"/>
          <a:stretch>
            <a:fillRect/>
          </a:stretch>
        </p:blipFill>
        <p:spPr>
          <a:xfrm>
            <a:off x="-5589651" y="-4115278"/>
            <a:ext cx="2075461" cy="2368514"/>
          </a:xfrm>
          <a:prstGeom prst="rect">
            <a:avLst/>
          </a:prstGeom>
        </p:spPr>
      </p:pic>
      <p:sp>
        <p:nvSpPr>
          <p:cNvPr id="10" name="TextBox 9">
            <a:extLst>
              <a:ext uri="{FF2B5EF4-FFF2-40B4-BE49-F238E27FC236}">
                <a16:creationId xmlns:a16="http://schemas.microsoft.com/office/drawing/2014/main" id="{EB664560-4901-4B90-9571-D7321DE8BDBC}"/>
              </a:ext>
            </a:extLst>
          </p:cNvPr>
          <p:cNvSpPr txBox="1"/>
          <p:nvPr/>
        </p:nvSpPr>
        <p:spPr>
          <a:xfrm>
            <a:off x="4577838" y="3989922"/>
            <a:ext cx="7614162" cy="1261884"/>
          </a:xfrm>
          <a:prstGeom prst="rect">
            <a:avLst/>
          </a:prstGeom>
          <a:no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	6. Harris, J., Grafton, K. &amp; Cooke, J. (2020). Developing a consolidated research framework for clinical allied health professionals practising in the UK. BMC Health Services Research, 20, 852 https://doi.org/10.1186/s12913-020-05650-3</a:t>
            </a:r>
          </a:p>
        </p:txBody>
      </p:sp>
      <p:pic>
        <p:nvPicPr>
          <p:cNvPr id="13" name="Picture 12" descr="A picture containing text&#10;&#10;Description automatically generated">
            <a:extLst>
              <a:ext uri="{FF2B5EF4-FFF2-40B4-BE49-F238E27FC236}">
                <a16:creationId xmlns:a16="http://schemas.microsoft.com/office/drawing/2014/main" id="{0DD76949-DA96-4898-A3A1-CC1B95084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4160" y="2453686"/>
            <a:ext cx="2189519" cy="1103246"/>
          </a:xfrm>
          <a:prstGeom prst="rect">
            <a:avLst/>
          </a:prstGeom>
        </p:spPr>
      </p:pic>
    </p:spTree>
    <p:extLst>
      <p:ext uri="{BB962C8B-B14F-4D97-AF65-F5344CB8AC3E}">
        <p14:creationId xmlns:p14="http://schemas.microsoft.com/office/powerpoint/2010/main" val="30368943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BBDA-947C-43BD-9437-CE8233FA9F41}"/>
              </a:ext>
            </a:extLst>
          </p:cNvPr>
          <p:cNvSpPr>
            <a:spLocks noGrp="1"/>
          </p:cNvSpPr>
          <p:nvPr>
            <p:ph type="title"/>
          </p:nvPr>
        </p:nvSpPr>
        <p:spPr/>
        <p:txBody>
          <a:bodyPr/>
          <a:lstStyle/>
          <a:p>
            <a:r>
              <a:rPr lang="en-GB" dirty="0"/>
              <a:t>Method</a:t>
            </a:r>
          </a:p>
        </p:txBody>
      </p:sp>
      <p:sp>
        <p:nvSpPr>
          <p:cNvPr id="3" name="Text Placeholder 2">
            <a:extLst>
              <a:ext uri="{FF2B5EF4-FFF2-40B4-BE49-F238E27FC236}">
                <a16:creationId xmlns:a16="http://schemas.microsoft.com/office/drawing/2014/main" id="{702C258C-2D67-4BE4-B9C7-4E4898AE8F9D}"/>
              </a:ext>
            </a:extLst>
          </p:cNvPr>
          <p:cNvSpPr>
            <a:spLocks noGrp="1"/>
          </p:cNvSpPr>
          <p:nvPr>
            <p:ph type="body" sz="quarter" idx="10"/>
          </p:nvPr>
        </p:nvSpPr>
        <p:spPr/>
        <p:txBody>
          <a:bodyPr/>
          <a:lstStyle/>
          <a:p>
            <a:r>
              <a:rPr lang="en-GB" dirty="0"/>
              <a:t>..and mapped each </a:t>
            </a:r>
            <a:r>
              <a:rPr lang="en-GB" i="1" dirty="0"/>
              <a:t>knowledge and skill statement </a:t>
            </a:r>
            <a:r>
              <a:rPr lang="en-GB" dirty="0"/>
              <a:t>as being either:</a:t>
            </a:r>
          </a:p>
          <a:p>
            <a:endParaRPr lang="en-GB" dirty="0"/>
          </a:p>
          <a:p>
            <a:pPr marL="457200" indent="-457200">
              <a:buFontTx/>
              <a:buChar char="-"/>
            </a:pPr>
            <a:r>
              <a:rPr lang="en-GB" dirty="0"/>
              <a:t>an active focus or goal</a:t>
            </a:r>
          </a:p>
          <a:p>
            <a:pPr marL="457200" indent="-457200">
              <a:buFontTx/>
              <a:buChar char="-"/>
            </a:pPr>
            <a:r>
              <a:rPr lang="en-GB" dirty="0"/>
              <a:t>an aspirational focus or goal</a:t>
            </a:r>
          </a:p>
          <a:p>
            <a:pPr marL="457200" indent="-457200">
              <a:buFontTx/>
              <a:buChar char="-"/>
            </a:pPr>
            <a:r>
              <a:rPr lang="en-GB" dirty="0"/>
              <a:t>not a focus or goal </a:t>
            </a:r>
          </a:p>
          <a:p>
            <a:endParaRPr lang="en-GB" dirty="0"/>
          </a:p>
          <a:p>
            <a:r>
              <a:rPr lang="en-GB" dirty="0"/>
              <a:t>..of the represented networks</a:t>
            </a:r>
          </a:p>
          <a:p>
            <a:endParaRPr lang="en-GB" dirty="0"/>
          </a:p>
        </p:txBody>
      </p:sp>
    </p:spTree>
    <p:extLst>
      <p:ext uri="{BB962C8B-B14F-4D97-AF65-F5344CB8AC3E}">
        <p14:creationId xmlns:p14="http://schemas.microsoft.com/office/powerpoint/2010/main" val="113275385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B8B48A-F0DE-47D4-B9CA-6825A7DEEDC6}"/>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a:r>
              <a:rPr lang="en-US"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The result</a:t>
            </a:r>
          </a:p>
        </p:txBody>
      </p:sp>
      <p:sp>
        <p:nvSpPr>
          <p:cNvPr id="9" name="TextBox 8">
            <a:extLst>
              <a:ext uri="{FF2B5EF4-FFF2-40B4-BE49-F238E27FC236}">
                <a16:creationId xmlns:a16="http://schemas.microsoft.com/office/drawing/2014/main" id="{F4D90EC9-C247-441A-96CD-E59798DD49FC}"/>
              </a:ext>
            </a:extLst>
          </p:cNvPr>
          <p:cNvSpPr txBox="1"/>
          <p:nvPr/>
        </p:nvSpPr>
        <p:spPr>
          <a:xfrm>
            <a:off x="6503158" y="649480"/>
            <a:ext cx="4862447" cy="5546047"/>
          </a:xfrm>
          <a:prstGeom prst="rect">
            <a:avLst/>
          </a:prstGeom>
        </p:spPr>
        <p:txBody>
          <a:bodyPr vert="horz" lIns="91440" tIns="45720" rIns="91440" bIns="45720" rtlCol="0" anchor="ctr">
            <a:normAutofit/>
          </a:bodyPr>
          <a:lstStyle/>
          <a:p>
            <a:pPr marR="0" lvl="0" algn="l" defTabSz="914400" rtl="0" eaLnBrk="1" fontAlgn="auto" latinLnBrk="0" hangingPunct="1">
              <a:lnSpc>
                <a:spcPct val="90000"/>
              </a:lnSpc>
              <a:spcBef>
                <a:spcPts val="0"/>
              </a:spcBef>
              <a:spcAft>
                <a:spcPts val="600"/>
              </a:spcAft>
              <a:buClrTx/>
              <a:buSzTx/>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comprehensive ‘</a:t>
            </a: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guide to</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the networks that can support SLTs to embed research into their careers….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SLT Research Practitioner Framework Resource Map</a:t>
            </a:r>
          </a:p>
        </p:txBody>
      </p:sp>
    </p:spTree>
    <p:extLst>
      <p:ext uri="{BB962C8B-B14F-4D97-AF65-F5344CB8AC3E}">
        <p14:creationId xmlns:p14="http://schemas.microsoft.com/office/powerpoint/2010/main" val="346552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E19AD045-8DC1-4F71-A4C0-47A8AA506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12" y="1487382"/>
            <a:ext cx="3504125" cy="5045940"/>
          </a:xfrm>
          <a:prstGeom prst="rect">
            <a:avLst/>
          </a:prstGeom>
        </p:spPr>
      </p:pic>
      <p:sp>
        <p:nvSpPr>
          <p:cNvPr id="8" name="Title 1">
            <a:extLst>
              <a:ext uri="{FF2B5EF4-FFF2-40B4-BE49-F238E27FC236}">
                <a16:creationId xmlns:a16="http://schemas.microsoft.com/office/drawing/2014/main" id="{83BCDC36-7EFC-440E-AD9D-8B604F511D0F}"/>
              </a:ext>
            </a:extLst>
          </p:cNvPr>
          <p:cNvSpPr>
            <a:spLocks noGrp="1"/>
          </p:cNvSpPr>
          <p:nvPr>
            <p:ph type="title"/>
          </p:nvPr>
        </p:nvSpPr>
        <p:spPr>
          <a:xfrm>
            <a:off x="353500" y="324678"/>
            <a:ext cx="9312413" cy="754270"/>
          </a:xfrm>
        </p:spPr>
        <p:txBody>
          <a:bodyPr/>
          <a:lstStyle/>
          <a:p>
            <a:r>
              <a:rPr lang="en-GB" sz="2800" dirty="0"/>
              <a:t>SLT Research Practitioner Framework Resource Map</a:t>
            </a:r>
          </a:p>
        </p:txBody>
      </p:sp>
      <p:sp>
        <p:nvSpPr>
          <p:cNvPr id="9" name="TextBox 8">
            <a:extLst>
              <a:ext uri="{FF2B5EF4-FFF2-40B4-BE49-F238E27FC236}">
                <a16:creationId xmlns:a16="http://schemas.microsoft.com/office/drawing/2014/main" id="{6FA53B42-0051-4F4C-87D5-AAE55839B862}"/>
              </a:ext>
            </a:extLst>
          </p:cNvPr>
          <p:cNvSpPr txBox="1"/>
          <p:nvPr/>
        </p:nvSpPr>
        <p:spPr>
          <a:xfrm>
            <a:off x="4600574" y="1797784"/>
            <a:ext cx="7015163" cy="3508653"/>
          </a:xfrm>
          <a:prstGeom prst="rect">
            <a:avLst/>
          </a:prstGeom>
          <a:noFill/>
        </p:spPr>
        <p:txBody>
          <a:bodyPr wrap="square" rtlCol="0">
            <a:spAutoFit/>
          </a:bodyPr>
          <a:lstStyle/>
          <a:p>
            <a:r>
              <a:rPr lang="en-GB" sz="4000" b="1" i="1" dirty="0"/>
              <a:t>Open-access</a:t>
            </a:r>
          </a:p>
          <a:p>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Some networks and resources are UK-based (and/or via the RCSLT)</a:t>
            </a:r>
          </a:p>
          <a:p>
            <a:pPr marL="342900" indent="-342900">
              <a:buFont typeface="Arial" panose="020B0604020202020204" pitchFamily="34" charset="0"/>
              <a:buChar char="•"/>
            </a:pPr>
            <a:r>
              <a:rPr lang="en-GB" sz="2400" dirty="0"/>
              <a:t>Others may be more open </a:t>
            </a:r>
          </a:p>
          <a:p>
            <a:pPr marL="342900" indent="-342900">
              <a:buFont typeface="Arial" panose="020B0604020202020204" pitchFamily="34" charset="0"/>
              <a:buChar char="•"/>
            </a:pPr>
            <a:r>
              <a:rPr lang="en-GB" sz="2400" dirty="0"/>
              <a:t>Practitioner framework is universal!</a:t>
            </a:r>
          </a:p>
          <a:p>
            <a:endParaRPr lang="en-GB" dirty="0"/>
          </a:p>
          <a:p>
            <a:endParaRPr lang="en-GB" dirty="0"/>
          </a:p>
        </p:txBody>
      </p:sp>
    </p:spTree>
    <p:extLst>
      <p:ext uri="{BB962C8B-B14F-4D97-AF65-F5344CB8AC3E}">
        <p14:creationId xmlns:p14="http://schemas.microsoft.com/office/powerpoint/2010/main" val="298446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F975-5B05-43CA-94FB-B1839CBC0DAD}"/>
              </a:ext>
            </a:extLst>
          </p:cNvPr>
          <p:cNvSpPr>
            <a:spLocks noGrp="1"/>
          </p:cNvSpPr>
          <p:nvPr>
            <p:ph type="title"/>
          </p:nvPr>
        </p:nvSpPr>
        <p:spPr>
          <a:xfrm>
            <a:off x="0" y="412599"/>
            <a:ext cx="9564223" cy="754270"/>
          </a:xfrm>
        </p:spPr>
        <p:txBody>
          <a:bodyPr/>
          <a:lstStyle/>
          <a:p>
            <a:r>
              <a:rPr lang="en-GB" sz="3200" dirty="0"/>
              <a:t>SLT Research Practitioner Framework Resource Map</a:t>
            </a:r>
          </a:p>
        </p:txBody>
      </p:sp>
      <p:pic>
        <p:nvPicPr>
          <p:cNvPr id="4" name="Picture 3">
            <a:extLst>
              <a:ext uri="{FF2B5EF4-FFF2-40B4-BE49-F238E27FC236}">
                <a16:creationId xmlns:a16="http://schemas.microsoft.com/office/drawing/2014/main" id="{FBDFDC54-DD73-4CAE-AC64-53E13BDF5E0B}"/>
              </a:ext>
            </a:extLst>
          </p:cNvPr>
          <p:cNvPicPr>
            <a:picLocks noChangeAspect="1"/>
          </p:cNvPicPr>
          <p:nvPr/>
        </p:nvPicPr>
        <p:blipFill>
          <a:blip r:embed="rId4"/>
          <a:stretch>
            <a:fillRect/>
          </a:stretch>
        </p:blipFill>
        <p:spPr>
          <a:xfrm>
            <a:off x="117231" y="2085879"/>
            <a:ext cx="11957538" cy="3715902"/>
          </a:xfrm>
          <a:prstGeom prst="rect">
            <a:avLst/>
          </a:prstGeom>
        </p:spPr>
      </p:pic>
    </p:spTree>
    <p:extLst>
      <p:ext uri="{BB962C8B-B14F-4D97-AF65-F5344CB8AC3E}">
        <p14:creationId xmlns:p14="http://schemas.microsoft.com/office/powerpoint/2010/main" val="235520114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CA7D-9819-4728-941C-40928791E76E}"/>
              </a:ext>
            </a:extLst>
          </p:cNvPr>
          <p:cNvSpPr>
            <a:spLocks noGrp="1"/>
          </p:cNvSpPr>
          <p:nvPr>
            <p:ph type="title"/>
          </p:nvPr>
        </p:nvSpPr>
        <p:spPr/>
        <p:txBody>
          <a:bodyPr/>
          <a:lstStyle/>
          <a:p>
            <a:r>
              <a:rPr lang="en-GB" dirty="0"/>
              <a:t>And more suggestions!</a:t>
            </a:r>
          </a:p>
        </p:txBody>
      </p:sp>
      <p:sp>
        <p:nvSpPr>
          <p:cNvPr id="6" name="TextBox 5">
            <a:extLst>
              <a:ext uri="{FF2B5EF4-FFF2-40B4-BE49-F238E27FC236}">
                <a16:creationId xmlns:a16="http://schemas.microsoft.com/office/drawing/2014/main" id="{7F94B0CB-A738-400E-A9E2-2A6791489C07}"/>
              </a:ext>
            </a:extLst>
          </p:cNvPr>
          <p:cNvSpPr txBox="1"/>
          <p:nvPr/>
        </p:nvSpPr>
        <p:spPr>
          <a:xfrm>
            <a:off x="353500" y="1448727"/>
            <a:ext cx="10742392" cy="1200329"/>
          </a:xfrm>
          <a:prstGeom prst="rect">
            <a:avLst/>
          </a:prstGeom>
          <a:noFill/>
        </p:spPr>
        <p:txBody>
          <a:bodyPr wrap="square" rtlCol="0">
            <a:spAutoFit/>
          </a:bodyPr>
          <a:lstStyle/>
          <a:p>
            <a:r>
              <a:rPr lang="en-GB" sz="3600" dirty="0"/>
              <a:t>An additional column dedicated to key resources to also support each element of the framework.</a:t>
            </a:r>
          </a:p>
        </p:txBody>
      </p:sp>
      <p:pic>
        <p:nvPicPr>
          <p:cNvPr id="7" name="Picture 6">
            <a:extLst>
              <a:ext uri="{FF2B5EF4-FFF2-40B4-BE49-F238E27FC236}">
                <a16:creationId xmlns:a16="http://schemas.microsoft.com/office/drawing/2014/main" id="{90C20EF1-8BE1-4769-9741-42A5524C5CC4}"/>
              </a:ext>
            </a:extLst>
          </p:cNvPr>
          <p:cNvPicPr>
            <a:picLocks noChangeAspect="1"/>
          </p:cNvPicPr>
          <p:nvPr/>
        </p:nvPicPr>
        <p:blipFill>
          <a:blip r:embed="rId4"/>
          <a:stretch>
            <a:fillRect/>
          </a:stretch>
        </p:blipFill>
        <p:spPr>
          <a:xfrm>
            <a:off x="1076325" y="3018835"/>
            <a:ext cx="10429875" cy="3305175"/>
          </a:xfrm>
          <a:prstGeom prst="rect">
            <a:avLst/>
          </a:prstGeom>
        </p:spPr>
      </p:pic>
      <p:sp>
        <p:nvSpPr>
          <p:cNvPr id="8" name="Arrow: Down 7">
            <a:extLst>
              <a:ext uri="{FF2B5EF4-FFF2-40B4-BE49-F238E27FC236}">
                <a16:creationId xmlns:a16="http://schemas.microsoft.com/office/drawing/2014/main" id="{3BE20752-C8E5-4476-A0C2-62EA3CB74A6E}"/>
              </a:ext>
            </a:extLst>
          </p:cNvPr>
          <p:cNvSpPr/>
          <p:nvPr/>
        </p:nvSpPr>
        <p:spPr>
          <a:xfrm rot="18167292">
            <a:off x="8487739" y="1835811"/>
            <a:ext cx="633046" cy="1276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071878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white&#10;&#10;Description automatically generated">
            <a:extLst>
              <a:ext uri="{FF2B5EF4-FFF2-40B4-BE49-F238E27FC236}">
                <a16:creationId xmlns:a16="http://schemas.microsoft.com/office/drawing/2014/main" id="{8551652B-388D-47B6-ACB8-B2CA42D876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E112A01-23B4-4198-B462-51F11753FAB4}"/>
              </a:ext>
            </a:extLst>
          </p:cNvPr>
          <p:cNvSpPr txBox="1"/>
          <p:nvPr/>
        </p:nvSpPr>
        <p:spPr>
          <a:xfrm>
            <a:off x="200025" y="6486525"/>
            <a:ext cx="12192000" cy="230832"/>
          </a:xfrm>
          <a:prstGeom prst="rect">
            <a:avLst/>
          </a:prstGeom>
          <a:noFill/>
        </p:spPr>
        <p:txBody>
          <a:bodyPr wrap="square" rtlCol="0">
            <a:spAutoFit/>
          </a:bodyPr>
          <a:lstStyle/>
          <a:p>
            <a:r>
              <a:rPr lang="en-GB" sz="900" dirty="0">
                <a:hlinkClick r:id="rId4" tooltip="http://blog.harmlessonline.net/"/>
              </a:rPr>
              <a:t>This Photo</a:t>
            </a:r>
            <a:r>
              <a:rPr lang="en-GB" sz="900" dirty="0"/>
              <a:t> by Unknown Author is licensed under </a:t>
            </a:r>
            <a:r>
              <a:rPr lang="en-GB" sz="900" dirty="0">
                <a:hlinkClick r:id="rId5" tooltip="https://creativecommons.org/licenses/by/3.0/"/>
              </a:rPr>
              <a:t>CC BY</a:t>
            </a:r>
            <a:endParaRPr lang="en-GB" sz="900" dirty="0"/>
          </a:p>
        </p:txBody>
      </p:sp>
    </p:spTree>
    <p:extLst>
      <p:ext uri="{BB962C8B-B14F-4D97-AF65-F5344CB8AC3E}">
        <p14:creationId xmlns:p14="http://schemas.microsoft.com/office/powerpoint/2010/main" val="314532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C105-D132-44C5-B13B-1E917726E87C}"/>
              </a:ext>
            </a:extLst>
          </p:cNvPr>
          <p:cNvSpPr>
            <a:spLocks noGrp="1"/>
          </p:cNvSpPr>
          <p:nvPr>
            <p:ph type="title"/>
          </p:nvPr>
        </p:nvSpPr>
        <p:spPr/>
        <p:txBody>
          <a:bodyPr/>
          <a:lstStyle/>
          <a:p>
            <a:r>
              <a:rPr lang="en-GB" dirty="0"/>
              <a:t>Next steps</a:t>
            </a:r>
          </a:p>
        </p:txBody>
      </p:sp>
      <p:graphicFrame>
        <p:nvGraphicFramePr>
          <p:cNvPr id="4" name="Diagram 3">
            <a:extLst>
              <a:ext uri="{FF2B5EF4-FFF2-40B4-BE49-F238E27FC236}">
                <a16:creationId xmlns:a16="http://schemas.microsoft.com/office/drawing/2014/main" id="{73B4FC6E-EC3D-4B5E-A3AB-DBCAA87340A5}"/>
              </a:ext>
            </a:extLst>
          </p:cNvPr>
          <p:cNvGraphicFramePr/>
          <p:nvPr>
            <p:extLst>
              <p:ext uri="{D42A27DB-BD31-4B8C-83A1-F6EECF244321}">
                <p14:modId xmlns:p14="http://schemas.microsoft.com/office/powerpoint/2010/main" val="735873076"/>
              </p:ext>
            </p:extLst>
          </p:nvPr>
        </p:nvGraphicFramePr>
        <p:xfrm>
          <a:off x="1529862" y="1459523"/>
          <a:ext cx="8823569" cy="5240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No photo description available.">
            <a:extLst>
              <a:ext uri="{FF2B5EF4-FFF2-40B4-BE49-F238E27FC236}">
                <a16:creationId xmlns:a16="http://schemas.microsoft.com/office/drawing/2014/main" id="{CA41AB54-0019-43D3-9932-87EBDBE5EE4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812" t="20778" r="7280" b="24624"/>
          <a:stretch/>
        </p:blipFill>
        <p:spPr bwMode="auto">
          <a:xfrm>
            <a:off x="8181728" y="1459524"/>
            <a:ext cx="1797414" cy="1169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38D1D1-943B-4F98-A25B-E3B453DA6825}"/>
              </a:ext>
            </a:extLst>
          </p:cNvPr>
          <p:cNvSpPr txBox="1"/>
          <p:nvPr/>
        </p:nvSpPr>
        <p:spPr>
          <a:xfrm>
            <a:off x="10058400" y="1459523"/>
            <a:ext cx="1771650" cy="1169551"/>
          </a:xfrm>
          <a:prstGeom prst="rect">
            <a:avLst/>
          </a:prstGeom>
          <a:noFill/>
          <a:ln w="6350">
            <a:solidFill>
              <a:schemeClr val="tx1"/>
            </a:solidFill>
          </a:ln>
        </p:spPr>
        <p:txBody>
          <a:bodyPr wrap="square" rtlCol="0">
            <a:spAutoFit/>
          </a:bodyPr>
          <a:lstStyle/>
          <a:p>
            <a:pPr algn="ctr"/>
            <a:r>
              <a:rPr lang="en-GB" sz="1400" b="1" dirty="0"/>
              <a:t>C</a:t>
            </a:r>
            <a:r>
              <a:rPr lang="en-GB" sz="1400" dirty="0"/>
              <a:t>linical </a:t>
            </a:r>
          </a:p>
          <a:p>
            <a:pPr algn="ctr"/>
            <a:r>
              <a:rPr lang="en-GB" sz="1400" b="1" dirty="0"/>
              <a:t>D</a:t>
            </a:r>
            <a:r>
              <a:rPr lang="en-GB" sz="1400" dirty="0"/>
              <a:t>octoral</a:t>
            </a:r>
          </a:p>
          <a:p>
            <a:pPr algn="ctr"/>
            <a:r>
              <a:rPr lang="en-GB" sz="1400" b="1" dirty="0"/>
              <a:t>R</a:t>
            </a:r>
            <a:r>
              <a:rPr lang="en-GB" sz="1400" dirty="0"/>
              <a:t>esearch </a:t>
            </a:r>
          </a:p>
          <a:p>
            <a:pPr algn="ctr"/>
            <a:r>
              <a:rPr lang="en-GB" sz="1400" b="1" dirty="0"/>
              <a:t>F</a:t>
            </a:r>
            <a:r>
              <a:rPr lang="en-GB" sz="1400" dirty="0"/>
              <a:t>ellow</a:t>
            </a:r>
          </a:p>
          <a:p>
            <a:pPr algn="ctr"/>
            <a:r>
              <a:rPr lang="en-GB" sz="1400" dirty="0"/>
              <a:t>Peer Support Group</a:t>
            </a:r>
          </a:p>
        </p:txBody>
      </p:sp>
      <p:sp>
        <p:nvSpPr>
          <p:cNvPr id="5" name="TextBox 4">
            <a:extLst>
              <a:ext uri="{FF2B5EF4-FFF2-40B4-BE49-F238E27FC236}">
                <a16:creationId xmlns:a16="http://schemas.microsoft.com/office/drawing/2014/main" id="{4F96D738-FE8C-4B7B-9828-215AAB67464C}"/>
              </a:ext>
            </a:extLst>
          </p:cNvPr>
          <p:cNvSpPr txBox="1"/>
          <p:nvPr/>
        </p:nvSpPr>
        <p:spPr>
          <a:xfrm>
            <a:off x="9038582" y="3533021"/>
            <a:ext cx="2027606" cy="384721"/>
          </a:xfrm>
          <a:prstGeom prst="rect">
            <a:avLst/>
          </a:prstGeom>
          <a:noFill/>
        </p:spPr>
        <p:txBody>
          <a:bodyPr wrap="none" rtlCol="0">
            <a:spAutoFit/>
          </a:bodyPr>
          <a:lstStyle/>
          <a:p>
            <a:r>
              <a:rPr lang="en-GB" i="1" dirty="0">
                <a:solidFill>
                  <a:srgbClr val="FF0000"/>
                </a:solidFill>
              </a:rPr>
              <a:t>Upcoming update!</a:t>
            </a:r>
          </a:p>
        </p:txBody>
      </p:sp>
      <p:sp>
        <p:nvSpPr>
          <p:cNvPr id="6" name="TextBox 5">
            <a:extLst>
              <a:ext uri="{FF2B5EF4-FFF2-40B4-BE49-F238E27FC236}">
                <a16:creationId xmlns:a16="http://schemas.microsoft.com/office/drawing/2014/main" id="{6B0C44E8-7AE9-4CC3-922B-0DDC3CB6459C}"/>
              </a:ext>
            </a:extLst>
          </p:cNvPr>
          <p:cNvSpPr txBox="1"/>
          <p:nvPr/>
        </p:nvSpPr>
        <p:spPr>
          <a:xfrm>
            <a:off x="3742380" y="6022632"/>
            <a:ext cx="1267326" cy="677108"/>
          </a:xfrm>
          <a:prstGeom prst="rect">
            <a:avLst/>
          </a:prstGeom>
          <a:noFill/>
          <a:ln>
            <a:solidFill>
              <a:schemeClr val="tx1"/>
            </a:solidFill>
          </a:ln>
        </p:spPr>
        <p:txBody>
          <a:bodyPr wrap="square" rtlCol="0">
            <a:spAutoFit/>
          </a:bodyPr>
          <a:lstStyle/>
          <a:p>
            <a:r>
              <a:rPr lang="en-GB" i="1" dirty="0">
                <a:solidFill>
                  <a:srgbClr val="FF0000"/>
                </a:solidFill>
              </a:rPr>
              <a:t>New Initiatives?</a:t>
            </a:r>
          </a:p>
        </p:txBody>
      </p:sp>
      <p:sp>
        <p:nvSpPr>
          <p:cNvPr id="8" name="TextBox 7">
            <a:extLst>
              <a:ext uri="{FF2B5EF4-FFF2-40B4-BE49-F238E27FC236}">
                <a16:creationId xmlns:a16="http://schemas.microsoft.com/office/drawing/2014/main" id="{6E6F966E-F135-4A54-867D-6C13C8CC293E}"/>
              </a:ext>
            </a:extLst>
          </p:cNvPr>
          <p:cNvSpPr txBox="1"/>
          <p:nvPr/>
        </p:nvSpPr>
        <p:spPr>
          <a:xfrm>
            <a:off x="9134632" y="2751892"/>
            <a:ext cx="1689019" cy="677108"/>
          </a:xfrm>
          <a:prstGeom prst="rect">
            <a:avLst/>
          </a:prstGeom>
          <a:noFill/>
          <a:ln>
            <a:solidFill>
              <a:schemeClr val="tx1"/>
            </a:solidFill>
          </a:ln>
        </p:spPr>
        <p:txBody>
          <a:bodyPr wrap="square" rtlCol="0">
            <a:spAutoFit/>
          </a:bodyPr>
          <a:lstStyle/>
          <a:p>
            <a:pPr algn="ctr"/>
            <a:r>
              <a:rPr lang="en-GB" i="1" dirty="0">
                <a:solidFill>
                  <a:schemeClr val="tx2">
                    <a:lumMod val="50000"/>
                  </a:schemeClr>
                </a:solidFill>
              </a:rPr>
              <a:t>International </a:t>
            </a:r>
          </a:p>
          <a:p>
            <a:pPr algn="ctr"/>
            <a:r>
              <a:rPr lang="en-GB" i="1" dirty="0">
                <a:solidFill>
                  <a:schemeClr val="tx2">
                    <a:lumMod val="50000"/>
                  </a:schemeClr>
                </a:solidFill>
              </a:rPr>
              <a:t>Groups?</a:t>
            </a:r>
          </a:p>
        </p:txBody>
      </p:sp>
    </p:spTree>
    <p:extLst>
      <p:ext uri="{BB962C8B-B14F-4D97-AF65-F5344CB8AC3E}">
        <p14:creationId xmlns:p14="http://schemas.microsoft.com/office/powerpoint/2010/main" val="321616440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65510-8913-494B-BFC6-96E8A7DB8B84}"/>
              </a:ext>
            </a:extLst>
          </p:cNvPr>
          <p:cNvSpPr/>
          <p:nvPr/>
        </p:nvSpPr>
        <p:spPr>
          <a:xfrm>
            <a:off x="6096000" y="1218993"/>
            <a:ext cx="6096000" cy="5639006"/>
          </a:xfrm>
          <a:prstGeom prst="rec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3A3596E-D2CB-4C65-981B-A24149B31974}"/>
              </a:ext>
            </a:extLst>
          </p:cNvPr>
          <p:cNvSpPr/>
          <p:nvPr/>
        </p:nvSpPr>
        <p:spPr>
          <a:xfrm>
            <a:off x="0" y="1218994"/>
            <a:ext cx="6096000" cy="5639006"/>
          </a:xfrm>
          <a:prstGeom prst="rect">
            <a:avLst/>
          </a:prstGeom>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9CCF4-878D-4E76-938F-BC86F2F0D1F9}"/>
              </a:ext>
            </a:extLst>
          </p:cNvPr>
          <p:cNvSpPr>
            <a:spLocks noGrp="1"/>
          </p:cNvSpPr>
          <p:nvPr>
            <p:ph type="title"/>
          </p:nvPr>
        </p:nvSpPr>
        <p:spPr/>
        <p:txBody>
          <a:bodyPr/>
          <a:lstStyle/>
          <a:p>
            <a:r>
              <a:rPr lang="en-GB" dirty="0"/>
              <a:t>Evaluation</a:t>
            </a:r>
          </a:p>
        </p:txBody>
      </p:sp>
      <p:pic>
        <p:nvPicPr>
          <p:cNvPr id="4" name="Picture 3" descr="Qr code&#10;&#10;Description automatically generated">
            <a:extLst>
              <a:ext uri="{FF2B5EF4-FFF2-40B4-BE49-F238E27FC236}">
                <a16:creationId xmlns:a16="http://schemas.microsoft.com/office/drawing/2014/main" id="{4CCF9CD0-F500-4E38-AD99-67257C131E55}"/>
              </a:ext>
            </a:extLst>
          </p:cNvPr>
          <p:cNvPicPr>
            <a:picLocks noChangeAspect="1"/>
          </p:cNvPicPr>
          <p:nvPr/>
        </p:nvPicPr>
        <p:blipFill rotWithShape="1">
          <a:blip r:embed="rId2">
            <a:extLst>
              <a:ext uri="{28A0092B-C50C-407E-A947-70E740481C1C}">
                <a14:useLocalDpi xmlns:a14="http://schemas.microsoft.com/office/drawing/2010/main" val="0"/>
              </a:ext>
            </a:extLst>
          </a:blip>
          <a:srcRect b="30703"/>
          <a:stretch/>
        </p:blipFill>
        <p:spPr>
          <a:xfrm>
            <a:off x="1021002" y="2142325"/>
            <a:ext cx="3504125" cy="3496682"/>
          </a:xfrm>
          <a:prstGeom prst="rect">
            <a:avLst/>
          </a:prstGeom>
        </p:spPr>
      </p:pic>
      <p:sp>
        <p:nvSpPr>
          <p:cNvPr id="5" name="TextBox 4">
            <a:extLst>
              <a:ext uri="{FF2B5EF4-FFF2-40B4-BE49-F238E27FC236}">
                <a16:creationId xmlns:a16="http://schemas.microsoft.com/office/drawing/2014/main" id="{597535FE-E66A-4DBC-AB8D-BDC2725227E1}"/>
              </a:ext>
            </a:extLst>
          </p:cNvPr>
          <p:cNvSpPr txBox="1"/>
          <p:nvPr/>
        </p:nvSpPr>
        <p:spPr>
          <a:xfrm>
            <a:off x="682865" y="5740289"/>
            <a:ext cx="4160598" cy="969496"/>
          </a:xfrm>
          <a:prstGeom prst="rect">
            <a:avLst/>
          </a:prstGeom>
          <a:noFill/>
        </p:spPr>
        <p:txBody>
          <a:bodyPr wrap="square" rtlCol="0">
            <a:spAutoFit/>
          </a:bodyP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1. Check out the SLT Research Practitioner Framework Resource Map</a:t>
            </a:r>
          </a:p>
        </p:txBody>
      </p:sp>
      <p:sp>
        <p:nvSpPr>
          <p:cNvPr id="6" name="TextBox 5">
            <a:extLst>
              <a:ext uri="{FF2B5EF4-FFF2-40B4-BE49-F238E27FC236}">
                <a16:creationId xmlns:a16="http://schemas.microsoft.com/office/drawing/2014/main" id="{69150B47-1A39-4565-B1AE-33C43B1BBBC5}"/>
              </a:ext>
            </a:extLst>
          </p:cNvPr>
          <p:cNvSpPr txBox="1"/>
          <p:nvPr/>
        </p:nvSpPr>
        <p:spPr>
          <a:xfrm>
            <a:off x="1947870" y="1218994"/>
            <a:ext cx="1650388" cy="923330"/>
          </a:xfrm>
          <a:prstGeom prst="rect">
            <a:avLst/>
          </a:prstGeom>
          <a:noFill/>
        </p:spPr>
        <p:txBody>
          <a:bodyPr wrap="none" rtlCol="0">
            <a:spAutoFit/>
          </a:bodyPr>
          <a:lstStyle/>
          <a:p>
            <a:r>
              <a:rPr lang="en-GB" sz="5400" dirty="0">
                <a:latin typeface="Open Sans" panose="020B0606030504020204" pitchFamily="34" charset="0"/>
                <a:ea typeface="Open Sans" panose="020B0606030504020204" pitchFamily="34" charset="0"/>
                <a:cs typeface="Open Sans" panose="020B0606030504020204" pitchFamily="34" charset="0"/>
              </a:rPr>
              <a:t>Now</a:t>
            </a:r>
          </a:p>
        </p:txBody>
      </p:sp>
      <p:sp>
        <p:nvSpPr>
          <p:cNvPr id="7" name="TextBox 6">
            <a:extLst>
              <a:ext uri="{FF2B5EF4-FFF2-40B4-BE49-F238E27FC236}">
                <a16:creationId xmlns:a16="http://schemas.microsoft.com/office/drawing/2014/main" id="{7AC3F871-5025-4220-BED9-7F487FC78C9C}"/>
              </a:ext>
            </a:extLst>
          </p:cNvPr>
          <p:cNvSpPr txBox="1"/>
          <p:nvPr/>
        </p:nvSpPr>
        <p:spPr>
          <a:xfrm>
            <a:off x="8299570" y="1218994"/>
            <a:ext cx="1688860" cy="923330"/>
          </a:xfrm>
          <a:prstGeom prst="rect">
            <a:avLst/>
          </a:prstGeom>
          <a:noFill/>
        </p:spPr>
        <p:txBody>
          <a:bodyPr wrap="none" rtlCol="0">
            <a:spAutoFit/>
          </a:bodyPr>
          <a:lstStyle/>
          <a:p>
            <a:r>
              <a:rPr lang="en-GB" sz="5400" dirty="0">
                <a:latin typeface="Open Sans" panose="020B0606030504020204" pitchFamily="34" charset="0"/>
                <a:ea typeface="Open Sans" panose="020B0606030504020204" pitchFamily="34" charset="0"/>
                <a:cs typeface="Open Sans" panose="020B0606030504020204" pitchFamily="34" charset="0"/>
              </a:rPr>
              <a:t>Next</a:t>
            </a:r>
          </a:p>
        </p:txBody>
      </p:sp>
      <p:sp>
        <p:nvSpPr>
          <p:cNvPr id="10" name="TextBox 9">
            <a:extLst>
              <a:ext uri="{FF2B5EF4-FFF2-40B4-BE49-F238E27FC236}">
                <a16:creationId xmlns:a16="http://schemas.microsoft.com/office/drawing/2014/main" id="{128D580F-714A-4216-9477-E678F4699BD3}"/>
              </a:ext>
            </a:extLst>
          </p:cNvPr>
          <p:cNvSpPr txBox="1"/>
          <p:nvPr/>
        </p:nvSpPr>
        <p:spPr>
          <a:xfrm>
            <a:off x="7666873" y="5886483"/>
            <a:ext cx="3272590" cy="677108"/>
          </a:xfrm>
          <a:prstGeom prst="rect">
            <a:avLst/>
          </a:prstGeom>
          <a:noFill/>
        </p:spPr>
        <p:txBody>
          <a:bodyPr wrap="square" rtlCol="0">
            <a:spAutoFit/>
          </a:bodyP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2. Complete the Evaluation survey</a:t>
            </a:r>
          </a:p>
        </p:txBody>
      </p:sp>
      <p:pic>
        <p:nvPicPr>
          <p:cNvPr id="16" name="Picture 15" descr="Qr code&#10;&#10;Description automatically generated">
            <a:extLst>
              <a:ext uri="{FF2B5EF4-FFF2-40B4-BE49-F238E27FC236}">
                <a16:creationId xmlns:a16="http://schemas.microsoft.com/office/drawing/2014/main" id="{E7B7C616-91FE-456A-9AF7-C4D44C632126}"/>
              </a:ext>
            </a:extLst>
          </p:cNvPr>
          <p:cNvPicPr>
            <a:picLocks noChangeAspect="1"/>
          </p:cNvPicPr>
          <p:nvPr/>
        </p:nvPicPr>
        <p:blipFill rotWithShape="1">
          <a:blip r:embed="rId3">
            <a:extLst>
              <a:ext uri="{28A0092B-C50C-407E-A947-70E740481C1C}">
                <a14:useLocalDpi xmlns:a14="http://schemas.microsoft.com/office/drawing/2010/main" val="0"/>
              </a:ext>
            </a:extLst>
          </a:blip>
          <a:srcRect b="31872"/>
          <a:stretch/>
        </p:blipFill>
        <p:spPr>
          <a:xfrm>
            <a:off x="7480500" y="2136176"/>
            <a:ext cx="3673759" cy="3604113"/>
          </a:xfrm>
          <a:prstGeom prst="rect">
            <a:avLst/>
          </a:prstGeom>
        </p:spPr>
      </p:pic>
    </p:spTree>
    <p:extLst>
      <p:ext uri="{BB962C8B-B14F-4D97-AF65-F5344CB8AC3E}">
        <p14:creationId xmlns:p14="http://schemas.microsoft.com/office/powerpoint/2010/main" val="210642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96C3AE-58C6-4D8C-88AB-06BB445F3E6C}"/>
              </a:ext>
            </a:extLst>
          </p:cNvPr>
          <p:cNvSpPr>
            <a:spLocks noGrp="1"/>
          </p:cNvSpPr>
          <p:nvPr>
            <p:ph type="title"/>
          </p:nvPr>
        </p:nvSpPr>
        <p:spPr/>
        <p:txBody>
          <a:bodyPr/>
          <a:lstStyle/>
          <a:p>
            <a:r>
              <a:rPr lang="en-GB" dirty="0"/>
              <a:t>The team</a:t>
            </a:r>
          </a:p>
        </p:txBody>
      </p:sp>
      <p:graphicFrame>
        <p:nvGraphicFramePr>
          <p:cNvPr id="5" name="Table 5">
            <a:extLst>
              <a:ext uri="{FF2B5EF4-FFF2-40B4-BE49-F238E27FC236}">
                <a16:creationId xmlns:a16="http://schemas.microsoft.com/office/drawing/2014/main" id="{AF762A7F-2520-4E7A-AF21-1A7B9238EDBF}"/>
              </a:ext>
            </a:extLst>
          </p:cNvPr>
          <p:cNvGraphicFramePr>
            <a:graphicFrameLocks noGrp="1"/>
          </p:cNvGraphicFramePr>
          <p:nvPr>
            <p:extLst>
              <p:ext uri="{D42A27DB-BD31-4B8C-83A1-F6EECF244321}">
                <p14:modId xmlns:p14="http://schemas.microsoft.com/office/powerpoint/2010/main" val="2607406733"/>
              </p:ext>
            </p:extLst>
          </p:nvPr>
        </p:nvGraphicFramePr>
        <p:xfrm>
          <a:off x="1165726" y="2495602"/>
          <a:ext cx="9742905" cy="2702040"/>
        </p:xfrm>
        <a:graphic>
          <a:graphicData uri="http://schemas.openxmlformats.org/drawingml/2006/table">
            <a:tbl>
              <a:tblPr firstRow="1" bandRow="1">
                <a:tableStyleId>{5C22544A-7EE6-4342-B048-85BDC9FD1C3A}</a:tableStyleId>
              </a:tblPr>
              <a:tblGrid>
                <a:gridCol w="1948581">
                  <a:extLst>
                    <a:ext uri="{9D8B030D-6E8A-4147-A177-3AD203B41FA5}">
                      <a16:colId xmlns:a16="http://schemas.microsoft.com/office/drawing/2014/main" val="962089903"/>
                    </a:ext>
                  </a:extLst>
                </a:gridCol>
                <a:gridCol w="1948581">
                  <a:extLst>
                    <a:ext uri="{9D8B030D-6E8A-4147-A177-3AD203B41FA5}">
                      <a16:colId xmlns:a16="http://schemas.microsoft.com/office/drawing/2014/main" val="2455738408"/>
                    </a:ext>
                  </a:extLst>
                </a:gridCol>
                <a:gridCol w="2224203">
                  <a:extLst>
                    <a:ext uri="{9D8B030D-6E8A-4147-A177-3AD203B41FA5}">
                      <a16:colId xmlns:a16="http://schemas.microsoft.com/office/drawing/2014/main" val="1612900822"/>
                    </a:ext>
                  </a:extLst>
                </a:gridCol>
                <a:gridCol w="1672959">
                  <a:extLst>
                    <a:ext uri="{9D8B030D-6E8A-4147-A177-3AD203B41FA5}">
                      <a16:colId xmlns:a16="http://schemas.microsoft.com/office/drawing/2014/main" val="3971593918"/>
                    </a:ext>
                  </a:extLst>
                </a:gridCol>
                <a:gridCol w="1948581">
                  <a:extLst>
                    <a:ext uri="{9D8B030D-6E8A-4147-A177-3AD203B41FA5}">
                      <a16:colId xmlns:a16="http://schemas.microsoft.com/office/drawing/2014/main" val="123567690"/>
                    </a:ext>
                  </a:extLst>
                </a:gridCol>
              </a:tblGrid>
              <a:tr h="1351020">
                <a:tc>
                  <a:txBody>
                    <a:bodyPr/>
                    <a:lstStyle/>
                    <a:p>
                      <a:pPr algn="ct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Katie </a:t>
                      </a:r>
                    </a:p>
                    <a:p>
                      <a:pPr algn="ct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Chadd</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Amit Kulkarni</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Mari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Viviers</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Jackie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McRae</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Hazel Roddam</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extLst>
                  <a:ext uri="{0D108BD9-81ED-4DB2-BD59-A6C34878D82A}">
                    <a16:rowId xmlns:a16="http://schemas.microsoft.com/office/drawing/2014/main" val="3459485463"/>
                  </a:ext>
                </a:extLst>
              </a:tr>
              <a:tr h="1351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Gemma Clunie</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pPr algn="ct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Milly</a:t>
                      </a:r>
                    </a:p>
                    <a:p>
                      <a:pPr algn="ct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Heelan</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Katherine Broomfield</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Helen Stringer</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Rebecca Palmer</a:t>
                      </a:r>
                    </a:p>
                    <a:p>
                      <a:pPr algn="ctr"/>
                      <a:endParaRPr lang="en-GB"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extLst>
                  <a:ext uri="{0D108BD9-81ED-4DB2-BD59-A6C34878D82A}">
                    <a16:rowId xmlns:a16="http://schemas.microsoft.com/office/drawing/2014/main" val="1677949493"/>
                  </a:ext>
                </a:extLst>
              </a:tr>
            </a:tbl>
          </a:graphicData>
        </a:graphic>
      </p:graphicFrame>
    </p:spTree>
    <p:extLst>
      <p:ext uri="{BB962C8B-B14F-4D97-AF65-F5344CB8AC3E}">
        <p14:creationId xmlns:p14="http://schemas.microsoft.com/office/powerpoint/2010/main" val="377588675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82"/>
        <p:cNvGrpSpPr/>
        <p:nvPr/>
      </p:nvGrpSpPr>
      <p:grpSpPr>
        <a:xfrm>
          <a:off x="0" y="0"/>
          <a:ext cx="0" cy="0"/>
          <a:chOff x="0" y="0"/>
          <a:chExt cx="0" cy="0"/>
        </a:xfrm>
      </p:grpSpPr>
      <p:pic>
        <p:nvPicPr>
          <p:cNvPr id="2050" name="Picture 2" descr="A person reaching for a paper on a table full of paper and sticky notes"/>
          <p:cNvPicPr>
            <a:picLocks noChangeAspect="1" noChangeArrowheads="1"/>
          </p:cNvPicPr>
          <p:nvPr/>
        </p:nvPicPr>
        <p:blipFill>
          <a:blip r:embed="rId4">
            <a:extLst>
              <a:ext uri="{28A0092B-C50C-407E-A947-70E740481C1C}">
                <a14:useLocalDpi xmlns:a14="http://schemas.microsoft.com/office/drawing/2010/main" val="0"/>
              </a:ext>
            </a:extLst>
          </a:blip>
          <a:srcRect t="7886" b="7886"/>
          <a:stretch/>
        </p:blipFill>
        <p:spPr bwMode="auto">
          <a:xfrm>
            <a:off x="0" y="103471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3" name="Google Shape;83;p16"/>
          <p:cNvSpPr/>
          <p:nvPr/>
        </p:nvSpPr>
        <p:spPr>
          <a:xfrm>
            <a:off x="-1" y="0"/>
            <a:ext cx="12192000" cy="1378857"/>
          </a:xfrm>
          <a:prstGeom prst="rect">
            <a:avLst/>
          </a:prstGeom>
          <a:solidFill>
            <a:srgbClr val="1A1D33"/>
          </a:solidFill>
          <a:ln>
            <a:noFill/>
          </a:ln>
        </p:spPr>
        <p:txBody>
          <a:bodyPr spcFirstLastPara="1" wrap="square" lIns="121884" tIns="121884" rIns="121884" bIns="121884" anchor="ctr" anchorCtr="0">
            <a:noAutofit/>
          </a:bodyPr>
          <a:lstStyle/>
          <a:p>
            <a:endParaRPr sz="2400" dirty="0"/>
          </a:p>
        </p:txBody>
      </p:sp>
      <p:pic>
        <p:nvPicPr>
          <p:cNvPr id="6" name="Google Shape;57;p13">
            <a:extLst>
              <a:ext uri="{FF2B5EF4-FFF2-40B4-BE49-F238E27FC236}">
                <a16:creationId xmlns:a16="http://schemas.microsoft.com/office/drawing/2014/main" id="{71E9014B-C947-42E8-8181-748A3732011B}"/>
              </a:ext>
            </a:extLst>
          </p:cNvPr>
          <p:cNvPicPr preferRelativeResize="0"/>
          <p:nvPr/>
        </p:nvPicPr>
        <p:blipFill>
          <a:blip r:embed="rId5">
            <a:alphaModFix/>
          </a:blip>
          <a:stretch>
            <a:fillRect/>
          </a:stretch>
        </p:blipFill>
        <p:spPr>
          <a:xfrm>
            <a:off x="9979367" y="377273"/>
            <a:ext cx="1708967" cy="316947"/>
          </a:xfrm>
          <a:prstGeom prst="rect">
            <a:avLst/>
          </a:prstGeom>
          <a:noFill/>
          <a:ln>
            <a:noFill/>
          </a:ln>
        </p:spPr>
      </p:pic>
      <p:sp>
        <p:nvSpPr>
          <p:cNvPr id="13" name="Google Shape;75;p15">
            <a:extLst>
              <a:ext uri="{FF2B5EF4-FFF2-40B4-BE49-F238E27FC236}">
                <a16:creationId xmlns:a16="http://schemas.microsoft.com/office/drawing/2014/main" id="{13500BBB-CFE8-4ABF-B14C-0DADFADAD0E3}"/>
              </a:ext>
            </a:extLst>
          </p:cNvPr>
          <p:cNvSpPr txBox="1">
            <a:spLocks noGrp="1"/>
          </p:cNvSpPr>
          <p:nvPr>
            <p:ph type="title"/>
          </p:nvPr>
        </p:nvSpPr>
        <p:spPr>
          <a:xfrm>
            <a:off x="292561" y="135559"/>
            <a:ext cx="9454400" cy="763600"/>
          </a:xfrm>
          <a:prstGeom prst="rect">
            <a:avLst/>
          </a:prstGeom>
        </p:spPr>
        <p:txBody>
          <a:bodyPr spcFirstLastPara="1" vert="horz" wrap="square" lIns="121884" tIns="121884" rIns="121884" bIns="121884" rtlCol="0" anchor="t" anchorCtr="0">
            <a:noAutofit/>
          </a:bodyPr>
          <a:lstStyle/>
          <a:p>
            <a:pPr algn="l"/>
            <a:r>
              <a:rPr lang="en-GB" sz="36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rPr>
              <a:t>Thank you for listening.</a:t>
            </a:r>
            <a:br>
              <a:rPr lang="en-GB" sz="36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rPr>
            </a:br>
            <a:r>
              <a:rPr lang="en-GB" sz="36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sym typeface="Open Sans"/>
              </a:rPr>
              <a:t>Any questions?</a:t>
            </a:r>
          </a:p>
        </p:txBody>
      </p:sp>
    </p:spTree>
    <p:extLst>
      <p:ext uri="{BB962C8B-B14F-4D97-AF65-F5344CB8AC3E}">
        <p14:creationId xmlns:p14="http://schemas.microsoft.com/office/powerpoint/2010/main" val="358721805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FEF3E4-E9A5-453B-BC94-1A8D71363677}"/>
              </a:ext>
            </a:extLst>
          </p:cNvPr>
          <p:cNvSpPr>
            <a:spLocks noGrp="1"/>
          </p:cNvSpPr>
          <p:nvPr>
            <p:ph type="title"/>
          </p:nvPr>
        </p:nvSpPr>
        <p:spPr/>
        <p:txBody>
          <a:bodyPr/>
          <a:lstStyle/>
          <a:p>
            <a:r>
              <a:rPr lang="en-GB" dirty="0"/>
              <a:t>References</a:t>
            </a:r>
          </a:p>
        </p:txBody>
      </p:sp>
      <p:sp>
        <p:nvSpPr>
          <p:cNvPr id="8" name="Text Placeholder 7">
            <a:extLst>
              <a:ext uri="{FF2B5EF4-FFF2-40B4-BE49-F238E27FC236}">
                <a16:creationId xmlns:a16="http://schemas.microsoft.com/office/drawing/2014/main" id="{75B4699F-5D9B-453F-9156-067A57C4E25E}"/>
              </a:ext>
            </a:extLst>
          </p:cNvPr>
          <p:cNvSpPr>
            <a:spLocks noGrp="1"/>
          </p:cNvSpPr>
          <p:nvPr>
            <p:ph type="body" sz="quarter" idx="10"/>
          </p:nvPr>
        </p:nvSpPr>
        <p:spPr>
          <a:xfrm>
            <a:off x="353500" y="1935842"/>
            <a:ext cx="11639208" cy="1153016"/>
          </a:xfrm>
        </p:spPr>
        <p:txBody>
          <a:bodyPr/>
          <a:lstStyle/>
          <a:p>
            <a:pPr marL="342900" indent="-342900">
              <a:lnSpc>
                <a:spcPct val="107000"/>
              </a:lnSpc>
              <a:spcAft>
                <a:spcPts val="600"/>
              </a:spcAft>
              <a:buAutoNum type="arabicPeriod"/>
            </a:pPr>
            <a:r>
              <a:rPr lang="en-GB" sz="1400" dirty="0">
                <a:latin typeface="Open Sans" panose="020B0606030504020204" pitchFamily="34" charset="0"/>
                <a:ea typeface="Open Sans" panose="020B0606030504020204" pitchFamily="34" charset="0"/>
                <a:cs typeface="Open Sans" panose="020B0606030504020204" pitchFamily="34" charset="0"/>
              </a:rPr>
              <a:t>Health and Care Professions Council (2014). Standards of Proficiency: Speech and language therapists. Online. Available from: </a:t>
            </a:r>
            <a:r>
              <a:rPr lang="en-GB" sz="1400" dirty="0">
                <a:latin typeface="Open Sans" panose="020B0606030504020204" pitchFamily="34" charset="0"/>
                <a:ea typeface="Open Sans" panose="020B0606030504020204" pitchFamily="34" charset="0"/>
                <a:cs typeface="Open Sans" panose="020B0606030504020204" pitchFamily="34" charset="0"/>
                <a:hlinkClick r:id="rId4"/>
              </a:rPr>
              <a:t>https://www.hcpc-uk.org/globalassets/resources/standards/standards-of-proficiency---speech-and-language-therapists.pdf?v=637018072470000000</a:t>
            </a:r>
            <a:r>
              <a:rPr lang="en-GB" sz="1400" dirty="0">
                <a:latin typeface="Open Sans" panose="020B0606030504020204" pitchFamily="34" charset="0"/>
                <a:ea typeface="Open Sans" panose="020B0606030504020204" pitchFamily="34" charset="0"/>
                <a:cs typeface="Open Sans" panose="020B0606030504020204" pitchFamily="34" charset="0"/>
              </a:rPr>
              <a:t> (accessed 25 March 2022)</a:t>
            </a:r>
          </a:p>
          <a:p>
            <a:pPr marL="342900" indent="-342900">
              <a:lnSpc>
                <a:spcPct val="107000"/>
              </a:lnSpc>
              <a:spcAft>
                <a:spcPts val="600"/>
              </a:spcAft>
              <a:buAutoNum type="arabicPeriod"/>
            </a:pPr>
            <a:r>
              <a:rPr lang="en-GB" sz="1400" dirty="0">
                <a:latin typeface="Open Sans" panose="020B0606030504020204" pitchFamily="34" charset="0"/>
                <a:ea typeface="Open Sans" panose="020B0606030504020204" pitchFamily="34" charset="0"/>
                <a:cs typeface="Open Sans" panose="020B0606030504020204" pitchFamily="34" charset="0"/>
              </a:rPr>
              <a:t>Whitworth, A., Haining, S., &amp; Stringer, H. (2012). Enhancing research capacity across healthcare and higher education sectors: development and evaluation of an integrated model. BMC Health Services Research. </a:t>
            </a:r>
            <a:r>
              <a:rPr lang="en-GB" sz="1400" dirty="0">
                <a:latin typeface="Open Sans" panose="020B0606030504020204" pitchFamily="34" charset="0"/>
                <a:ea typeface="Open Sans" panose="020B0606030504020204" pitchFamily="34" charset="0"/>
                <a:cs typeface="Open Sans" panose="020B0606030504020204" pitchFamily="34" charset="0"/>
                <a:hlinkClick r:id="rId5"/>
              </a:rPr>
              <a:t>https://doi.org/10.1186/1472-6963-12-287</a:t>
            </a:r>
            <a:r>
              <a:rPr lang="en-GB" sz="1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07000"/>
              </a:lnSpc>
              <a:spcAft>
                <a:spcPts val="600"/>
              </a:spcAft>
              <a:buAutoNum type="arabicPeriod"/>
            </a:pPr>
            <a:r>
              <a:rPr lang="en-GB" sz="1400" dirty="0">
                <a:latin typeface="Open Sans" panose="020B0606030504020204" pitchFamily="34" charset="0"/>
                <a:ea typeface="Open Sans" panose="020B0606030504020204" pitchFamily="34" charset="0"/>
                <a:cs typeface="Open Sans" panose="020B0606030504020204" pitchFamily="34" charset="0"/>
              </a:rPr>
              <a:t>Deane, J. A. &amp; Clunie, G. (2021) Healthcare professionals in research (</a:t>
            </a:r>
            <a:r>
              <a:rPr lang="en-GB" sz="1400" dirty="0" err="1">
                <a:latin typeface="Open Sans" panose="020B0606030504020204" pitchFamily="34" charset="0"/>
                <a:ea typeface="Open Sans" panose="020B0606030504020204" pitchFamily="34" charset="0"/>
                <a:cs typeface="Open Sans" panose="020B0606030504020204" pitchFamily="34" charset="0"/>
              </a:rPr>
              <a:t>HPiR</a:t>
            </a:r>
            <a:r>
              <a:rPr lang="en-GB" sz="1400" dirty="0">
                <a:latin typeface="Open Sans" panose="020B0606030504020204" pitchFamily="34" charset="0"/>
                <a:ea typeface="Open Sans" panose="020B0606030504020204" pitchFamily="34" charset="0"/>
                <a:cs typeface="Open Sans" panose="020B0606030504020204" pitchFamily="34" charset="0"/>
              </a:rPr>
              <a:t>) Facebook community: a survey of U.K. doctoral and postdoctoral healthcare professionals outside of medicine. </a:t>
            </a:r>
            <a:r>
              <a:rPr lang="en-GB" sz="1400" i="1" dirty="0">
                <a:latin typeface="Open Sans" panose="020B0606030504020204" pitchFamily="34" charset="0"/>
                <a:ea typeface="Open Sans" panose="020B0606030504020204" pitchFamily="34" charset="0"/>
                <a:cs typeface="Open Sans" panose="020B0606030504020204" pitchFamily="34" charset="0"/>
              </a:rPr>
              <a:t>BMC Medical Education</a:t>
            </a:r>
            <a:r>
              <a:rPr lang="en-GB" sz="1400" dirty="0">
                <a:latin typeface="Open Sans" panose="020B0606030504020204" pitchFamily="34" charset="0"/>
                <a:ea typeface="Open Sans" panose="020B0606030504020204" pitchFamily="34" charset="0"/>
                <a:cs typeface="Open Sans" panose="020B0606030504020204" pitchFamily="34" charset="0"/>
              </a:rPr>
              <a:t>, 21 (236). </a:t>
            </a:r>
            <a:r>
              <a:rPr lang="en-GB" sz="1400" dirty="0">
                <a:latin typeface="Open Sans" panose="020B0606030504020204" pitchFamily="34" charset="0"/>
                <a:ea typeface="Open Sans" panose="020B0606030504020204" pitchFamily="34" charset="0"/>
                <a:cs typeface="Open Sans" panose="020B0606030504020204" pitchFamily="34" charset="0"/>
                <a:hlinkClick r:id="rId6"/>
              </a:rPr>
              <a:t>https://doi.org/10.1186/s12909-021-02672-1</a:t>
            </a:r>
            <a:r>
              <a:rPr lang="en-GB" sz="1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07000"/>
              </a:lnSpc>
              <a:spcAft>
                <a:spcPts val="600"/>
              </a:spcAft>
              <a:buAutoNum type="arabicPeriod"/>
            </a:pPr>
            <a:r>
              <a:rPr lang="en-GB" sz="1400" dirty="0">
                <a:latin typeface="Open Sans" panose="020B0606030504020204" pitchFamily="34" charset="0"/>
                <a:ea typeface="Open Sans" panose="020B0606030504020204" pitchFamily="34" charset="0"/>
                <a:cs typeface="Open Sans" panose="020B0606030504020204" pitchFamily="34" charset="0"/>
              </a:rPr>
              <a:t>Royal College of Speech and Language Therapists (2022). Research champions. Online. Available from: </a:t>
            </a:r>
            <a:r>
              <a:rPr lang="en-GB" sz="1400" dirty="0">
                <a:latin typeface="Open Sans" panose="020B0606030504020204" pitchFamily="34" charset="0"/>
                <a:ea typeface="Open Sans" panose="020B0606030504020204" pitchFamily="34" charset="0"/>
                <a:cs typeface="Open Sans" panose="020B0606030504020204" pitchFamily="34" charset="0"/>
                <a:hlinkClick r:id="rId7"/>
              </a:rPr>
              <a:t>https://www.rcslt.org/members/research/research-networks/#section-2</a:t>
            </a:r>
            <a:r>
              <a:rPr lang="en-GB" sz="1400" dirty="0">
                <a:latin typeface="Open Sans" panose="020B0606030504020204" pitchFamily="34" charset="0"/>
                <a:ea typeface="Open Sans" panose="020B0606030504020204" pitchFamily="34" charset="0"/>
                <a:cs typeface="Open Sans" panose="020B0606030504020204" pitchFamily="34" charset="0"/>
              </a:rPr>
              <a:t>  (accessed 25 March 2022).</a:t>
            </a:r>
          </a:p>
          <a:p>
            <a:pPr marL="342900" indent="-342900">
              <a:lnSpc>
                <a:spcPct val="107000"/>
              </a:lnSpc>
              <a:spcAft>
                <a:spcPts val="600"/>
              </a:spcAft>
              <a:buAutoNum type="arabicPeriod"/>
            </a:pPr>
            <a:r>
              <a:rPr lang="en-GB" sz="1400" dirty="0">
                <a:latin typeface="Open Sans" panose="020B0606030504020204" pitchFamily="34" charset="0"/>
                <a:ea typeface="Open Sans" panose="020B0606030504020204" pitchFamily="34" charset="0"/>
                <a:cs typeface="Open Sans" panose="020B0606030504020204" pitchFamily="34" charset="0"/>
              </a:rPr>
              <a:t>Council for Allied Health Professions Research (2022). About CAHPR. Online. Available from: </a:t>
            </a:r>
            <a:r>
              <a:rPr lang="en-GB" sz="1400" dirty="0">
                <a:latin typeface="Open Sans" panose="020B0606030504020204" pitchFamily="34" charset="0"/>
                <a:ea typeface="Open Sans" panose="020B0606030504020204" pitchFamily="34" charset="0"/>
                <a:cs typeface="Open Sans" panose="020B0606030504020204" pitchFamily="34" charset="0"/>
                <a:hlinkClick r:id="rId8"/>
              </a:rPr>
              <a:t>https://cahpr.csp.org.uk/about-cahpr</a:t>
            </a:r>
            <a:r>
              <a:rPr lang="en-GB" sz="1400" dirty="0">
                <a:latin typeface="Open Sans" panose="020B0606030504020204" pitchFamily="34" charset="0"/>
                <a:ea typeface="Open Sans" panose="020B0606030504020204" pitchFamily="34" charset="0"/>
                <a:cs typeface="Open Sans" panose="020B0606030504020204" pitchFamily="34" charset="0"/>
              </a:rPr>
              <a:t> (accessed 25 March 2022). </a:t>
            </a:r>
          </a:p>
          <a:p>
            <a:pPr marL="342900" indent="-342900">
              <a:lnSpc>
                <a:spcPct val="107000"/>
              </a:lnSpc>
              <a:spcAft>
                <a:spcPts val="600"/>
              </a:spcAft>
              <a:buAutoNum type="arabicPeriod"/>
            </a:pPr>
            <a:r>
              <a:rPr lang="en-GB" sz="1400" dirty="0">
                <a:effectLst/>
                <a:latin typeface="Open Sans" panose="020B0606030504020204" pitchFamily="34" charset="0"/>
                <a:ea typeface="Open Sans" panose="020B0606030504020204" pitchFamily="34" charset="0"/>
                <a:cs typeface="Open Sans" panose="020B0606030504020204" pitchFamily="34" charset="0"/>
              </a:rPr>
              <a:t>Harris, J., Grafton, K., &amp; Cooke, J. (2020). Developing a consolidated research framework for clinical allied health professionals practising in the UK. </a:t>
            </a:r>
            <a:r>
              <a:rPr lang="en-GB" sz="1400" i="1" dirty="0">
                <a:effectLst/>
                <a:latin typeface="Open Sans" panose="020B0606030504020204" pitchFamily="34" charset="0"/>
                <a:ea typeface="Open Sans" panose="020B0606030504020204" pitchFamily="34" charset="0"/>
                <a:cs typeface="Open Sans" panose="020B0606030504020204" pitchFamily="34" charset="0"/>
              </a:rPr>
              <a:t>BMC Health Services Research</a:t>
            </a:r>
            <a:r>
              <a:rPr lang="en-GB" sz="1400" dirty="0">
                <a:effectLst/>
                <a:latin typeface="Open Sans" panose="020B0606030504020204" pitchFamily="34" charset="0"/>
                <a:ea typeface="Open Sans" panose="020B0606030504020204" pitchFamily="34" charset="0"/>
                <a:cs typeface="Open Sans" panose="020B0606030504020204" pitchFamily="34" charset="0"/>
              </a:rPr>
              <a:t>, </a:t>
            </a:r>
            <a:r>
              <a:rPr lang="en-GB" sz="1400" i="1" dirty="0">
                <a:effectLst/>
                <a:latin typeface="Open Sans" panose="020B0606030504020204" pitchFamily="34" charset="0"/>
                <a:ea typeface="Open Sans" panose="020B0606030504020204" pitchFamily="34" charset="0"/>
                <a:cs typeface="Open Sans" panose="020B0606030504020204" pitchFamily="34" charset="0"/>
              </a:rPr>
              <a:t>20</a:t>
            </a:r>
            <a:r>
              <a:rPr lang="en-GB" sz="1400" dirty="0">
                <a:effectLst/>
                <a:latin typeface="Open Sans" panose="020B0606030504020204" pitchFamily="34" charset="0"/>
                <a:ea typeface="Open Sans" panose="020B0606030504020204" pitchFamily="34" charset="0"/>
                <a:cs typeface="Open Sans" panose="020B0606030504020204" pitchFamily="34" charset="0"/>
              </a:rPr>
              <a:t>(1), 1–15. </a:t>
            </a:r>
            <a:r>
              <a:rPr lang="en-GB" sz="1400" dirty="0">
                <a:effectLst/>
                <a:latin typeface="Open Sans" panose="020B0606030504020204" pitchFamily="34" charset="0"/>
                <a:ea typeface="Open Sans" panose="020B0606030504020204" pitchFamily="34" charset="0"/>
                <a:cs typeface="Open Sans" panose="020B0606030504020204" pitchFamily="34" charset="0"/>
                <a:hlinkClick r:id="rId9"/>
              </a:rPr>
              <a:t>https://doi.org/10.1186/s12913-020-05650-3</a:t>
            </a:r>
            <a:endParaRPr lang="en-GB" sz="1400" dirty="0">
              <a:effectLst/>
              <a:latin typeface="Open Sans" panose="020B0606030504020204" pitchFamily="34" charset="0"/>
              <a:ea typeface="Open Sans" panose="020B0606030504020204" pitchFamily="34" charset="0"/>
              <a:cs typeface="Open Sans" panose="020B0606030504020204" pitchFamily="34" charset="0"/>
            </a:endParaRPr>
          </a:p>
          <a:p>
            <a:pPr marL="304800" indent="-304800">
              <a:lnSpc>
                <a:spcPct val="107000"/>
              </a:lnSpc>
              <a:spcAft>
                <a:spcPts val="600"/>
              </a:spcAft>
            </a:pPr>
            <a:endParaRPr lang="en-GB" sz="1400" dirty="0">
              <a:effectLst/>
              <a:latin typeface="Open Sans" panose="020B0606030504020204" pitchFamily="34" charset="0"/>
              <a:ea typeface="Open Sans" panose="020B0606030504020204" pitchFamily="34" charset="0"/>
              <a:cs typeface="Open Sans" panose="020B0606030504020204" pitchFamily="34" charset="0"/>
            </a:endParaRPr>
          </a:p>
          <a:p>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382497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FBDC-C492-4322-A210-9B1257F70A69}"/>
              </a:ext>
            </a:extLst>
          </p:cNvPr>
          <p:cNvSpPr>
            <a:spLocks noGrp="1"/>
          </p:cNvSpPr>
          <p:nvPr>
            <p:ph type="title"/>
          </p:nvPr>
        </p:nvSpPr>
        <p:spPr/>
        <p:txBody>
          <a:bodyPr/>
          <a:lstStyle/>
          <a:p>
            <a:r>
              <a:rPr lang="en-GB" dirty="0"/>
              <a:t>This session</a:t>
            </a:r>
          </a:p>
        </p:txBody>
      </p:sp>
      <p:sp>
        <p:nvSpPr>
          <p:cNvPr id="7" name="TextBox 6">
            <a:extLst>
              <a:ext uri="{FF2B5EF4-FFF2-40B4-BE49-F238E27FC236}">
                <a16:creationId xmlns:a16="http://schemas.microsoft.com/office/drawing/2014/main" id="{105D7609-45BA-4D02-BBE9-6CB0AA190031}"/>
              </a:ext>
            </a:extLst>
          </p:cNvPr>
          <p:cNvSpPr txBox="1"/>
          <p:nvPr/>
        </p:nvSpPr>
        <p:spPr>
          <a:xfrm>
            <a:off x="5760399" y="1628570"/>
            <a:ext cx="5077968" cy="4154984"/>
          </a:xfrm>
          <a:prstGeom prst="rect">
            <a:avLst/>
          </a:prstGeom>
          <a:noFill/>
        </p:spPr>
        <p:txBody>
          <a:bodyPr wrap="square" rtlCol="0">
            <a:spAutoFit/>
          </a:bodyPr>
          <a:lstStyle/>
          <a:p>
            <a:pPr algn="ctr"/>
            <a:r>
              <a:rPr lang="en-GB" sz="2400" b="1" dirty="0">
                <a:latin typeface="Open Sans" panose="020B0606030504020204" pitchFamily="34" charset="0"/>
                <a:ea typeface="Open Sans" panose="020B0606030504020204" pitchFamily="34" charset="0"/>
                <a:cs typeface="Open Sans" panose="020B0606030504020204" pitchFamily="34" charset="0"/>
              </a:rPr>
              <a:t>Katie Chadd</a:t>
            </a:r>
          </a:p>
          <a:p>
            <a:pPr algn="ctr"/>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algn="ctr"/>
            <a:r>
              <a:rPr lang="en-GB" sz="2400" dirty="0">
                <a:latin typeface="Open Sans" panose="020B0606030504020204" pitchFamily="34" charset="0"/>
                <a:ea typeface="Open Sans" panose="020B0606030504020204" pitchFamily="34" charset="0"/>
                <a:cs typeface="Open Sans" panose="020B0606030504020204" pitchFamily="34" charset="0"/>
              </a:rPr>
              <a:t>SLT and research manager</a:t>
            </a:r>
          </a:p>
          <a:p>
            <a:pPr algn="ct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lgn="ctr"/>
            <a:r>
              <a:rPr lang="en-GB" sz="2400" dirty="0">
                <a:latin typeface="Open Sans" panose="020B0606030504020204" pitchFamily="34" charset="0"/>
                <a:ea typeface="Open Sans" panose="020B0606030504020204" pitchFamily="34" charset="0"/>
                <a:cs typeface="Open Sans" panose="020B0606030504020204" pitchFamily="34" charset="0"/>
              </a:rPr>
              <a:t>Royal College of Speech and Language Therapists</a:t>
            </a:r>
          </a:p>
          <a:p>
            <a:pPr algn="ctr"/>
            <a:r>
              <a:rPr lang="en-GB" sz="2400" dirty="0">
                <a:latin typeface="Open Sans" panose="020B0606030504020204" pitchFamily="34" charset="0"/>
                <a:ea typeface="Open Sans" panose="020B0606030504020204" pitchFamily="34" charset="0"/>
                <a:cs typeface="Open Sans" panose="020B0606030504020204" pitchFamily="34" charset="0"/>
              </a:rPr>
              <a:t>(RCSLT)</a:t>
            </a:r>
          </a:p>
          <a:p>
            <a:pPr algn="ct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lgn="ctr"/>
            <a:r>
              <a:rPr lang="en-GB" sz="2400" dirty="0">
                <a:latin typeface="Open Sans" panose="020B0606030504020204" pitchFamily="34" charset="0"/>
                <a:ea typeface="Open Sans" panose="020B0606030504020204" pitchFamily="34" charset="0"/>
                <a:cs typeface="Open Sans" panose="020B0606030504020204" pitchFamily="34" charset="0"/>
              </a:rPr>
              <a:t>@katie_chadd / @RCSLTResearch</a:t>
            </a:r>
          </a:p>
          <a:p>
            <a:pPr algn="ct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lgn="ctr"/>
            <a:r>
              <a:rPr lang="en-GB" sz="2400" dirty="0">
                <a:latin typeface="Open Sans" panose="020B0606030504020204" pitchFamily="34" charset="0"/>
                <a:ea typeface="Open Sans" panose="020B0606030504020204" pitchFamily="34" charset="0"/>
                <a:cs typeface="Open Sans" panose="020B0606030504020204" pitchFamily="34" charset="0"/>
              </a:rPr>
              <a:t>katie.chadd@rcslt.org</a:t>
            </a:r>
          </a:p>
        </p:txBody>
      </p:sp>
      <p:pic>
        <p:nvPicPr>
          <p:cNvPr id="9" name="Picture 8" descr="A person wearing glasses&#10;&#10;Description automatically generated with medium confidence">
            <a:extLst>
              <a:ext uri="{FF2B5EF4-FFF2-40B4-BE49-F238E27FC236}">
                <a16:creationId xmlns:a16="http://schemas.microsoft.com/office/drawing/2014/main" id="{AB728514-3D94-4A79-88DD-55E3821A5463}"/>
              </a:ext>
            </a:extLst>
          </p:cNvPr>
          <p:cNvPicPr>
            <a:picLocks noChangeAspect="1"/>
          </p:cNvPicPr>
          <p:nvPr/>
        </p:nvPicPr>
        <p:blipFill rotWithShape="1">
          <a:blip r:embed="rId4">
            <a:extLst>
              <a:ext uri="{28A0092B-C50C-407E-A947-70E740481C1C}">
                <a14:useLocalDpi xmlns:a14="http://schemas.microsoft.com/office/drawing/2010/main" val="0"/>
              </a:ext>
            </a:extLst>
          </a:blip>
          <a:srcRect l="10864" r="9551"/>
          <a:stretch/>
        </p:blipFill>
        <p:spPr>
          <a:xfrm>
            <a:off x="1150774" y="2086146"/>
            <a:ext cx="2886448" cy="3239833"/>
          </a:xfrm>
          <a:prstGeom prst="rect">
            <a:avLst/>
          </a:prstGeom>
        </p:spPr>
      </p:pic>
    </p:spTree>
    <p:extLst>
      <p:ext uri="{BB962C8B-B14F-4D97-AF65-F5344CB8AC3E}">
        <p14:creationId xmlns:p14="http://schemas.microsoft.com/office/powerpoint/2010/main" val="102357978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ot;Not Allowed&quot; Symbol 5">
            <a:extLst>
              <a:ext uri="{FF2B5EF4-FFF2-40B4-BE49-F238E27FC236}">
                <a16:creationId xmlns:a16="http://schemas.microsoft.com/office/drawing/2014/main" id="{8E5E61AC-F507-4A7A-A11F-FE575BED71AE}"/>
              </a:ext>
            </a:extLst>
          </p:cNvPr>
          <p:cNvSpPr/>
          <p:nvPr/>
        </p:nvSpPr>
        <p:spPr>
          <a:xfrm>
            <a:off x="8613648" y="3621023"/>
            <a:ext cx="3549777" cy="3018109"/>
          </a:xfrm>
          <a:prstGeom prst="noSmoking">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Research</a:t>
            </a:r>
          </a:p>
          <a:p>
            <a:pPr algn="ctr"/>
            <a:r>
              <a:rPr lang="en-GB"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a:t>
            </a:r>
          </a:p>
          <a:p>
            <a:pPr algn="ctr"/>
            <a:r>
              <a:rPr lang="en-GB"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embedded</a:t>
            </a:r>
          </a:p>
        </p:txBody>
      </p:sp>
      <p:sp>
        <p:nvSpPr>
          <p:cNvPr id="2" name="Title 1">
            <a:extLst>
              <a:ext uri="{FF2B5EF4-FFF2-40B4-BE49-F238E27FC236}">
                <a16:creationId xmlns:a16="http://schemas.microsoft.com/office/drawing/2014/main" id="{FAAE1D6B-A80A-4DE5-9144-548D231BAB03}"/>
              </a:ext>
            </a:extLst>
          </p:cNvPr>
          <p:cNvSpPr>
            <a:spLocks noGrp="1"/>
          </p:cNvSpPr>
          <p:nvPr>
            <p:ph type="title"/>
          </p:nvPr>
        </p:nvSpPr>
        <p:spPr>
          <a:xfrm>
            <a:off x="201168" y="218867"/>
            <a:ext cx="9665913" cy="754270"/>
          </a:xfrm>
        </p:spPr>
        <p:txBody>
          <a:bodyPr/>
          <a:lstStyle/>
          <a:p>
            <a:r>
              <a:rPr lang="en-GB" sz="4000" dirty="0"/>
              <a:t>Research in speech and language therapy</a:t>
            </a:r>
          </a:p>
        </p:txBody>
      </p:sp>
      <p:graphicFrame>
        <p:nvGraphicFramePr>
          <p:cNvPr id="4" name="Diagram 3">
            <a:extLst>
              <a:ext uri="{FF2B5EF4-FFF2-40B4-BE49-F238E27FC236}">
                <a16:creationId xmlns:a16="http://schemas.microsoft.com/office/drawing/2014/main" id="{B80B4AFC-2B72-48F9-AC4A-2F9504DBA32F}"/>
              </a:ext>
            </a:extLst>
          </p:cNvPr>
          <p:cNvGraphicFramePr/>
          <p:nvPr>
            <p:extLst>
              <p:ext uri="{D42A27DB-BD31-4B8C-83A1-F6EECF244321}">
                <p14:modId xmlns:p14="http://schemas.microsoft.com/office/powerpoint/2010/main" val="3918471140"/>
              </p:ext>
            </p:extLst>
          </p:nvPr>
        </p:nvGraphicFramePr>
        <p:xfrm>
          <a:off x="1656717" y="1927772"/>
          <a:ext cx="6754813" cy="4247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6DC9EFC-5C1E-4C99-9417-3C8AFE669EFC}"/>
              </a:ext>
            </a:extLst>
          </p:cNvPr>
          <p:cNvSpPr txBox="1"/>
          <p:nvPr/>
        </p:nvSpPr>
        <p:spPr>
          <a:xfrm>
            <a:off x="201168" y="1414464"/>
            <a:ext cx="2595454" cy="384721"/>
          </a:xfrm>
          <a:prstGeom prst="rect">
            <a:avLst/>
          </a:prstGeom>
          <a:noFill/>
        </p:spPr>
        <p:txBody>
          <a:bodyPr wrap="non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Current UK context:</a:t>
            </a:r>
          </a:p>
        </p:txBody>
      </p:sp>
    </p:spTree>
    <p:extLst>
      <p:ext uri="{BB962C8B-B14F-4D97-AF65-F5344CB8AC3E}">
        <p14:creationId xmlns:p14="http://schemas.microsoft.com/office/powerpoint/2010/main" val="19246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A893-3EE0-4E45-A638-F97BBE7FF52E}"/>
              </a:ext>
            </a:extLst>
          </p:cNvPr>
          <p:cNvSpPr>
            <a:spLocks noGrp="1"/>
          </p:cNvSpPr>
          <p:nvPr>
            <p:ph type="title"/>
          </p:nvPr>
        </p:nvSpPr>
        <p:spPr/>
        <p:txBody>
          <a:bodyPr/>
          <a:lstStyle/>
          <a:p>
            <a:r>
              <a:rPr lang="en-GB" dirty="0"/>
              <a:t>Research drivers</a:t>
            </a:r>
          </a:p>
        </p:txBody>
      </p:sp>
      <p:grpSp>
        <p:nvGrpSpPr>
          <p:cNvPr id="8" name="Group 7">
            <a:extLst>
              <a:ext uri="{FF2B5EF4-FFF2-40B4-BE49-F238E27FC236}">
                <a16:creationId xmlns:a16="http://schemas.microsoft.com/office/drawing/2014/main" id="{1425EF56-923F-4ED1-B1F2-2C0A33950D39}"/>
              </a:ext>
            </a:extLst>
          </p:cNvPr>
          <p:cNvGrpSpPr/>
          <p:nvPr/>
        </p:nvGrpSpPr>
        <p:grpSpPr>
          <a:xfrm rot="21387988">
            <a:off x="888051" y="4262099"/>
            <a:ext cx="2436313" cy="980265"/>
            <a:chOff x="1579722" y="2898480"/>
            <a:chExt cx="1819897" cy="628491"/>
          </a:xfrm>
        </p:grpSpPr>
        <p:sp>
          <p:nvSpPr>
            <p:cNvPr id="12" name="Rectangle: Rounded Corners 11">
              <a:extLst>
                <a:ext uri="{FF2B5EF4-FFF2-40B4-BE49-F238E27FC236}">
                  <a16:creationId xmlns:a16="http://schemas.microsoft.com/office/drawing/2014/main" id="{88EB6C9D-8023-4147-93BB-AB5AAD2E3DF3}"/>
                </a:ext>
              </a:extLst>
            </p:cNvPr>
            <p:cNvSpPr/>
            <p:nvPr/>
          </p:nvSpPr>
          <p:spPr>
            <a:xfrm rot="240000">
              <a:off x="1579722" y="2898480"/>
              <a:ext cx="1819897" cy="628491"/>
            </a:xfrm>
            <a:prstGeom prst="round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38BFC177-26C1-4796-A3EB-976454057410}"/>
                </a:ext>
              </a:extLst>
            </p:cNvPr>
            <p:cNvSpPr txBox="1"/>
            <p:nvPr/>
          </p:nvSpPr>
          <p:spPr>
            <a:xfrm rot="240000">
              <a:off x="1610402" y="2929160"/>
              <a:ext cx="1758537" cy="567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Interest in EBP/ research</a:t>
              </a:r>
            </a:p>
          </p:txBody>
        </p:sp>
      </p:grpSp>
      <p:grpSp>
        <p:nvGrpSpPr>
          <p:cNvPr id="9" name="Group 8">
            <a:extLst>
              <a:ext uri="{FF2B5EF4-FFF2-40B4-BE49-F238E27FC236}">
                <a16:creationId xmlns:a16="http://schemas.microsoft.com/office/drawing/2014/main" id="{31897512-17D0-4B01-B737-4FA8222886BC}"/>
              </a:ext>
            </a:extLst>
          </p:cNvPr>
          <p:cNvGrpSpPr/>
          <p:nvPr/>
        </p:nvGrpSpPr>
        <p:grpSpPr>
          <a:xfrm rot="21380329">
            <a:off x="848255" y="2685040"/>
            <a:ext cx="2515902" cy="1069169"/>
            <a:chOff x="1630662" y="2240360"/>
            <a:chExt cx="1819897" cy="628491"/>
          </a:xfrm>
        </p:grpSpPr>
        <p:sp>
          <p:nvSpPr>
            <p:cNvPr id="10" name="Rectangle: Rounded Corners 9">
              <a:extLst>
                <a:ext uri="{FF2B5EF4-FFF2-40B4-BE49-F238E27FC236}">
                  <a16:creationId xmlns:a16="http://schemas.microsoft.com/office/drawing/2014/main" id="{4B2838B9-7802-4449-85FE-7EF6734E0B2D}"/>
                </a:ext>
              </a:extLst>
            </p:cNvPr>
            <p:cNvSpPr/>
            <p:nvPr/>
          </p:nvSpPr>
          <p:spPr>
            <a:xfrm rot="240000">
              <a:off x="1630662" y="2240360"/>
              <a:ext cx="1819897" cy="628491"/>
            </a:xfrm>
            <a:prstGeom prst="round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6">
              <a:extLst>
                <a:ext uri="{FF2B5EF4-FFF2-40B4-BE49-F238E27FC236}">
                  <a16:creationId xmlns:a16="http://schemas.microsoft.com/office/drawing/2014/main" id="{A207AF39-B09A-4637-9627-E638E47C7398}"/>
                </a:ext>
              </a:extLst>
            </p:cNvPr>
            <p:cNvSpPr txBox="1"/>
            <p:nvPr/>
          </p:nvSpPr>
          <p:spPr>
            <a:xfrm rot="240000">
              <a:off x="1661342" y="2271040"/>
              <a:ext cx="1758537" cy="567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Clinical curiosity </a:t>
              </a:r>
            </a:p>
          </p:txBody>
        </p:sp>
      </p:grpSp>
      <p:pic>
        <p:nvPicPr>
          <p:cNvPr id="26" name="Picture 25" descr="Light trail in front of a car">
            <a:extLst>
              <a:ext uri="{FF2B5EF4-FFF2-40B4-BE49-F238E27FC236}">
                <a16:creationId xmlns:a16="http://schemas.microsoft.com/office/drawing/2014/main" id="{B3565F33-329B-4901-B71D-EA88D75A4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941" y="2151548"/>
            <a:ext cx="5865498" cy="3737188"/>
          </a:xfrm>
          <a:prstGeom prst="rect">
            <a:avLst/>
          </a:prstGeom>
        </p:spPr>
      </p:pic>
    </p:spTree>
    <p:extLst>
      <p:ext uri="{BB962C8B-B14F-4D97-AF65-F5344CB8AC3E}">
        <p14:creationId xmlns:p14="http://schemas.microsoft.com/office/powerpoint/2010/main" val="2634547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8F41-395E-4B04-85CC-F0B02A1CC3A4}"/>
              </a:ext>
            </a:extLst>
          </p:cNvPr>
          <p:cNvSpPr>
            <a:spLocks noGrp="1"/>
          </p:cNvSpPr>
          <p:nvPr>
            <p:ph type="title"/>
          </p:nvPr>
        </p:nvSpPr>
        <p:spPr/>
        <p:txBody>
          <a:bodyPr/>
          <a:lstStyle/>
          <a:p>
            <a:r>
              <a:rPr lang="en-GB" sz="3200" dirty="0"/>
              <a:t>Impact on research capacity and capability</a:t>
            </a:r>
          </a:p>
        </p:txBody>
      </p:sp>
      <p:graphicFrame>
        <p:nvGraphicFramePr>
          <p:cNvPr id="4" name="Diagram 3">
            <a:extLst>
              <a:ext uri="{FF2B5EF4-FFF2-40B4-BE49-F238E27FC236}">
                <a16:creationId xmlns:a16="http://schemas.microsoft.com/office/drawing/2014/main" id="{DAC46B19-FE00-4AD2-8217-A101C8FA1B2F}"/>
              </a:ext>
            </a:extLst>
          </p:cNvPr>
          <p:cNvGraphicFramePr/>
          <p:nvPr>
            <p:extLst>
              <p:ext uri="{D42A27DB-BD31-4B8C-83A1-F6EECF244321}">
                <p14:modId xmlns:p14="http://schemas.microsoft.com/office/powerpoint/2010/main" val="2410204816"/>
              </p:ext>
            </p:extLst>
          </p:nvPr>
        </p:nvGraphicFramePr>
        <p:xfrm>
          <a:off x="2568639" y="1622785"/>
          <a:ext cx="7526338" cy="5093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508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rreal white wooden doors in green field">
            <a:extLst>
              <a:ext uri="{FF2B5EF4-FFF2-40B4-BE49-F238E27FC236}">
                <a16:creationId xmlns:a16="http://schemas.microsoft.com/office/drawing/2014/main" id="{A6D1B47D-F6D8-4F1A-B89E-401345D2ECE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505968" y="-1343102"/>
            <a:ext cx="12838176" cy="8566862"/>
          </a:xfrm>
          <a:prstGeom prst="rect">
            <a:avLst/>
          </a:prstGeom>
        </p:spPr>
      </p:pic>
      <p:sp>
        <p:nvSpPr>
          <p:cNvPr id="6" name="Title 1">
            <a:extLst>
              <a:ext uri="{FF2B5EF4-FFF2-40B4-BE49-F238E27FC236}">
                <a16:creationId xmlns:a16="http://schemas.microsoft.com/office/drawing/2014/main" id="{B5B5995C-FC38-4043-9BCF-9E2B5D8D53EF}"/>
              </a:ext>
            </a:extLst>
          </p:cNvPr>
          <p:cNvSpPr>
            <a:spLocks noGrp="1"/>
          </p:cNvSpPr>
          <p:nvPr>
            <p:ph type="title"/>
          </p:nvPr>
        </p:nvSpPr>
        <p:spPr>
          <a:xfrm>
            <a:off x="354013" y="325438"/>
            <a:ext cx="9312275" cy="754062"/>
          </a:xfrm>
        </p:spPr>
        <p:txBody>
          <a:bodyPr/>
          <a:lstStyle/>
          <a:p>
            <a:r>
              <a:rPr lang="en-GB" sz="3600" dirty="0"/>
              <a:t>Developments facilitating research capacity</a:t>
            </a:r>
          </a:p>
        </p:txBody>
      </p:sp>
      <p:pic>
        <p:nvPicPr>
          <p:cNvPr id="1026" name="Picture 2">
            <a:extLst>
              <a:ext uri="{FF2B5EF4-FFF2-40B4-BE49-F238E27FC236}">
                <a16:creationId xmlns:a16="http://schemas.microsoft.com/office/drawing/2014/main" id="{5D0504F7-D9D3-484C-884D-25AF34EC0F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32" r="59068" b="29808"/>
          <a:stretch/>
        </p:blipFill>
        <p:spPr bwMode="auto">
          <a:xfrm>
            <a:off x="1288083" y="2000862"/>
            <a:ext cx="2131771" cy="1280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Education England - HEE - YouTube">
            <a:extLst>
              <a:ext uri="{FF2B5EF4-FFF2-40B4-BE49-F238E27FC236}">
                <a16:creationId xmlns:a16="http://schemas.microsoft.com/office/drawing/2014/main" id="{FB4B27E2-B470-4036-BE7B-BC96003375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890" b="30107"/>
          <a:stretch/>
        </p:blipFill>
        <p:spPr bwMode="auto">
          <a:xfrm>
            <a:off x="6507774" y="4307239"/>
            <a:ext cx="3158514" cy="1042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alising the Potential of Health and Care Research in Wales: From Ideas to  Impact - Stroke Hub Wales">
            <a:extLst>
              <a:ext uri="{FF2B5EF4-FFF2-40B4-BE49-F238E27FC236}">
                <a16:creationId xmlns:a16="http://schemas.microsoft.com/office/drawing/2014/main" id="{CB65CFC3-EC1F-4188-B0BB-2269DAA06D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04" t="35665" r="20261" b="35205"/>
          <a:stretch/>
        </p:blipFill>
        <p:spPr bwMode="auto">
          <a:xfrm>
            <a:off x="324001" y="5483485"/>
            <a:ext cx="4059936" cy="10490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cky Verrall Head, Chief Scientist Office Chief Scientist Office Strategy  for Research, Development and Innovation">
            <a:extLst>
              <a:ext uri="{FF2B5EF4-FFF2-40B4-BE49-F238E27FC236}">
                <a16:creationId xmlns:a16="http://schemas.microsoft.com/office/drawing/2014/main" id="{20C969F4-F006-400C-8EA4-DC854AC27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6690" y="1508345"/>
            <a:ext cx="320992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9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AB6C40-E9B8-42BC-861F-C91012343FBC}"/>
              </a:ext>
            </a:extLst>
          </p:cNvPr>
          <p:cNvPicPr>
            <a:picLocks noChangeAspect="1"/>
          </p:cNvPicPr>
          <p:nvPr/>
        </p:nvPicPr>
        <p:blipFill>
          <a:blip r:embed="rId4"/>
          <a:stretch>
            <a:fillRect/>
          </a:stretch>
        </p:blipFill>
        <p:spPr>
          <a:xfrm>
            <a:off x="353334" y="6080194"/>
            <a:ext cx="4300334" cy="5841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98A7290-F245-4CB4-8DA2-14063A894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70" y="4252754"/>
            <a:ext cx="2189519" cy="1103246"/>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B5A1ACF9-F474-4F42-8BF2-2CFC9D7567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8959" y="5211419"/>
            <a:ext cx="2489758" cy="1232909"/>
          </a:xfrm>
          <a:prstGeom prst="rect">
            <a:avLst/>
          </a:prstGeom>
        </p:spPr>
      </p:pic>
      <p:pic>
        <p:nvPicPr>
          <p:cNvPr id="9" name="Picture 8" descr="Text, icon&#10;&#10;Description automatically generated">
            <a:extLst>
              <a:ext uri="{FF2B5EF4-FFF2-40B4-BE49-F238E27FC236}">
                <a16:creationId xmlns:a16="http://schemas.microsoft.com/office/drawing/2014/main" id="{A7E4ADF9-577A-49A8-B008-54CFB135F6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5353" y="3654801"/>
            <a:ext cx="1403746" cy="1803813"/>
          </a:xfrm>
          <a:prstGeom prst="rect">
            <a:avLst/>
          </a:prstGeom>
        </p:spPr>
      </p:pic>
      <p:pic>
        <p:nvPicPr>
          <p:cNvPr id="10" name="image3.png" title="Image">
            <a:extLst>
              <a:ext uri="{FF2B5EF4-FFF2-40B4-BE49-F238E27FC236}">
                <a16:creationId xmlns:a16="http://schemas.microsoft.com/office/drawing/2014/main" id="{00000000-0008-0000-0100-000003000000}"/>
              </a:ext>
            </a:extLst>
          </p:cNvPr>
          <p:cNvPicPr preferRelativeResize="0"/>
          <p:nvPr/>
        </p:nvPicPr>
        <p:blipFill>
          <a:blip r:embed="rId8" cstate="print"/>
          <a:stretch>
            <a:fillRect/>
          </a:stretch>
        </p:blipFill>
        <p:spPr>
          <a:xfrm>
            <a:off x="85750" y="1570335"/>
            <a:ext cx="1418267" cy="1562591"/>
          </a:xfrm>
          <a:prstGeom prst="rect">
            <a:avLst/>
          </a:prstGeom>
          <a:noFill/>
        </p:spPr>
      </p:pic>
      <p:pic>
        <p:nvPicPr>
          <p:cNvPr id="11" name="image5.png" title="Image">
            <a:extLst>
              <a:ext uri="{FF2B5EF4-FFF2-40B4-BE49-F238E27FC236}">
                <a16:creationId xmlns:a16="http://schemas.microsoft.com/office/drawing/2014/main" id="{00000000-0008-0000-0100-000005000000}"/>
              </a:ext>
            </a:extLst>
          </p:cNvPr>
          <p:cNvPicPr preferRelativeResize="0"/>
          <p:nvPr/>
        </p:nvPicPr>
        <p:blipFill>
          <a:blip r:embed="rId9" cstate="print"/>
          <a:stretch>
            <a:fillRect/>
          </a:stretch>
        </p:blipFill>
        <p:spPr>
          <a:xfrm>
            <a:off x="5306824" y="1528226"/>
            <a:ext cx="1418267" cy="1412185"/>
          </a:xfrm>
          <a:prstGeom prst="rect">
            <a:avLst/>
          </a:prstGeom>
          <a:noFill/>
        </p:spPr>
      </p:pic>
      <p:grpSp>
        <p:nvGrpSpPr>
          <p:cNvPr id="16" name="Group 15">
            <a:extLst>
              <a:ext uri="{FF2B5EF4-FFF2-40B4-BE49-F238E27FC236}">
                <a16:creationId xmlns:a16="http://schemas.microsoft.com/office/drawing/2014/main" id="{2CD7E6DD-15C3-4B49-8C74-4A766994159C}"/>
              </a:ext>
            </a:extLst>
          </p:cNvPr>
          <p:cNvGrpSpPr/>
          <p:nvPr/>
        </p:nvGrpSpPr>
        <p:grpSpPr>
          <a:xfrm>
            <a:off x="952824" y="2147864"/>
            <a:ext cx="3164834" cy="1833453"/>
            <a:chOff x="3800476" y="3989521"/>
            <a:chExt cx="4591050" cy="2238317"/>
          </a:xfrm>
        </p:grpSpPr>
        <p:pic>
          <p:nvPicPr>
            <p:cNvPr id="13" name="Picture 12">
              <a:extLst>
                <a:ext uri="{FF2B5EF4-FFF2-40B4-BE49-F238E27FC236}">
                  <a16:creationId xmlns:a16="http://schemas.microsoft.com/office/drawing/2014/main" id="{F4801102-7AED-40E9-9512-3351560EC3F3}"/>
                </a:ext>
              </a:extLst>
            </p:cNvPr>
            <p:cNvPicPr>
              <a:picLocks noChangeAspect="1"/>
            </p:cNvPicPr>
            <p:nvPr/>
          </p:nvPicPr>
          <p:blipFill>
            <a:blip r:embed="rId10"/>
            <a:stretch>
              <a:fillRect/>
            </a:stretch>
          </p:blipFill>
          <p:spPr>
            <a:xfrm>
              <a:off x="5067301" y="3989521"/>
              <a:ext cx="2057400" cy="1724025"/>
            </a:xfrm>
            <a:prstGeom prst="rect">
              <a:avLst/>
            </a:prstGeom>
          </p:spPr>
        </p:pic>
        <p:pic>
          <p:nvPicPr>
            <p:cNvPr id="15" name="Picture 14">
              <a:extLst>
                <a:ext uri="{FF2B5EF4-FFF2-40B4-BE49-F238E27FC236}">
                  <a16:creationId xmlns:a16="http://schemas.microsoft.com/office/drawing/2014/main" id="{D1065E3F-EFB2-44B6-A356-633D9042D514}"/>
                </a:ext>
              </a:extLst>
            </p:cNvPr>
            <p:cNvPicPr>
              <a:picLocks noChangeAspect="1"/>
            </p:cNvPicPr>
            <p:nvPr/>
          </p:nvPicPr>
          <p:blipFill>
            <a:blip r:embed="rId11"/>
            <a:stretch>
              <a:fillRect/>
            </a:stretch>
          </p:blipFill>
          <p:spPr>
            <a:xfrm>
              <a:off x="3800476" y="5637288"/>
              <a:ext cx="4591050" cy="590550"/>
            </a:xfrm>
            <a:prstGeom prst="rect">
              <a:avLst/>
            </a:prstGeom>
          </p:spPr>
        </p:pic>
      </p:grpSp>
      <p:sp>
        <p:nvSpPr>
          <p:cNvPr id="22" name="Title 4">
            <a:extLst>
              <a:ext uri="{FF2B5EF4-FFF2-40B4-BE49-F238E27FC236}">
                <a16:creationId xmlns:a16="http://schemas.microsoft.com/office/drawing/2014/main" id="{82C3BFA2-4017-4375-8E3F-5A1E7805A4AD}"/>
              </a:ext>
            </a:extLst>
          </p:cNvPr>
          <p:cNvSpPr txBox="1">
            <a:spLocks/>
          </p:cNvSpPr>
          <p:nvPr/>
        </p:nvSpPr>
        <p:spPr>
          <a:xfrm>
            <a:off x="353334" y="317765"/>
            <a:ext cx="9740235" cy="754270"/>
          </a:xfrm>
          <a:prstGeom prst="rect">
            <a:avLst/>
          </a:prstGeom>
        </p:spPr>
        <p:txBody>
          <a:bodyPr/>
          <a:lstStyle>
            <a:lvl1pPr algn="l" defTabSz="914400" rtl="0" eaLnBrk="1" latinLnBrk="0" hangingPunct="1">
              <a:spcBef>
                <a:spcPct val="0"/>
              </a:spcBef>
              <a:buNone/>
              <a:defRPr sz="4400" kern="1200">
                <a:solidFill>
                  <a:schemeClr val="bg1"/>
                </a:solidFill>
                <a:latin typeface="Open Sans Condensed"/>
                <a:ea typeface="+mj-ea"/>
                <a:cs typeface="+mj-cs"/>
              </a:defRPr>
            </a:lvl1pPr>
          </a:lstStyle>
          <a:p>
            <a:r>
              <a:rPr lang="en-GB" sz="4000" dirty="0"/>
              <a:t>UK research capacity building networks</a:t>
            </a:r>
          </a:p>
        </p:txBody>
      </p:sp>
      <p:pic>
        <p:nvPicPr>
          <p:cNvPr id="3" name="Picture 2">
            <a:extLst>
              <a:ext uri="{FF2B5EF4-FFF2-40B4-BE49-F238E27FC236}">
                <a16:creationId xmlns:a16="http://schemas.microsoft.com/office/drawing/2014/main" id="{14F77D5B-F54C-4CA7-A5BA-9E62B473A581}"/>
              </a:ext>
            </a:extLst>
          </p:cNvPr>
          <p:cNvPicPr>
            <a:picLocks noChangeAspect="1"/>
          </p:cNvPicPr>
          <p:nvPr/>
        </p:nvPicPr>
        <p:blipFill>
          <a:blip r:embed="rId12"/>
          <a:stretch>
            <a:fillRect/>
          </a:stretch>
        </p:blipFill>
        <p:spPr>
          <a:xfrm>
            <a:off x="8621807" y="1794048"/>
            <a:ext cx="2943523" cy="1608425"/>
          </a:xfrm>
          <a:prstGeom prst="rect">
            <a:avLst/>
          </a:prstGeom>
        </p:spPr>
      </p:pic>
      <p:pic>
        <p:nvPicPr>
          <p:cNvPr id="8" name="Picture 7" descr="A picture containing metalware, key, engine&#10;&#10;Description automatically generated">
            <a:extLst>
              <a:ext uri="{FF2B5EF4-FFF2-40B4-BE49-F238E27FC236}">
                <a16:creationId xmlns:a16="http://schemas.microsoft.com/office/drawing/2014/main" id="{532916B1-93D4-4798-8B27-4E050BCB2602}"/>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205183" y="3192552"/>
            <a:ext cx="4090471" cy="2728312"/>
          </a:xfrm>
          <a:prstGeom prst="rect">
            <a:avLst/>
          </a:prstGeom>
        </p:spPr>
      </p:pic>
      <p:sp>
        <p:nvSpPr>
          <p:cNvPr id="12" name="TextBox 11">
            <a:extLst>
              <a:ext uri="{FF2B5EF4-FFF2-40B4-BE49-F238E27FC236}">
                <a16:creationId xmlns:a16="http://schemas.microsoft.com/office/drawing/2014/main" id="{FFC18E5C-08FD-4611-A4BA-4B7B80E2FA08}"/>
              </a:ext>
            </a:extLst>
          </p:cNvPr>
          <p:cNvSpPr txBox="1"/>
          <p:nvPr/>
        </p:nvSpPr>
        <p:spPr>
          <a:xfrm>
            <a:off x="4675973" y="6515078"/>
            <a:ext cx="3852986" cy="230832"/>
          </a:xfrm>
          <a:prstGeom prst="rect">
            <a:avLst/>
          </a:prstGeom>
          <a:noFill/>
        </p:spPr>
        <p:txBody>
          <a:bodyPr wrap="square" rtlCol="0">
            <a:spAutoFit/>
          </a:bodyPr>
          <a:lstStyle/>
          <a:p>
            <a:r>
              <a:rPr lang="en-GB" sz="900" dirty="0">
                <a:hlinkClick r:id="rId14" tooltip="https://www.flickr.com/photos/xrrr/3892883749"/>
              </a:rPr>
              <a:t>This Photo</a:t>
            </a:r>
            <a:r>
              <a:rPr lang="en-GB" sz="900" dirty="0"/>
              <a:t> by Unknown Author is licensed under </a:t>
            </a:r>
            <a:r>
              <a:rPr lang="en-GB" sz="900" dirty="0">
                <a:hlinkClick r:id="rId15" tooltip="https://creativecommons.org/licenses/by-nc-sa/3.0/"/>
              </a:rPr>
              <a:t>CC BY-SA-NC</a:t>
            </a:r>
            <a:endParaRPr lang="en-GB" sz="900" dirty="0"/>
          </a:p>
        </p:txBody>
      </p:sp>
    </p:spTree>
    <p:extLst>
      <p:ext uri="{BB962C8B-B14F-4D97-AF65-F5344CB8AC3E}">
        <p14:creationId xmlns:p14="http://schemas.microsoft.com/office/powerpoint/2010/main" val="2523999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D rendering of game pieces tied together with a rope">
            <a:extLst>
              <a:ext uri="{FF2B5EF4-FFF2-40B4-BE49-F238E27FC236}">
                <a16:creationId xmlns:a16="http://schemas.microsoft.com/office/drawing/2014/main" id="{00EB90A9-3ABE-4B9A-99A2-F51B08C22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21" y="-1522688"/>
            <a:ext cx="13460251" cy="10095188"/>
          </a:xfrm>
          <a:prstGeom prst="rect">
            <a:avLst/>
          </a:prstGeom>
        </p:spPr>
      </p:pic>
      <p:sp>
        <p:nvSpPr>
          <p:cNvPr id="5" name="TextBox 4">
            <a:extLst>
              <a:ext uri="{FF2B5EF4-FFF2-40B4-BE49-F238E27FC236}">
                <a16:creationId xmlns:a16="http://schemas.microsoft.com/office/drawing/2014/main" id="{4ED794C8-69E7-4006-8929-C1E9981B919F}"/>
              </a:ext>
            </a:extLst>
          </p:cNvPr>
          <p:cNvSpPr txBox="1"/>
          <p:nvPr/>
        </p:nvSpPr>
        <p:spPr>
          <a:xfrm>
            <a:off x="0" y="0"/>
            <a:ext cx="7054516" cy="1815882"/>
          </a:xfrm>
          <a:prstGeom prst="rect">
            <a:avLst/>
          </a:prstGeom>
          <a:noFill/>
        </p:spPr>
        <p:txBody>
          <a:bodyPr wrap="square">
            <a:spAutoFit/>
          </a:bodyPr>
          <a:lstStyle/>
          <a:p>
            <a:r>
              <a:rPr lang="en-US" sz="2800" dirty="0">
                <a:solidFill>
                  <a:schemeClr val="tx1"/>
                </a:solidFill>
                <a:latin typeface="+mj-lt"/>
                <a:cs typeface="+mj-cs"/>
              </a:rPr>
              <a:t>I want to embed research in my practice.</a:t>
            </a:r>
          </a:p>
          <a:p>
            <a:endParaRPr lang="en-US" sz="2800" dirty="0">
              <a:latin typeface="+mj-lt"/>
              <a:cs typeface="+mj-cs"/>
            </a:endParaRPr>
          </a:p>
          <a:p>
            <a:r>
              <a:rPr lang="en-US" sz="2800" dirty="0">
                <a:solidFill>
                  <a:schemeClr val="tx1"/>
                </a:solidFill>
                <a:latin typeface="+mj-lt"/>
                <a:cs typeface="+mj-cs"/>
              </a:rPr>
              <a:t>How do I know </a:t>
            </a:r>
            <a:r>
              <a:rPr lang="en-US" sz="2800" b="1" dirty="0">
                <a:solidFill>
                  <a:schemeClr val="tx1"/>
                </a:solidFill>
                <a:latin typeface="+mj-lt"/>
                <a:cs typeface="+mj-cs"/>
              </a:rPr>
              <a:t>what</a:t>
            </a:r>
            <a:r>
              <a:rPr lang="en-US" sz="2800" dirty="0">
                <a:solidFill>
                  <a:schemeClr val="tx1"/>
                </a:solidFill>
                <a:latin typeface="+mj-lt"/>
                <a:cs typeface="+mj-cs"/>
              </a:rPr>
              <a:t> to do, </a:t>
            </a:r>
            <a:r>
              <a:rPr lang="en-US" sz="2800" b="1" dirty="0">
                <a:solidFill>
                  <a:schemeClr val="tx1"/>
                </a:solidFill>
                <a:latin typeface="+mj-lt"/>
                <a:cs typeface="+mj-cs"/>
              </a:rPr>
              <a:t>who</a:t>
            </a:r>
            <a:r>
              <a:rPr lang="en-US" sz="2800" dirty="0">
                <a:solidFill>
                  <a:schemeClr val="tx1"/>
                </a:solidFill>
                <a:latin typeface="+mj-lt"/>
                <a:cs typeface="+mj-cs"/>
              </a:rPr>
              <a:t> to speak to, </a:t>
            </a:r>
            <a:r>
              <a:rPr lang="en-US" sz="2800" b="1" dirty="0">
                <a:solidFill>
                  <a:schemeClr val="tx1"/>
                </a:solidFill>
                <a:latin typeface="+mj-lt"/>
                <a:cs typeface="+mj-cs"/>
              </a:rPr>
              <a:t>how</a:t>
            </a:r>
            <a:r>
              <a:rPr lang="en-US" sz="2800" dirty="0">
                <a:solidFill>
                  <a:schemeClr val="tx1"/>
                </a:solidFill>
                <a:latin typeface="+mj-lt"/>
                <a:cs typeface="+mj-cs"/>
              </a:rPr>
              <a:t> to do it, and </a:t>
            </a:r>
            <a:r>
              <a:rPr lang="en-US" sz="2800" b="1" dirty="0">
                <a:solidFill>
                  <a:schemeClr val="tx1"/>
                </a:solidFill>
                <a:latin typeface="+mj-lt"/>
                <a:cs typeface="+mj-cs"/>
              </a:rPr>
              <a:t>when</a:t>
            </a:r>
            <a:r>
              <a:rPr lang="en-US" sz="2800" dirty="0">
                <a:solidFill>
                  <a:schemeClr val="tx1"/>
                </a:solidFill>
                <a:latin typeface="+mj-lt"/>
                <a:cs typeface="+mj-cs"/>
              </a:rPr>
              <a:t>?</a:t>
            </a:r>
            <a:endParaRPr lang="en-GB" sz="2400" dirty="0"/>
          </a:p>
        </p:txBody>
      </p:sp>
    </p:spTree>
    <p:extLst>
      <p:ext uri="{BB962C8B-B14F-4D97-AF65-F5344CB8AC3E}">
        <p14:creationId xmlns:p14="http://schemas.microsoft.com/office/powerpoint/2010/main" val="28925936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GM_2020_slides_UPDAT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LT PowerPoint" id="{67D07D25-D929-45CA-9400-4B6E0B9B5F18}" vid="{42BDF3B0-717E-4869-BAC8-2E8FBB46EE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AB0D5909242E44A6D0344B40225BD5" ma:contentTypeVersion="14" ma:contentTypeDescription="Create a new document." ma:contentTypeScope="" ma:versionID="9475f5373408ee5b4f7cc654e11c9023">
  <xsd:schema xmlns:xsd="http://www.w3.org/2001/XMLSchema" xmlns:xs="http://www.w3.org/2001/XMLSchema" xmlns:p="http://schemas.microsoft.com/office/2006/metadata/properties" xmlns:ns2="53444959-f598-4a73-b2f5-581db574b4ec" xmlns:ns3="2742bbb5-d832-4556-9006-8a246a5838e7" xmlns:ns4="7ac8f0da-73bb-4512-a277-bc7570b1d93f" targetNamespace="http://schemas.microsoft.com/office/2006/metadata/properties" ma:root="true" ma:fieldsID="3d0aa30ed79d4fa18733cc2b7eaec314" ns2:_="" ns3:_="" ns4:_="">
    <xsd:import namespace="53444959-f598-4a73-b2f5-581db574b4ec"/>
    <xsd:import namespace="2742bbb5-d832-4556-9006-8a246a5838e7"/>
    <xsd:import namespace="7ac8f0da-73bb-4512-a277-bc7570b1d9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44959-f598-4a73-b2f5-581db574b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124609f-8737-4b56-b20c-da74ed42688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42bbb5-d832-4556-9006-8a246a5838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b101dfe-e724-42a5-a7c9-befe02badcb6}" ma:internalName="TaxCatchAll" ma:showField="CatchAllData" ma:web="2742bbb5-d832-4556-9006-8a246a5838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c8f0da-73bb-4512-a277-bc7570b1d93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742bbb5-d832-4556-9006-8a246a5838e7" xsi:nil="true"/>
    <lcf76f155ced4ddcb4097134ff3c332f xmlns="53444959-f598-4a73-b2f5-581db574b4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E53AFC-50D6-476C-AF1C-3B9466E57933}"/>
</file>

<file path=customXml/itemProps2.xml><?xml version="1.0" encoding="utf-8"?>
<ds:datastoreItem xmlns:ds="http://schemas.openxmlformats.org/officeDocument/2006/customXml" ds:itemID="{B94B3DD7-6A76-4F19-90F2-547052BF4B50}"/>
</file>

<file path=customXml/itemProps3.xml><?xml version="1.0" encoding="utf-8"?>
<ds:datastoreItem xmlns:ds="http://schemas.openxmlformats.org/officeDocument/2006/customXml" ds:itemID="{780BA582-3F90-496A-A3D4-079F4CBAB80C}"/>
</file>

<file path=docProps/app.xml><?xml version="1.0" encoding="utf-8"?>
<Properties xmlns="http://schemas.openxmlformats.org/officeDocument/2006/extended-properties" xmlns:vt="http://schemas.openxmlformats.org/officeDocument/2006/docPropsVTypes">
  <Template>AGM_2020_slides_UPDATED</Template>
  <TotalTime>1864</TotalTime>
  <Words>2081</Words>
  <Application>Microsoft Office PowerPoint</Application>
  <PresentationFormat>Widescreen</PresentationFormat>
  <Paragraphs>210</Paragraphs>
  <Slides>21</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Arial</vt:lpstr>
      <vt:lpstr>Calibri</vt:lpstr>
      <vt:lpstr>Calibri Light</vt:lpstr>
      <vt:lpstr>Open Sans</vt:lpstr>
      <vt:lpstr>Open Sans Condensed</vt:lpstr>
      <vt:lpstr>Wingdings</vt:lpstr>
      <vt:lpstr>Custom Design</vt:lpstr>
      <vt:lpstr>1_Custom Design</vt:lpstr>
      <vt:lpstr>1_Office Theme</vt:lpstr>
      <vt:lpstr>1_AGM_2020_slides_UPDATED</vt:lpstr>
      <vt:lpstr>Building research capacity for UK SLTs: the SLT Research Practitioner Framework Resource Map  Katie Chadd, Amit Kulkarni, Mari Viviers, Jackie McRae, Hazel Roddam, Gemma Clunie, Milly Heelan, Katherine Broomfield, Helen Stringer &amp; Rebecca Palmer </vt:lpstr>
      <vt:lpstr>The team</vt:lpstr>
      <vt:lpstr>This session</vt:lpstr>
      <vt:lpstr>Research in speech and language therapy</vt:lpstr>
      <vt:lpstr>Research drivers</vt:lpstr>
      <vt:lpstr>Impact on research capacity and capability</vt:lpstr>
      <vt:lpstr>Developments facilitating research capacity</vt:lpstr>
      <vt:lpstr>PowerPoint Presentation</vt:lpstr>
      <vt:lpstr>PowerPoint Presentation</vt:lpstr>
      <vt:lpstr>Aims</vt:lpstr>
      <vt:lpstr>Method</vt:lpstr>
      <vt:lpstr>Method</vt:lpstr>
      <vt:lpstr>The result</vt:lpstr>
      <vt:lpstr>SLT Research Practitioner Framework Resource Map</vt:lpstr>
      <vt:lpstr>SLT Research Practitioner Framework Resource Map</vt:lpstr>
      <vt:lpstr>And more suggestions!</vt:lpstr>
      <vt:lpstr>PowerPoint Presentation</vt:lpstr>
      <vt:lpstr>Next steps</vt:lpstr>
      <vt:lpstr>Evaluation</vt:lpstr>
      <vt:lpstr>Thank you for listening. Any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General Meeting  2020</dc:title>
  <dc:creator>Amelia Dale</dc:creator>
  <cp:lastModifiedBy>Katie Chadd</cp:lastModifiedBy>
  <cp:revision>203</cp:revision>
  <cp:lastPrinted>2020-12-08T10:14:52Z</cp:lastPrinted>
  <dcterms:created xsi:type="dcterms:W3CDTF">2020-12-03T13:49:29Z</dcterms:created>
  <dcterms:modified xsi:type="dcterms:W3CDTF">2022-04-11T14:49:55Z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8721200.00000000</vt:lpwstr>
  </property>
  <property fmtid="{D5CDD505-2E9C-101B-9397-08002B2CF9AE}" pid="3" name="ContentTypeId">
    <vt:lpwstr>0x010100E6AB0D5909242E44A6D0344B40225BD5</vt:lpwstr>
  </property>
</Properties>
</file>