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 id="2147483693" r:id="rId5"/>
    <p:sldMasterId id="2147483710" r:id="rId6"/>
  </p:sldMasterIdLst>
  <p:notesMasterIdLst>
    <p:notesMasterId r:id="rId50"/>
  </p:notesMasterIdLst>
  <p:sldIdLst>
    <p:sldId id="1689" r:id="rId7"/>
    <p:sldId id="1699" r:id="rId8"/>
    <p:sldId id="1694" r:id="rId9"/>
    <p:sldId id="1602" r:id="rId10"/>
    <p:sldId id="1604" r:id="rId11"/>
    <p:sldId id="1691" r:id="rId12"/>
    <p:sldId id="1693" r:id="rId13"/>
    <p:sldId id="1633" r:id="rId14"/>
    <p:sldId id="1634" r:id="rId15"/>
    <p:sldId id="1642" r:id="rId16"/>
    <p:sldId id="1636" r:id="rId17"/>
    <p:sldId id="1637" r:id="rId18"/>
    <p:sldId id="1657" r:id="rId19"/>
    <p:sldId id="1581" r:id="rId20"/>
    <p:sldId id="1655" r:id="rId21"/>
    <p:sldId id="1679" r:id="rId22"/>
    <p:sldId id="1677" r:id="rId23"/>
    <p:sldId id="1678" r:id="rId24"/>
    <p:sldId id="1605" r:id="rId25"/>
    <p:sldId id="1674" r:id="rId26"/>
    <p:sldId id="257" r:id="rId27"/>
    <p:sldId id="258" r:id="rId28"/>
    <p:sldId id="259" r:id="rId29"/>
    <p:sldId id="260" r:id="rId30"/>
    <p:sldId id="1676" r:id="rId31"/>
    <p:sldId id="264" r:id="rId32"/>
    <p:sldId id="265" r:id="rId33"/>
    <p:sldId id="266" r:id="rId34"/>
    <p:sldId id="1666" r:id="rId35"/>
    <p:sldId id="1667" r:id="rId36"/>
    <p:sldId id="1669" r:id="rId37"/>
    <p:sldId id="1684" r:id="rId38"/>
    <p:sldId id="1596" r:id="rId39"/>
    <p:sldId id="1656" r:id="rId40"/>
    <p:sldId id="1597" r:id="rId41"/>
    <p:sldId id="1697" r:id="rId42"/>
    <p:sldId id="1336" r:id="rId43"/>
    <p:sldId id="1338" r:id="rId44"/>
    <p:sldId id="1350" r:id="rId45"/>
    <p:sldId id="1695" r:id="rId46"/>
    <p:sldId id="1696" r:id="rId47"/>
    <p:sldId id="1599" r:id="rId48"/>
    <p:sldId id="1587" r:id="rId49"/>
  </p:sldIdLst>
  <p:sldSz cx="12192000" cy="6858000"/>
  <p:notesSz cx="7102475" cy="9037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700E50A-F617-5E9A-2ECB-47B99BD474EC}" name="Susan Ebbels" initials="SE" userId="S::ebbelss_moorhouseschool.co.uk#ext#@patoss.onmicrosoft.com::dc606473-6774-48b8-92ae-d68b956680b3" providerId="AD"/>
  <p188:author id="{D1D37326-7BC5-B830-F0BA-590B5DE25CC0}" name="Susan Ebbels" initials="SE" userId="S::ebbelss@moorhouseschool.co.uk::317a73a6-e40f-4a73-a36c-6dbc8450494f" providerId="AD"/>
  <p188:author id="{772578B6-F1D4-BBCB-AF3C-484338B724A7}" name="Sue McBride" initials="SM" userId="S::sue.mcbride_rcslt.org#ext#@patoss.onmicrosoft.com::43dc0d87-2f29-412a-b161-780eea1db023" providerId="AD"/>
  <p188:author id="{D6433CEC-1B44-0E29-001F-AEC5156A1CCA}" name="Teresa" initials="Te" userId="S::exec_batod.org.uk#ext#@patoss.onmicrosoft.com::5d4c10ed-f3ff-4a6b-9a8c-510a0359e4c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0DC"/>
    <a:srgbClr val="21E6D1"/>
    <a:srgbClr val="10253F"/>
    <a:srgbClr val="1A1D33"/>
    <a:srgbClr val="2F33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88AEB2-6940-AA24-F79E-3073E8E95642}" v="8" dt="2026-09-28T10:46:47.418"/>
    <p1510:client id="{4683328F-ABA5-7472-4298-E1FAA0ADB90F}" v="86" dt="2026-09-28T10:37:02.771"/>
    <p1510:client id="{AEAB5B86-3D39-1F33-ABE0-5EA7FD5494FC}" v="18" dt="2026-09-28T13:18:12.385"/>
    <p1510:client id="{CB283675-B0EE-5506-0F2B-BF038346C128}" v="17" dt="2026-09-28T13:23:46.947"/>
    <p1510:client id="{D7BF6EC9-A3E4-89EB-11E7-21DD11AB20F8}" v="43" dt="2026-09-28T08:02:13.7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notesMaster" Target="notesMasters/notesMaster1.xml"/><Relationship Id="rId55"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microsoft.com/office/2018/10/relationships/authors" Target="authors.xml"/><Relationship Id="rId8" Type="http://schemas.openxmlformats.org/officeDocument/2006/relationships/slide" Target="slides/slide2.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s>
</file>

<file path=ppt/diagrams/colors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5A193D-C42C-4529-8940-3A6E8BF2E970}" type="doc">
      <dgm:prSet loTypeId="urn:microsoft.com/office/officeart/2016/7/layout/VerticalSolidActionList" loCatId="List" qsTypeId="urn:microsoft.com/office/officeart/2005/8/quickstyle/simple4#5" qsCatId="simple" csTypeId="urn:microsoft.com/office/officeart/2005/8/colors/colorful1#6" csCatId="colorful" phldr="1"/>
      <dgm:spPr/>
      <dgm:t>
        <a:bodyPr/>
        <a:lstStyle/>
        <a:p>
          <a:endParaRPr lang="en-US"/>
        </a:p>
      </dgm:t>
    </dgm:pt>
    <dgm:pt modelId="{C6E372FD-57C8-4A60-9F5E-E81743E2A3A5}">
      <dgm:prSet custT="1"/>
      <dgm:spPr>
        <a:solidFill>
          <a:schemeClr val="tx2">
            <a:lumMod val="90000"/>
            <a:lumOff val="10000"/>
          </a:schemeClr>
        </a:solidFill>
      </dgm:spPr>
      <dgm:t>
        <a:bodyPr/>
        <a:lstStyle/>
        <a:p>
          <a:r>
            <a:rPr lang="en-US" sz="1600">
              <a:latin typeface="Arial" panose="020B0604020202020204" pitchFamily="34" charset="0"/>
              <a:cs typeface="Arial" panose="020B0604020202020204" pitchFamily="34" charset="0"/>
            </a:rPr>
            <a:t>1</a:t>
          </a:r>
        </a:p>
      </dgm:t>
    </dgm:pt>
    <dgm:pt modelId="{280B0CE8-4437-480A-82C0-F6110ED43283}" type="parTrans" cxnId="{6904A76D-F599-4E8A-A23E-5191036F8F87}">
      <dgm:prSet/>
      <dgm:spPr/>
      <dgm:t>
        <a:bodyPr/>
        <a:lstStyle/>
        <a:p>
          <a:endParaRPr lang="en-US"/>
        </a:p>
      </dgm:t>
    </dgm:pt>
    <dgm:pt modelId="{1FF46664-FB1E-41C6-886E-F069FC6F807D}" type="sibTrans" cxnId="{6904A76D-F599-4E8A-A23E-5191036F8F87}">
      <dgm:prSet/>
      <dgm:spPr/>
      <dgm:t>
        <a:bodyPr/>
        <a:lstStyle/>
        <a:p>
          <a:endParaRPr lang="en-US"/>
        </a:p>
      </dgm:t>
    </dgm:pt>
    <dgm:pt modelId="{D9200E1A-DF9B-45A7-9881-E43BDBE55627}">
      <dgm:prSet custT="1"/>
      <dgm:spPr>
        <a:solidFill>
          <a:schemeClr val="tx2">
            <a:lumMod val="90000"/>
            <a:lumOff val="10000"/>
            <a:alpha val="90000"/>
          </a:schemeClr>
        </a:solidFill>
      </dgm:spPr>
      <dgm:t>
        <a:bodyPr/>
        <a:lstStyle/>
        <a:p>
          <a:r>
            <a:rPr lang="en-US" sz="1600">
              <a:solidFill>
                <a:schemeClr val="bg1"/>
              </a:solidFill>
              <a:latin typeface="Arial" panose="020B0604020202020204" pitchFamily="34" charset="0"/>
              <a:cs typeface="Arial" panose="020B0604020202020204" pitchFamily="34" charset="0"/>
            </a:rPr>
            <a:t>Explore the collaborative journey behind the publication and the partnerships that have supported  its development</a:t>
          </a:r>
        </a:p>
      </dgm:t>
    </dgm:pt>
    <dgm:pt modelId="{015B55E0-BB0D-4A36-B24D-4CC4B23CC6D7}" type="parTrans" cxnId="{965503D9-DE47-4B18-9AD0-B32C933DC8B7}">
      <dgm:prSet/>
      <dgm:spPr/>
      <dgm:t>
        <a:bodyPr/>
        <a:lstStyle/>
        <a:p>
          <a:endParaRPr lang="en-US"/>
        </a:p>
      </dgm:t>
    </dgm:pt>
    <dgm:pt modelId="{A3CD1DDD-629D-494B-88C9-A7A183DD4E73}" type="sibTrans" cxnId="{965503D9-DE47-4B18-9AD0-B32C933DC8B7}">
      <dgm:prSet/>
      <dgm:spPr/>
      <dgm:t>
        <a:bodyPr/>
        <a:lstStyle/>
        <a:p>
          <a:endParaRPr lang="en-US"/>
        </a:p>
      </dgm:t>
    </dgm:pt>
    <dgm:pt modelId="{D40E23EC-7981-4BD1-9DBC-E4FDBBC7DD0E}">
      <dgm:prSet custT="1"/>
      <dgm:spPr>
        <a:solidFill>
          <a:schemeClr val="tx2">
            <a:lumMod val="90000"/>
            <a:lumOff val="10000"/>
          </a:schemeClr>
        </a:solidFill>
      </dgm:spPr>
      <dgm:t>
        <a:bodyPr/>
        <a:lstStyle/>
        <a:p>
          <a:r>
            <a:rPr lang="en-US" sz="1600">
              <a:latin typeface="Arial" panose="020B0604020202020204" pitchFamily="34" charset="0"/>
              <a:cs typeface="Arial" panose="020B0604020202020204" pitchFamily="34" charset="0"/>
            </a:rPr>
            <a:t>2</a:t>
          </a:r>
        </a:p>
      </dgm:t>
    </dgm:pt>
    <dgm:pt modelId="{D3A6A012-99AC-4AAF-BF6D-B4412F925BBC}" type="parTrans" cxnId="{7A2BA73E-A565-4B07-AF85-40325B079F38}">
      <dgm:prSet/>
      <dgm:spPr/>
      <dgm:t>
        <a:bodyPr/>
        <a:lstStyle/>
        <a:p>
          <a:endParaRPr lang="en-US"/>
        </a:p>
      </dgm:t>
    </dgm:pt>
    <dgm:pt modelId="{F928C3E5-2977-414A-8E43-299CBCA03913}" type="sibTrans" cxnId="{7A2BA73E-A565-4B07-AF85-40325B079F38}">
      <dgm:prSet/>
      <dgm:spPr/>
      <dgm:t>
        <a:bodyPr/>
        <a:lstStyle/>
        <a:p>
          <a:endParaRPr lang="en-US"/>
        </a:p>
      </dgm:t>
    </dgm:pt>
    <dgm:pt modelId="{4C64AA20-79A3-4B40-B4F4-D50E48DD9AFE}">
      <dgm:prSet custT="1"/>
      <dgm:spPr>
        <a:solidFill>
          <a:schemeClr val="tx2">
            <a:lumMod val="90000"/>
            <a:lumOff val="10000"/>
            <a:alpha val="90000"/>
          </a:schemeClr>
        </a:solidFill>
      </dgm:spPr>
      <dgm:t>
        <a:bodyPr/>
        <a:lstStyle/>
        <a:p>
          <a:r>
            <a:rPr lang="en-US" sz="1600">
              <a:solidFill>
                <a:schemeClr val="bg1"/>
              </a:solidFill>
              <a:latin typeface="Arial" panose="020B0604020202020204" pitchFamily="34" charset="0"/>
              <a:cs typeface="Arial" panose="020B0604020202020204" pitchFamily="34" charset="0"/>
            </a:rPr>
            <a:t>Understand the purpose and key updates within the fourth edition of the Language of Examinations</a:t>
          </a:r>
        </a:p>
      </dgm:t>
    </dgm:pt>
    <dgm:pt modelId="{867C4434-BA1D-441D-83E4-E06C3E2C87FC}" type="parTrans" cxnId="{C4686C5F-4F0C-4A25-BFDD-5A0C4828E738}">
      <dgm:prSet/>
      <dgm:spPr/>
      <dgm:t>
        <a:bodyPr/>
        <a:lstStyle/>
        <a:p>
          <a:endParaRPr lang="en-US"/>
        </a:p>
      </dgm:t>
    </dgm:pt>
    <dgm:pt modelId="{DA1AA5D8-5083-4739-AB8B-A86CE494C5F1}" type="sibTrans" cxnId="{C4686C5F-4F0C-4A25-BFDD-5A0C4828E738}">
      <dgm:prSet/>
      <dgm:spPr/>
      <dgm:t>
        <a:bodyPr/>
        <a:lstStyle/>
        <a:p>
          <a:endParaRPr lang="en-US"/>
        </a:p>
      </dgm:t>
    </dgm:pt>
    <dgm:pt modelId="{217F9DA7-684C-4DBB-B50A-A2C574DA0F1C}">
      <dgm:prSet custT="1"/>
      <dgm:spPr>
        <a:solidFill>
          <a:schemeClr val="tx2">
            <a:lumMod val="90000"/>
            <a:lumOff val="10000"/>
          </a:schemeClr>
        </a:solidFill>
      </dgm:spPr>
      <dgm:t>
        <a:bodyPr/>
        <a:lstStyle/>
        <a:p>
          <a:r>
            <a:rPr lang="en-US" sz="1600">
              <a:latin typeface="Arial" panose="020B0604020202020204" pitchFamily="34" charset="0"/>
              <a:cs typeface="Arial" panose="020B0604020202020204" pitchFamily="34" charset="0"/>
            </a:rPr>
            <a:t>3</a:t>
          </a:r>
        </a:p>
      </dgm:t>
    </dgm:pt>
    <dgm:pt modelId="{E15E9DBB-3BA1-43B1-B3BA-EDB84CECCC9C}" type="parTrans" cxnId="{6A2E50DE-22E2-49BC-B585-C382F016E20B}">
      <dgm:prSet/>
      <dgm:spPr/>
      <dgm:t>
        <a:bodyPr/>
        <a:lstStyle/>
        <a:p>
          <a:endParaRPr lang="en-US"/>
        </a:p>
      </dgm:t>
    </dgm:pt>
    <dgm:pt modelId="{6A835DB4-C151-4308-8EFB-77D8979CAE2C}" type="sibTrans" cxnId="{6A2E50DE-22E2-49BC-B585-C382F016E20B}">
      <dgm:prSet/>
      <dgm:spPr/>
      <dgm:t>
        <a:bodyPr/>
        <a:lstStyle/>
        <a:p>
          <a:endParaRPr lang="en-US"/>
        </a:p>
      </dgm:t>
    </dgm:pt>
    <dgm:pt modelId="{BD99E9C0-0A14-4FFC-9CE2-B9C7DD6E9275}">
      <dgm:prSet custT="1"/>
      <dgm:spPr>
        <a:solidFill>
          <a:schemeClr val="tx2">
            <a:lumMod val="90000"/>
            <a:lumOff val="10000"/>
            <a:alpha val="90000"/>
          </a:schemeClr>
        </a:solidFill>
      </dgm:spPr>
      <dgm:t>
        <a:bodyPr/>
        <a:lstStyle/>
        <a:p>
          <a:r>
            <a:rPr lang="en-US" sz="1600">
              <a:solidFill>
                <a:schemeClr val="bg1"/>
              </a:solidFill>
              <a:latin typeface="Arial" panose="020B0604020202020204" pitchFamily="34" charset="0"/>
              <a:cs typeface="Arial" panose="020B0604020202020204" pitchFamily="34" charset="0"/>
            </a:rPr>
            <a:t>Understand the importance of accessible language across learning, teaching, assessment, examinations and its role in promoting  accessibility, fairness and equity</a:t>
          </a:r>
        </a:p>
      </dgm:t>
    </dgm:pt>
    <dgm:pt modelId="{46498AEE-5BFA-455B-BA7F-49C81E1E4844}" type="parTrans" cxnId="{37A692F6-E89E-4BAC-A26F-E7454FC4275C}">
      <dgm:prSet/>
      <dgm:spPr/>
      <dgm:t>
        <a:bodyPr/>
        <a:lstStyle/>
        <a:p>
          <a:endParaRPr lang="en-US"/>
        </a:p>
      </dgm:t>
    </dgm:pt>
    <dgm:pt modelId="{D65D65C0-081A-459D-9F04-B2589748DA75}" type="sibTrans" cxnId="{37A692F6-E89E-4BAC-A26F-E7454FC4275C}">
      <dgm:prSet/>
      <dgm:spPr/>
      <dgm:t>
        <a:bodyPr/>
        <a:lstStyle/>
        <a:p>
          <a:endParaRPr lang="en-US"/>
        </a:p>
      </dgm:t>
    </dgm:pt>
    <dgm:pt modelId="{5C67DD17-DBA3-43B0-97C7-B35534F01961}">
      <dgm:prSet custT="1"/>
      <dgm:spPr>
        <a:solidFill>
          <a:schemeClr val="tx2">
            <a:lumMod val="90000"/>
            <a:lumOff val="10000"/>
          </a:schemeClr>
        </a:solidFill>
      </dgm:spPr>
      <dgm:t>
        <a:bodyPr/>
        <a:lstStyle/>
        <a:p>
          <a:r>
            <a:rPr lang="en-US" sz="1600"/>
            <a:t>4</a:t>
          </a:r>
        </a:p>
      </dgm:t>
    </dgm:pt>
    <dgm:pt modelId="{3EAFCA7B-21FB-4EFA-993C-00A81A5EBCD8}" type="parTrans" cxnId="{CC4FEBD0-D328-461F-9538-F746F5789D36}">
      <dgm:prSet/>
      <dgm:spPr/>
      <dgm:t>
        <a:bodyPr/>
        <a:lstStyle/>
        <a:p>
          <a:endParaRPr lang="en-US"/>
        </a:p>
      </dgm:t>
    </dgm:pt>
    <dgm:pt modelId="{B13F118B-526E-4D01-8330-DD58A4CC89AD}" type="sibTrans" cxnId="{CC4FEBD0-D328-461F-9538-F746F5789D36}">
      <dgm:prSet/>
      <dgm:spPr/>
      <dgm:t>
        <a:bodyPr/>
        <a:lstStyle/>
        <a:p>
          <a:endParaRPr lang="en-US"/>
        </a:p>
      </dgm:t>
    </dgm:pt>
    <dgm:pt modelId="{FC96CC7A-F15F-4B00-AA9A-8D8B30FF4A66}">
      <dgm:prSet custT="1"/>
      <dgm:spPr>
        <a:solidFill>
          <a:schemeClr val="tx2">
            <a:lumMod val="90000"/>
            <a:lumOff val="10000"/>
            <a:alpha val="90000"/>
          </a:schemeClr>
        </a:solidFill>
      </dgm:spPr>
      <dgm:t>
        <a:bodyPr/>
        <a:lstStyle/>
        <a:p>
          <a:r>
            <a:rPr lang="en-US" sz="1600">
              <a:solidFill>
                <a:schemeClr val="bg1"/>
              </a:solidFill>
              <a:latin typeface="Arial" panose="020B0604020202020204" pitchFamily="34" charset="0"/>
              <a:cs typeface="Arial" panose="020B0604020202020204" pitchFamily="34" charset="0"/>
            </a:rPr>
            <a:t>Consider how the guidance can be applied within your role to identify and reduce unnecessary linguistic barriers in classroom materials, activities, assessments and  examinations</a:t>
          </a:r>
        </a:p>
      </dgm:t>
    </dgm:pt>
    <dgm:pt modelId="{23498CF6-ABEF-4A54-9689-97A6D4C95A13}" type="parTrans" cxnId="{5DEED22A-4B6C-4700-86DE-12E9B01C0E63}">
      <dgm:prSet/>
      <dgm:spPr/>
      <dgm:t>
        <a:bodyPr/>
        <a:lstStyle/>
        <a:p>
          <a:endParaRPr lang="en-US"/>
        </a:p>
      </dgm:t>
    </dgm:pt>
    <dgm:pt modelId="{E138AAC3-AA30-420E-9D18-14002E62C76F}" type="sibTrans" cxnId="{5DEED22A-4B6C-4700-86DE-12E9B01C0E63}">
      <dgm:prSet/>
      <dgm:spPr/>
      <dgm:t>
        <a:bodyPr/>
        <a:lstStyle/>
        <a:p>
          <a:endParaRPr lang="en-US"/>
        </a:p>
      </dgm:t>
    </dgm:pt>
    <dgm:pt modelId="{76748494-63E0-48B0-AA40-9F88AE1A2B3A}">
      <dgm:prSet custT="1"/>
      <dgm:spPr>
        <a:solidFill>
          <a:schemeClr val="tx2">
            <a:lumMod val="90000"/>
            <a:lumOff val="10000"/>
          </a:schemeClr>
        </a:solidFill>
      </dgm:spPr>
      <dgm:t>
        <a:bodyPr/>
        <a:lstStyle/>
        <a:p>
          <a:r>
            <a:rPr lang="en-US" sz="1600"/>
            <a:t>5</a:t>
          </a:r>
        </a:p>
      </dgm:t>
    </dgm:pt>
    <dgm:pt modelId="{ABA66251-A62E-49C9-9DCD-B79101C51AB5}" type="parTrans" cxnId="{78FE41EE-624F-4093-8A36-22FB13662D71}">
      <dgm:prSet/>
      <dgm:spPr/>
      <dgm:t>
        <a:bodyPr/>
        <a:lstStyle/>
        <a:p>
          <a:endParaRPr lang="en-US"/>
        </a:p>
      </dgm:t>
    </dgm:pt>
    <dgm:pt modelId="{691C3D48-3F9C-4C85-866D-9E6AF18EF203}" type="sibTrans" cxnId="{78FE41EE-624F-4093-8A36-22FB13662D71}">
      <dgm:prSet/>
      <dgm:spPr/>
      <dgm:t>
        <a:bodyPr/>
        <a:lstStyle/>
        <a:p>
          <a:endParaRPr lang="en-US"/>
        </a:p>
      </dgm:t>
    </dgm:pt>
    <dgm:pt modelId="{67B52FD0-77BB-4E9D-9AC9-0904253BE883}">
      <dgm:prSet custT="1"/>
      <dgm:spPr>
        <a:solidFill>
          <a:schemeClr val="tx2">
            <a:lumMod val="90000"/>
            <a:lumOff val="10000"/>
            <a:alpha val="90000"/>
          </a:schemeClr>
        </a:solidFill>
      </dgm:spPr>
      <dgm:t>
        <a:bodyPr/>
        <a:lstStyle/>
        <a:p>
          <a:r>
            <a:rPr lang="en-US" sz="1600">
              <a:solidFill>
                <a:schemeClr val="bg1"/>
              </a:solidFill>
              <a:latin typeface="Arial" panose="020B0604020202020204" pitchFamily="34" charset="0"/>
              <a:cs typeface="Arial" panose="020B0604020202020204" pitchFamily="34" charset="0"/>
            </a:rPr>
            <a:t>Learn about the next steps in supporting accessible and inclusive practice through continued  collaboration and shared learning</a:t>
          </a:r>
        </a:p>
      </dgm:t>
    </dgm:pt>
    <dgm:pt modelId="{605C00F4-5662-488A-B034-74ED7F521B86}" type="parTrans" cxnId="{3233923C-4535-4213-A5DB-292C6FFF351C}">
      <dgm:prSet/>
      <dgm:spPr/>
      <dgm:t>
        <a:bodyPr/>
        <a:lstStyle/>
        <a:p>
          <a:endParaRPr lang="en-US"/>
        </a:p>
      </dgm:t>
    </dgm:pt>
    <dgm:pt modelId="{0BC4A9F1-2BC6-4456-961A-365BEDE4FA84}" type="sibTrans" cxnId="{3233923C-4535-4213-A5DB-292C6FFF351C}">
      <dgm:prSet/>
      <dgm:spPr/>
      <dgm:t>
        <a:bodyPr/>
        <a:lstStyle/>
        <a:p>
          <a:endParaRPr lang="en-US"/>
        </a:p>
      </dgm:t>
    </dgm:pt>
    <dgm:pt modelId="{EC0BE84D-976C-43CA-8C64-3493A9040CA9}" type="pres">
      <dgm:prSet presAssocID="{9C5A193D-C42C-4529-8940-3A6E8BF2E970}" presName="Name0" presStyleCnt="0">
        <dgm:presLayoutVars>
          <dgm:dir/>
          <dgm:animLvl val="lvl"/>
          <dgm:resizeHandles val="exact"/>
        </dgm:presLayoutVars>
      </dgm:prSet>
      <dgm:spPr/>
    </dgm:pt>
    <dgm:pt modelId="{39910226-3B78-4E14-ABFF-06DECC0375C0}" type="pres">
      <dgm:prSet presAssocID="{C6E372FD-57C8-4A60-9F5E-E81743E2A3A5}" presName="linNode" presStyleCnt="0"/>
      <dgm:spPr/>
    </dgm:pt>
    <dgm:pt modelId="{28BCBD31-E286-4235-B367-070AD7BFEECA}" type="pres">
      <dgm:prSet presAssocID="{C6E372FD-57C8-4A60-9F5E-E81743E2A3A5}" presName="parentText" presStyleLbl="alignNode1" presStyleIdx="0" presStyleCnt="5">
        <dgm:presLayoutVars>
          <dgm:chMax val="1"/>
          <dgm:bulletEnabled/>
        </dgm:presLayoutVars>
      </dgm:prSet>
      <dgm:spPr/>
    </dgm:pt>
    <dgm:pt modelId="{A963282E-4C06-4F58-B5A1-6CF7A93F4E0D}" type="pres">
      <dgm:prSet presAssocID="{C6E372FD-57C8-4A60-9F5E-E81743E2A3A5}" presName="descendantText" presStyleLbl="alignAccFollowNode1" presStyleIdx="0" presStyleCnt="5">
        <dgm:presLayoutVars>
          <dgm:bulletEnabled/>
        </dgm:presLayoutVars>
      </dgm:prSet>
      <dgm:spPr/>
    </dgm:pt>
    <dgm:pt modelId="{EC6BF5AE-C93D-46DF-9691-B3350C902B33}" type="pres">
      <dgm:prSet presAssocID="{1FF46664-FB1E-41C6-886E-F069FC6F807D}" presName="sp" presStyleCnt="0"/>
      <dgm:spPr/>
    </dgm:pt>
    <dgm:pt modelId="{49897B4D-8601-44DD-8932-27349A8B27E2}" type="pres">
      <dgm:prSet presAssocID="{D40E23EC-7981-4BD1-9DBC-E4FDBBC7DD0E}" presName="linNode" presStyleCnt="0"/>
      <dgm:spPr/>
    </dgm:pt>
    <dgm:pt modelId="{1A5CC07D-00A5-4F00-995C-AFE8258F8DD5}" type="pres">
      <dgm:prSet presAssocID="{D40E23EC-7981-4BD1-9DBC-E4FDBBC7DD0E}" presName="parentText" presStyleLbl="alignNode1" presStyleIdx="1" presStyleCnt="5">
        <dgm:presLayoutVars>
          <dgm:chMax val="1"/>
          <dgm:bulletEnabled/>
        </dgm:presLayoutVars>
      </dgm:prSet>
      <dgm:spPr/>
    </dgm:pt>
    <dgm:pt modelId="{511F6880-873F-4477-925E-A922FDD22732}" type="pres">
      <dgm:prSet presAssocID="{D40E23EC-7981-4BD1-9DBC-E4FDBBC7DD0E}" presName="descendantText" presStyleLbl="alignAccFollowNode1" presStyleIdx="1" presStyleCnt="5">
        <dgm:presLayoutVars>
          <dgm:bulletEnabled/>
        </dgm:presLayoutVars>
      </dgm:prSet>
      <dgm:spPr/>
    </dgm:pt>
    <dgm:pt modelId="{266CF304-C166-46C6-BF0A-C8CC0241E20A}" type="pres">
      <dgm:prSet presAssocID="{F928C3E5-2977-414A-8E43-299CBCA03913}" presName="sp" presStyleCnt="0"/>
      <dgm:spPr/>
    </dgm:pt>
    <dgm:pt modelId="{E594F51B-AB75-4F84-BED8-76898B58A139}" type="pres">
      <dgm:prSet presAssocID="{217F9DA7-684C-4DBB-B50A-A2C574DA0F1C}" presName="linNode" presStyleCnt="0"/>
      <dgm:spPr/>
    </dgm:pt>
    <dgm:pt modelId="{8B24F037-33D4-44CD-A6FF-B1C1E90CD78E}" type="pres">
      <dgm:prSet presAssocID="{217F9DA7-684C-4DBB-B50A-A2C574DA0F1C}" presName="parentText" presStyleLbl="alignNode1" presStyleIdx="2" presStyleCnt="5">
        <dgm:presLayoutVars>
          <dgm:chMax val="1"/>
          <dgm:bulletEnabled/>
        </dgm:presLayoutVars>
      </dgm:prSet>
      <dgm:spPr/>
    </dgm:pt>
    <dgm:pt modelId="{6BA1CCA9-61D8-4875-AD98-EAD3971FB345}" type="pres">
      <dgm:prSet presAssocID="{217F9DA7-684C-4DBB-B50A-A2C574DA0F1C}" presName="descendantText" presStyleLbl="alignAccFollowNode1" presStyleIdx="2" presStyleCnt="5">
        <dgm:presLayoutVars>
          <dgm:bulletEnabled/>
        </dgm:presLayoutVars>
      </dgm:prSet>
      <dgm:spPr/>
    </dgm:pt>
    <dgm:pt modelId="{37367816-0510-48F6-AAFA-A8C44256661E}" type="pres">
      <dgm:prSet presAssocID="{6A835DB4-C151-4308-8EFB-77D8979CAE2C}" presName="sp" presStyleCnt="0"/>
      <dgm:spPr/>
    </dgm:pt>
    <dgm:pt modelId="{CDE2AC34-70A0-4441-A227-85BF504C66B3}" type="pres">
      <dgm:prSet presAssocID="{5C67DD17-DBA3-43B0-97C7-B35534F01961}" presName="linNode" presStyleCnt="0"/>
      <dgm:spPr/>
    </dgm:pt>
    <dgm:pt modelId="{4EAE9AEA-56E3-484D-AFBA-5898FC7E4525}" type="pres">
      <dgm:prSet presAssocID="{5C67DD17-DBA3-43B0-97C7-B35534F01961}" presName="parentText" presStyleLbl="alignNode1" presStyleIdx="3" presStyleCnt="5">
        <dgm:presLayoutVars>
          <dgm:chMax val="1"/>
          <dgm:bulletEnabled/>
        </dgm:presLayoutVars>
      </dgm:prSet>
      <dgm:spPr/>
    </dgm:pt>
    <dgm:pt modelId="{D90D6CB8-479F-4EF4-B91D-34714DB73178}" type="pres">
      <dgm:prSet presAssocID="{5C67DD17-DBA3-43B0-97C7-B35534F01961}" presName="descendantText" presStyleLbl="alignAccFollowNode1" presStyleIdx="3" presStyleCnt="5">
        <dgm:presLayoutVars>
          <dgm:bulletEnabled/>
        </dgm:presLayoutVars>
      </dgm:prSet>
      <dgm:spPr/>
    </dgm:pt>
    <dgm:pt modelId="{0D17930C-02C9-491F-AEE7-54B2A7ED4DD9}" type="pres">
      <dgm:prSet presAssocID="{B13F118B-526E-4D01-8330-DD58A4CC89AD}" presName="sp" presStyleCnt="0"/>
      <dgm:spPr/>
    </dgm:pt>
    <dgm:pt modelId="{07B9FC12-E385-4850-984C-A3B76C446976}" type="pres">
      <dgm:prSet presAssocID="{76748494-63E0-48B0-AA40-9F88AE1A2B3A}" presName="linNode" presStyleCnt="0"/>
      <dgm:spPr/>
    </dgm:pt>
    <dgm:pt modelId="{7819CCC8-1633-4F9F-AFF7-B6807649E9A2}" type="pres">
      <dgm:prSet presAssocID="{76748494-63E0-48B0-AA40-9F88AE1A2B3A}" presName="parentText" presStyleLbl="alignNode1" presStyleIdx="4" presStyleCnt="5">
        <dgm:presLayoutVars>
          <dgm:chMax val="1"/>
          <dgm:bulletEnabled/>
        </dgm:presLayoutVars>
      </dgm:prSet>
      <dgm:spPr/>
    </dgm:pt>
    <dgm:pt modelId="{D7266F9D-028F-488A-BB59-3BD0EF847AF2}" type="pres">
      <dgm:prSet presAssocID="{76748494-63E0-48B0-AA40-9F88AE1A2B3A}" presName="descendantText" presStyleLbl="alignAccFollowNode1" presStyleIdx="4" presStyleCnt="5">
        <dgm:presLayoutVars>
          <dgm:bulletEnabled/>
        </dgm:presLayoutVars>
      </dgm:prSet>
      <dgm:spPr/>
    </dgm:pt>
  </dgm:ptLst>
  <dgm:cxnLst>
    <dgm:cxn modelId="{F92D0D27-3C77-41DD-A45F-34D5C49B585B}" type="presOf" srcId="{67B52FD0-77BB-4E9D-9AC9-0904253BE883}" destId="{D7266F9D-028F-488A-BB59-3BD0EF847AF2}" srcOrd="0" destOrd="0" presId="urn:microsoft.com/office/officeart/2016/7/layout/VerticalSolidActionList"/>
    <dgm:cxn modelId="{5DEED22A-4B6C-4700-86DE-12E9B01C0E63}" srcId="{5C67DD17-DBA3-43B0-97C7-B35534F01961}" destId="{FC96CC7A-F15F-4B00-AA9A-8D8B30FF4A66}" srcOrd="0" destOrd="0" parTransId="{23498CF6-ABEF-4A54-9689-97A6D4C95A13}" sibTransId="{E138AAC3-AA30-420E-9D18-14002E62C76F}"/>
    <dgm:cxn modelId="{3233923C-4535-4213-A5DB-292C6FFF351C}" srcId="{76748494-63E0-48B0-AA40-9F88AE1A2B3A}" destId="{67B52FD0-77BB-4E9D-9AC9-0904253BE883}" srcOrd="0" destOrd="0" parTransId="{605C00F4-5662-488A-B034-74ED7F521B86}" sibTransId="{0BC4A9F1-2BC6-4456-961A-365BEDE4FA84}"/>
    <dgm:cxn modelId="{7A2BA73E-A565-4B07-AF85-40325B079F38}" srcId="{9C5A193D-C42C-4529-8940-3A6E8BF2E970}" destId="{D40E23EC-7981-4BD1-9DBC-E4FDBBC7DD0E}" srcOrd="1" destOrd="0" parTransId="{D3A6A012-99AC-4AAF-BF6D-B4412F925BBC}" sibTransId="{F928C3E5-2977-414A-8E43-299CBCA03913}"/>
    <dgm:cxn modelId="{C4686C5F-4F0C-4A25-BFDD-5A0C4828E738}" srcId="{D40E23EC-7981-4BD1-9DBC-E4FDBBC7DD0E}" destId="{4C64AA20-79A3-4B40-B4F4-D50E48DD9AFE}" srcOrd="0" destOrd="0" parTransId="{867C4434-BA1D-441D-83E4-E06C3E2C87FC}" sibTransId="{DA1AA5D8-5083-4739-AB8B-A86CE494C5F1}"/>
    <dgm:cxn modelId="{444E9563-ADC6-4870-9F93-A43982E24D0D}" type="presOf" srcId="{BD99E9C0-0A14-4FFC-9CE2-B9C7DD6E9275}" destId="{6BA1CCA9-61D8-4875-AD98-EAD3971FB345}" srcOrd="0" destOrd="0" presId="urn:microsoft.com/office/officeart/2016/7/layout/VerticalSolidActionList"/>
    <dgm:cxn modelId="{43F4F047-E666-4E93-AAB7-EE5BAD904729}" type="presOf" srcId="{9C5A193D-C42C-4529-8940-3A6E8BF2E970}" destId="{EC0BE84D-976C-43CA-8C64-3493A9040CA9}" srcOrd="0" destOrd="0" presId="urn:microsoft.com/office/officeart/2016/7/layout/VerticalSolidActionList"/>
    <dgm:cxn modelId="{6904A76D-F599-4E8A-A23E-5191036F8F87}" srcId="{9C5A193D-C42C-4529-8940-3A6E8BF2E970}" destId="{C6E372FD-57C8-4A60-9F5E-E81743E2A3A5}" srcOrd="0" destOrd="0" parTransId="{280B0CE8-4437-480A-82C0-F6110ED43283}" sibTransId="{1FF46664-FB1E-41C6-886E-F069FC6F807D}"/>
    <dgm:cxn modelId="{9F577A77-2A74-43FC-9E21-5E73E7ECD7F4}" type="presOf" srcId="{D40E23EC-7981-4BD1-9DBC-E4FDBBC7DD0E}" destId="{1A5CC07D-00A5-4F00-995C-AFE8258F8DD5}" srcOrd="0" destOrd="0" presId="urn:microsoft.com/office/officeart/2016/7/layout/VerticalSolidActionList"/>
    <dgm:cxn modelId="{B2D59857-D7DB-4206-84B7-9A8DBA9DEDC6}" type="presOf" srcId="{217F9DA7-684C-4DBB-B50A-A2C574DA0F1C}" destId="{8B24F037-33D4-44CD-A6FF-B1C1E90CD78E}" srcOrd="0" destOrd="0" presId="urn:microsoft.com/office/officeart/2016/7/layout/VerticalSolidActionList"/>
    <dgm:cxn modelId="{05145187-F17F-4EB4-8BCD-CE0050DD349D}" type="presOf" srcId="{C6E372FD-57C8-4A60-9F5E-E81743E2A3A5}" destId="{28BCBD31-E286-4235-B367-070AD7BFEECA}" srcOrd="0" destOrd="0" presId="urn:microsoft.com/office/officeart/2016/7/layout/VerticalSolidActionList"/>
    <dgm:cxn modelId="{FBAE83C8-3EA1-45C8-8458-F94D99D82BA7}" type="presOf" srcId="{5C67DD17-DBA3-43B0-97C7-B35534F01961}" destId="{4EAE9AEA-56E3-484D-AFBA-5898FC7E4525}" srcOrd="0" destOrd="0" presId="urn:microsoft.com/office/officeart/2016/7/layout/VerticalSolidActionList"/>
    <dgm:cxn modelId="{6BEBACC8-14C8-40EE-B9D9-74617B54044B}" type="presOf" srcId="{D9200E1A-DF9B-45A7-9881-E43BDBE55627}" destId="{A963282E-4C06-4F58-B5A1-6CF7A93F4E0D}" srcOrd="0" destOrd="0" presId="urn:microsoft.com/office/officeart/2016/7/layout/VerticalSolidActionList"/>
    <dgm:cxn modelId="{41DEBACA-9B40-41A8-B2BD-0AFE6BBBEA8B}" type="presOf" srcId="{76748494-63E0-48B0-AA40-9F88AE1A2B3A}" destId="{7819CCC8-1633-4F9F-AFF7-B6807649E9A2}" srcOrd="0" destOrd="0" presId="urn:microsoft.com/office/officeart/2016/7/layout/VerticalSolidActionList"/>
    <dgm:cxn modelId="{575B85CD-8882-47FF-AC48-00383236BD54}" type="presOf" srcId="{4C64AA20-79A3-4B40-B4F4-D50E48DD9AFE}" destId="{511F6880-873F-4477-925E-A922FDD22732}" srcOrd="0" destOrd="0" presId="urn:microsoft.com/office/officeart/2016/7/layout/VerticalSolidActionList"/>
    <dgm:cxn modelId="{CC4FEBD0-D328-461F-9538-F746F5789D36}" srcId="{9C5A193D-C42C-4529-8940-3A6E8BF2E970}" destId="{5C67DD17-DBA3-43B0-97C7-B35534F01961}" srcOrd="3" destOrd="0" parTransId="{3EAFCA7B-21FB-4EFA-993C-00A81A5EBCD8}" sibTransId="{B13F118B-526E-4D01-8330-DD58A4CC89AD}"/>
    <dgm:cxn modelId="{965503D9-DE47-4B18-9AD0-B32C933DC8B7}" srcId="{C6E372FD-57C8-4A60-9F5E-E81743E2A3A5}" destId="{D9200E1A-DF9B-45A7-9881-E43BDBE55627}" srcOrd="0" destOrd="0" parTransId="{015B55E0-BB0D-4A36-B24D-4CC4B23CC6D7}" sibTransId="{A3CD1DDD-629D-494B-88C9-A7A183DD4E73}"/>
    <dgm:cxn modelId="{6A2E50DE-22E2-49BC-B585-C382F016E20B}" srcId="{9C5A193D-C42C-4529-8940-3A6E8BF2E970}" destId="{217F9DA7-684C-4DBB-B50A-A2C574DA0F1C}" srcOrd="2" destOrd="0" parTransId="{E15E9DBB-3BA1-43B1-B3BA-EDB84CECCC9C}" sibTransId="{6A835DB4-C151-4308-8EFB-77D8979CAE2C}"/>
    <dgm:cxn modelId="{78FE41EE-624F-4093-8A36-22FB13662D71}" srcId="{9C5A193D-C42C-4529-8940-3A6E8BF2E970}" destId="{76748494-63E0-48B0-AA40-9F88AE1A2B3A}" srcOrd="4" destOrd="0" parTransId="{ABA66251-A62E-49C9-9DCD-B79101C51AB5}" sibTransId="{691C3D48-3F9C-4C85-866D-9E6AF18EF203}"/>
    <dgm:cxn modelId="{37A692F6-E89E-4BAC-A26F-E7454FC4275C}" srcId="{217F9DA7-684C-4DBB-B50A-A2C574DA0F1C}" destId="{BD99E9C0-0A14-4FFC-9CE2-B9C7DD6E9275}" srcOrd="0" destOrd="0" parTransId="{46498AEE-5BFA-455B-BA7F-49C81E1E4844}" sibTransId="{D65D65C0-081A-459D-9F04-B2589748DA75}"/>
    <dgm:cxn modelId="{623A33FB-B6E1-4BFD-919D-96E9348FE3D1}" type="presOf" srcId="{FC96CC7A-F15F-4B00-AA9A-8D8B30FF4A66}" destId="{D90D6CB8-479F-4EF4-B91D-34714DB73178}" srcOrd="0" destOrd="0" presId="urn:microsoft.com/office/officeart/2016/7/layout/VerticalSolidActionList"/>
    <dgm:cxn modelId="{151DC9AF-7F2C-47FE-96F7-28FF9AE389AC}" type="presParOf" srcId="{EC0BE84D-976C-43CA-8C64-3493A9040CA9}" destId="{39910226-3B78-4E14-ABFF-06DECC0375C0}" srcOrd="0" destOrd="0" presId="urn:microsoft.com/office/officeart/2016/7/layout/VerticalSolidActionList"/>
    <dgm:cxn modelId="{0EFC60AE-516C-4626-BD4B-47411FB4BCB9}" type="presParOf" srcId="{39910226-3B78-4E14-ABFF-06DECC0375C0}" destId="{28BCBD31-E286-4235-B367-070AD7BFEECA}" srcOrd="0" destOrd="0" presId="urn:microsoft.com/office/officeart/2016/7/layout/VerticalSolidActionList"/>
    <dgm:cxn modelId="{29BFA7D1-0B0A-4887-87F8-2EA7C9A6F7B9}" type="presParOf" srcId="{39910226-3B78-4E14-ABFF-06DECC0375C0}" destId="{A963282E-4C06-4F58-B5A1-6CF7A93F4E0D}" srcOrd="1" destOrd="0" presId="urn:microsoft.com/office/officeart/2016/7/layout/VerticalSolidActionList"/>
    <dgm:cxn modelId="{D8C37DD6-8D29-4D61-8CDB-84629ADEBD9F}" type="presParOf" srcId="{EC0BE84D-976C-43CA-8C64-3493A9040CA9}" destId="{EC6BF5AE-C93D-46DF-9691-B3350C902B33}" srcOrd="1" destOrd="0" presId="urn:microsoft.com/office/officeart/2016/7/layout/VerticalSolidActionList"/>
    <dgm:cxn modelId="{FC80E6AC-48D4-4B8B-8E96-E2ACCB3335BF}" type="presParOf" srcId="{EC0BE84D-976C-43CA-8C64-3493A9040CA9}" destId="{49897B4D-8601-44DD-8932-27349A8B27E2}" srcOrd="2" destOrd="0" presId="urn:microsoft.com/office/officeart/2016/7/layout/VerticalSolidActionList"/>
    <dgm:cxn modelId="{EE8184E4-26EE-4DFD-AF9E-4FAFB970FE7A}" type="presParOf" srcId="{49897B4D-8601-44DD-8932-27349A8B27E2}" destId="{1A5CC07D-00A5-4F00-995C-AFE8258F8DD5}" srcOrd="0" destOrd="0" presId="urn:microsoft.com/office/officeart/2016/7/layout/VerticalSolidActionList"/>
    <dgm:cxn modelId="{8E17DBA0-FDC5-4674-958C-8A498F853120}" type="presParOf" srcId="{49897B4D-8601-44DD-8932-27349A8B27E2}" destId="{511F6880-873F-4477-925E-A922FDD22732}" srcOrd="1" destOrd="0" presId="urn:microsoft.com/office/officeart/2016/7/layout/VerticalSolidActionList"/>
    <dgm:cxn modelId="{9D28D1F5-6101-4F0F-BE5F-8DE3A72FCCDE}" type="presParOf" srcId="{EC0BE84D-976C-43CA-8C64-3493A9040CA9}" destId="{266CF304-C166-46C6-BF0A-C8CC0241E20A}" srcOrd="3" destOrd="0" presId="urn:microsoft.com/office/officeart/2016/7/layout/VerticalSolidActionList"/>
    <dgm:cxn modelId="{6AFA2912-B0FC-4E13-8E10-70E0BE7CE430}" type="presParOf" srcId="{EC0BE84D-976C-43CA-8C64-3493A9040CA9}" destId="{E594F51B-AB75-4F84-BED8-76898B58A139}" srcOrd="4" destOrd="0" presId="urn:microsoft.com/office/officeart/2016/7/layout/VerticalSolidActionList"/>
    <dgm:cxn modelId="{7A7D29C3-485A-4D41-B535-2F9BE69EB0D9}" type="presParOf" srcId="{E594F51B-AB75-4F84-BED8-76898B58A139}" destId="{8B24F037-33D4-44CD-A6FF-B1C1E90CD78E}" srcOrd="0" destOrd="0" presId="urn:microsoft.com/office/officeart/2016/7/layout/VerticalSolidActionList"/>
    <dgm:cxn modelId="{9AAE2545-93BF-48E3-BD52-C4FAAF962D03}" type="presParOf" srcId="{E594F51B-AB75-4F84-BED8-76898B58A139}" destId="{6BA1CCA9-61D8-4875-AD98-EAD3971FB345}" srcOrd="1" destOrd="0" presId="urn:microsoft.com/office/officeart/2016/7/layout/VerticalSolidActionList"/>
    <dgm:cxn modelId="{3F467D3B-444C-4F20-9BD8-90FF0EA68701}" type="presParOf" srcId="{EC0BE84D-976C-43CA-8C64-3493A9040CA9}" destId="{37367816-0510-48F6-AAFA-A8C44256661E}" srcOrd="5" destOrd="0" presId="urn:microsoft.com/office/officeart/2016/7/layout/VerticalSolidActionList"/>
    <dgm:cxn modelId="{F010F92B-2540-4E0E-A02F-CB879CED8E88}" type="presParOf" srcId="{EC0BE84D-976C-43CA-8C64-3493A9040CA9}" destId="{CDE2AC34-70A0-4441-A227-85BF504C66B3}" srcOrd="6" destOrd="0" presId="urn:microsoft.com/office/officeart/2016/7/layout/VerticalSolidActionList"/>
    <dgm:cxn modelId="{38AF0AB1-83BB-49DC-AB48-EA15174C250C}" type="presParOf" srcId="{CDE2AC34-70A0-4441-A227-85BF504C66B3}" destId="{4EAE9AEA-56E3-484D-AFBA-5898FC7E4525}" srcOrd="0" destOrd="0" presId="urn:microsoft.com/office/officeart/2016/7/layout/VerticalSolidActionList"/>
    <dgm:cxn modelId="{7F3CDFA3-FF6F-4FFA-AB94-642E21ADB30A}" type="presParOf" srcId="{CDE2AC34-70A0-4441-A227-85BF504C66B3}" destId="{D90D6CB8-479F-4EF4-B91D-34714DB73178}" srcOrd="1" destOrd="0" presId="urn:microsoft.com/office/officeart/2016/7/layout/VerticalSolidActionList"/>
    <dgm:cxn modelId="{4B6E72BB-74AD-45DB-8CAC-147AB3EABEA2}" type="presParOf" srcId="{EC0BE84D-976C-43CA-8C64-3493A9040CA9}" destId="{0D17930C-02C9-491F-AEE7-54B2A7ED4DD9}" srcOrd="7" destOrd="0" presId="urn:microsoft.com/office/officeart/2016/7/layout/VerticalSolidActionList"/>
    <dgm:cxn modelId="{B3A8AAA5-8A7C-428C-BE2E-96442E759931}" type="presParOf" srcId="{EC0BE84D-976C-43CA-8C64-3493A9040CA9}" destId="{07B9FC12-E385-4850-984C-A3B76C446976}" srcOrd="8" destOrd="0" presId="urn:microsoft.com/office/officeart/2016/7/layout/VerticalSolidActionList"/>
    <dgm:cxn modelId="{705DA01F-CAA1-445F-BE42-4B07240EE1E2}" type="presParOf" srcId="{07B9FC12-E385-4850-984C-A3B76C446976}" destId="{7819CCC8-1633-4F9F-AFF7-B6807649E9A2}" srcOrd="0" destOrd="0" presId="urn:microsoft.com/office/officeart/2016/7/layout/VerticalSolidActionList"/>
    <dgm:cxn modelId="{10BD48E1-1E0D-4CB3-8F4F-33DABE363FE8}" type="presParOf" srcId="{07B9FC12-E385-4850-984C-A3B76C446976}" destId="{D7266F9D-028F-488A-BB59-3BD0EF847AF2}"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2AA0F3-F4E9-47CF-8325-0DAC384CF954}" type="doc">
      <dgm:prSet loTypeId="urn:microsoft.com/office/officeart/2005/8/layout/vList2" loCatId="list" qsTypeId="urn:microsoft.com/office/officeart/2005/8/quickstyle/simple1#345" qsCatId="simple" csTypeId="urn:microsoft.com/office/officeart/2005/8/colors/accent1_2#1" csCatId="accent1" phldr="1"/>
      <dgm:spPr/>
      <dgm:t>
        <a:bodyPr/>
        <a:lstStyle/>
        <a:p>
          <a:endParaRPr lang="en-US"/>
        </a:p>
      </dgm:t>
    </dgm:pt>
    <dgm:pt modelId="{7BA221B9-1EE2-4D6D-9DEE-BA3162E2CBB7}">
      <dgm:prSet custT="1"/>
      <dgm:spPr/>
      <dgm:t>
        <a:bodyPr/>
        <a:lstStyle/>
        <a:p>
          <a:pPr algn="l" rtl="0">
            <a:lnSpc>
              <a:spcPct val="90000"/>
            </a:lnSpc>
          </a:pPr>
          <a:r>
            <a:rPr lang="en-GB" sz="1800" b="0" u="none">
              <a:solidFill>
                <a:srgbClr val="FFFFFF"/>
              </a:solidFill>
              <a:latin typeface="Arial"/>
              <a:ea typeface="+mn-ea"/>
              <a:cs typeface="Arial"/>
            </a:rPr>
            <a:t>Established in April 2025</a:t>
          </a:r>
        </a:p>
      </dgm:t>
    </dgm:pt>
    <dgm:pt modelId="{AC7753AF-8C10-4B7A-8A2E-A0FC9EEE7FD5}" type="parTrans" cxnId="{61A66A1C-0E1B-4C4D-AEEE-4EA02D9D901F}">
      <dgm:prSet/>
      <dgm:spPr/>
      <dgm:t>
        <a:bodyPr/>
        <a:lstStyle/>
        <a:p>
          <a:endParaRPr lang="en-US" sz="2000"/>
        </a:p>
      </dgm:t>
    </dgm:pt>
    <dgm:pt modelId="{844E6774-E5EC-4DFC-A012-FB90EC753FF7}" type="sibTrans" cxnId="{61A66A1C-0E1B-4C4D-AEEE-4EA02D9D901F}">
      <dgm:prSet/>
      <dgm:spPr/>
      <dgm:t>
        <a:bodyPr/>
        <a:lstStyle/>
        <a:p>
          <a:endParaRPr lang="en-US" sz="2000"/>
        </a:p>
      </dgm:t>
    </dgm:pt>
    <dgm:pt modelId="{C4DF5B70-783C-4397-93A3-0ABA941757D1}">
      <dgm:prSet phldrT="[Text]" phldr="0" custT="1"/>
      <dgm:spPr/>
      <dgm:t>
        <a:bodyPr/>
        <a:lstStyle/>
        <a:p>
          <a:pPr algn="l" rtl="0">
            <a:lnSpc>
              <a:spcPct val="90000"/>
            </a:lnSpc>
          </a:pPr>
          <a:r>
            <a:rPr lang="en-GB" sz="1600" b="0" u="none">
              <a:solidFill>
                <a:srgbClr val="FFFFFF"/>
              </a:solidFill>
              <a:latin typeface="Arial"/>
              <a:ea typeface="+mn-ea"/>
              <a:cs typeface="Arial"/>
            </a:rPr>
            <a:t>Focus on Developmental Language Disorder and Exam Access from a MDT perspective</a:t>
          </a:r>
        </a:p>
      </dgm:t>
    </dgm:pt>
    <dgm:pt modelId="{B3118DB4-9E0B-4960-B613-0917FB0909C9}" type="parTrans" cxnId="{270A9220-D3A3-4464-8B71-ED26D19AFDB1}">
      <dgm:prSet/>
      <dgm:spPr/>
    </dgm:pt>
    <dgm:pt modelId="{40DAAEBA-505E-468B-AE1E-A98987942ED7}" type="sibTrans" cxnId="{270A9220-D3A3-4464-8B71-ED26D19AFDB1}">
      <dgm:prSet/>
      <dgm:spPr/>
    </dgm:pt>
    <dgm:pt modelId="{418021F8-0751-450A-8741-1CF7D7D15F52}">
      <dgm:prSet phldrT="[Text]" phldr="0" custT="1"/>
      <dgm:spPr/>
      <dgm:t>
        <a:bodyPr/>
        <a:lstStyle/>
        <a:p>
          <a:pPr algn="l">
            <a:lnSpc>
              <a:spcPct val="100000"/>
            </a:lnSpc>
          </a:pPr>
          <a:r>
            <a:rPr lang="en-GB" sz="1600" b="0" u="none">
              <a:solidFill>
                <a:srgbClr val="FFFFFF"/>
              </a:solidFill>
              <a:latin typeface="Arial"/>
              <a:ea typeface="+mn-ea"/>
              <a:cs typeface="Arial"/>
            </a:rPr>
            <a:t>Report published in January 2026</a:t>
          </a:r>
          <a:endParaRPr lang="en-GB" sz="1600">
            <a:solidFill>
              <a:srgbClr val="FFFFFF"/>
            </a:solidFill>
            <a:latin typeface="Arial"/>
            <a:ea typeface="+mn-ea"/>
            <a:cs typeface="Arial"/>
          </a:endParaRPr>
        </a:p>
      </dgm:t>
    </dgm:pt>
    <dgm:pt modelId="{93DC1CA2-9DC6-4010-B78C-468686D51BA2}" type="parTrans" cxnId="{F4465AAB-EBE3-4653-9021-A23B07AAC4CA}">
      <dgm:prSet/>
      <dgm:spPr/>
    </dgm:pt>
    <dgm:pt modelId="{8E9B3C71-1D57-49EC-8D44-D549B26019BC}" type="sibTrans" cxnId="{F4465AAB-EBE3-4653-9021-A23B07AAC4CA}">
      <dgm:prSet/>
      <dgm:spPr/>
    </dgm:pt>
    <dgm:pt modelId="{0BE34431-3C75-450B-A737-BF07D8DCBA36}">
      <dgm:prSet phldrT="[Text]" phldr="0" custT="1"/>
      <dgm:spPr/>
      <dgm:t>
        <a:bodyPr/>
        <a:lstStyle/>
        <a:p>
          <a:pPr algn="l" rtl="0">
            <a:lnSpc>
              <a:spcPct val="100000"/>
            </a:lnSpc>
          </a:pPr>
          <a:r>
            <a:rPr lang="en-GB" sz="1600">
              <a:solidFill>
                <a:srgbClr val="FFFFFF"/>
              </a:solidFill>
              <a:latin typeface="Arial"/>
              <a:ea typeface="+mn-ea"/>
              <a:cs typeface="Arial"/>
            </a:rPr>
            <a:t>List of recommendations </a:t>
          </a:r>
        </a:p>
      </dgm:t>
    </dgm:pt>
    <dgm:pt modelId="{271AC3E4-EBF0-45D5-82DD-8BBCD033F058}" type="parTrans" cxnId="{A67D1032-F87F-447A-986E-E69EEF81CBC6}">
      <dgm:prSet/>
      <dgm:spPr/>
    </dgm:pt>
    <dgm:pt modelId="{A3DA2FB6-05B1-4326-AE75-521596201A04}" type="sibTrans" cxnId="{A67D1032-F87F-447A-986E-E69EEF81CBC6}">
      <dgm:prSet/>
      <dgm:spPr/>
    </dgm:pt>
    <dgm:pt modelId="{13917982-C28C-418A-905C-132E9EA64834}" type="pres">
      <dgm:prSet presAssocID="{772AA0F3-F4E9-47CF-8325-0DAC384CF954}" presName="linear" presStyleCnt="0">
        <dgm:presLayoutVars>
          <dgm:animLvl val="lvl"/>
          <dgm:resizeHandles val="exact"/>
        </dgm:presLayoutVars>
      </dgm:prSet>
      <dgm:spPr/>
    </dgm:pt>
    <dgm:pt modelId="{8C9A230D-B461-4E4B-84D7-A09A05375C9E}" type="pres">
      <dgm:prSet presAssocID="{7BA221B9-1EE2-4D6D-9DEE-BA3162E2CBB7}" presName="parentText" presStyleLbl="node1" presStyleIdx="0" presStyleCnt="4" custLinFactNeighborY="93122">
        <dgm:presLayoutVars>
          <dgm:chMax val="0"/>
          <dgm:bulletEnabled val="1"/>
        </dgm:presLayoutVars>
      </dgm:prSet>
      <dgm:spPr/>
    </dgm:pt>
    <dgm:pt modelId="{315FA6FF-D03B-4422-9FBF-E3CFC47B6A11}" type="pres">
      <dgm:prSet presAssocID="{844E6774-E5EC-4DFC-A012-FB90EC753FF7}" presName="spacer" presStyleCnt="0"/>
      <dgm:spPr/>
    </dgm:pt>
    <dgm:pt modelId="{6BFA4A2B-EBA3-4784-B9B0-AD5D90A3966F}" type="pres">
      <dgm:prSet presAssocID="{C4DF5B70-783C-4397-93A3-0ABA941757D1}" presName="parentText" presStyleLbl="node1" presStyleIdx="1" presStyleCnt="4">
        <dgm:presLayoutVars>
          <dgm:chMax val="0"/>
          <dgm:bulletEnabled val="1"/>
        </dgm:presLayoutVars>
      </dgm:prSet>
      <dgm:spPr/>
    </dgm:pt>
    <dgm:pt modelId="{FF8CA858-F553-4493-9FA8-BD93E7500FDA}" type="pres">
      <dgm:prSet presAssocID="{40DAAEBA-505E-468B-AE1E-A98987942ED7}" presName="spacer" presStyleCnt="0"/>
      <dgm:spPr/>
    </dgm:pt>
    <dgm:pt modelId="{DD5D1035-A845-482E-BB7F-AB6258934A8D}" type="pres">
      <dgm:prSet presAssocID="{418021F8-0751-450A-8741-1CF7D7D15F52}" presName="parentText" presStyleLbl="node1" presStyleIdx="2" presStyleCnt="4">
        <dgm:presLayoutVars>
          <dgm:chMax val="0"/>
          <dgm:bulletEnabled val="1"/>
        </dgm:presLayoutVars>
      </dgm:prSet>
      <dgm:spPr/>
    </dgm:pt>
    <dgm:pt modelId="{05F20959-9B00-42CA-BAA6-BC8BAF2B953C}" type="pres">
      <dgm:prSet presAssocID="{8E9B3C71-1D57-49EC-8D44-D549B26019BC}" presName="spacer" presStyleCnt="0"/>
      <dgm:spPr/>
    </dgm:pt>
    <dgm:pt modelId="{B01D64A7-B3E5-455C-A0E5-A756B311861C}" type="pres">
      <dgm:prSet presAssocID="{0BE34431-3C75-450B-A737-BF07D8DCBA36}" presName="parentText" presStyleLbl="node1" presStyleIdx="3" presStyleCnt="4">
        <dgm:presLayoutVars>
          <dgm:chMax val="0"/>
          <dgm:bulletEnabled val="1"/>
        </dgm:presLayoutVars>
      </dgm:prSet>
      <dgm:spPr/>
    </dgm:pt>
  </dgm:ptLst>
  <dgm:cxnLst>
    <dgm:cxn modelId="{E0FA8500-6647-47E3-BD41-59E7D716AB45}" type="presOf" srcId="{C4DF5B70-783C-4397-93A3-0ABA941757D1}" destId="{6BFA4A2B-EBA3-4784-B9B0-AD5D90A3966F}" srcOrd="0" destOrd="0" presId="urn:microsoft.com/office/officeart/2005/8/layout/vList2"/>
    <dgm:cxn modelId="{61A66A1C-0E1B-4C4D-AEEE-4EA02D9D901F}" srcId="{772AA0F3-F4E9-47CF-8325-0DAC384CF954}" destId="{7BA221B9-1EE2-4D6D-9DEE-BA3162E2CBB7}" srcOrd="0" destOrd="0" parTransId="{AC7753AF-8C10-4B7A-8A2E-A0FC9EEE7FD5}" sibTransId="{844E6774-E5EC-4DFC-A012-FB90EC753FF7}"/>
    <dgm:cxn modelId="{270A9220-D3A3-4464-8B71-ED26D19AFDB1}" srcId="{772AA0F3-F4E9-47CF-8325-0DAC384CF954}" destId="{C4DF5B70-783C-4397-93A3-0ABA941757D1}" srcOrd="1" destOrd="0" parTransId="{B3118DB4-9E0B-4960-B613-0917FB0909C9}" sibTransId="{40DAAEBA-505E-468B-AE1E-A98987942ED7}"/>
    <dgm:cxn modelId="{A67D1032-F87F-447A-986E-E69EEF81CBC6}" srcId="{772AA0F3-F4E9-47CF-8325-0DAC384CF954}" destId="{0BE34431-3C75-450B-A737-BF07D8DCBA36}" srcOrd="3" destOrd="0" parTransId="{271AC3E4-EBF0-45D5-82DD-8BBCD033F058}" sibTransId="{A3DA2FB6-05B1-4326-AE75-521596201A04}"/>
    <dgm:cxn modelId="{CA83887B-1ABA-4C58-97F1-63C37807BE10}" type="presOf" srcId="{0BE34431-3C75-450B-A737-BF07D8DCBA36}" destId="{B01D64A7-B3E5-455C-A0E5-A756B311861C}" srcOrd="0" destOrd="0" presId="urn:microsoft.com/office/officeart/2005/8/layout/vList2"/>
    <dgm:cxn modelId="{F4465AAB-EBE3-4653-9021-A23B07AAC4CA}" srcId="{772AA0F3-F4E9-47CF-8325-0DAC384CF954}" destId="{418021F8-0751-450A-8741-1CF7D7D15F52}" srcOrd="2" destOrd="0" parTransId="{93DC1CA2-9DC6-4010-B78C-468686D51BA2}" sibTransId="{8E9B3C71-1D57-49EC-8D44-D549B26019BC}"/>
    <dgm:cxn modelId="{4795BAAC-4DD3-417B-9BB9-CB372F7CC878}" type="presOf" srcId="{772AA0F3-F4E9-47CF-8325-0DAC384CF954}" destId="{13917982-C28C-418A-905C-132E9EA64834}" srcOrd="0" destOrd="0" presId="urn:microsoft.com/office/officeart/2005/8/layout/vList2"/>
    <dgm:cxn modelId="{1C645FE8-45BC-4CE2-8757-17DE9B228232}" type="presOf" srcId="{7BA221B9-1EE2-4D6D-9DEE-BA3162E2CBB7}" destId="{8C9A230D-B461-4E4B-84D7-A09A05375C9E}" srcOrd="0" destOrd="0" presId="urn:microsoft.com/office/officeart/2005/8/layout/vList2"/>
    <dgm:cxn modelId="{029F7EE8-66B0-4C9A-B910-A6691EA55833}" type="presOf" srcId="{418021F8-0751-450A-8741-1CF7D7D15F52}" destId="{DD5D1035-A845-482E-BB7F-AB6258934A8D}" srcOrd="0" destOrd="0" presId="urn:microsoft.com/office/officeart/2005/8/layout/vList2"/>
    <dgm:cxn modelId="{9F9C7884-67F8-485C-91FA-1079C5D0466A}" type="presParOf" srcId="{13917982-C28C-418A-905C-132E9EA64834}" destId="{8C9A230D-B461-4E4B-84D7-A09A05375C9E}" srcOrd="0" destOrd="0" presId="urn:microsoft.com/office/officeart/2005/8/layout/vList2"/>
    <dgm:cxn modelId="{7FCFDC18-051D-48B6-96B8-13F0323F06D2}" type="presParOf" srcId="{13917982-C28C-418A-905C-132E9EA64834}" destId="{315FA6FF-D03B-4422-9FBF-E3CFC47B6A11}" srcOrd="1" destOrd="0" presId="urn:microsoft.com/office/officeart/2005/8/layout/vList2"/>
    <dgm:cxn modelId="{331BBE9E-4159-4D91-B0CA-00CB2BA698DF}" type="presParOf" srcId="{13917982-C28C-418A-905C-132E9EA64834}" destId="{6BFA4A2B-EBA3-4784-B9B0-AD5D90A3966F}" srcOrd="2" destOrd="0" presId="urn:microsoft.com/office/officeart/2005/8/layout/vList2"/>
    <dgm:cxn modelId="{0FD9E745-2BF7-43A9-8A9B-3D38302A326C}" type="presParOf" srcId="{13917982-C28C-418A-905C-132E9EA64834}" destId="{FF8CA858-F553-4493-9FA8-BD93E7500FDA}" srcOrd="3" destOrd="0" presId="urn:microsoft.com/office/officeart/2005/8/layout/vList2"/>
    <dgm:cxn modelId="{CB14057D-A73F-4CB4-ACCE-7B0E7B2F536A}" type="presParOf" srcId="{13917982-C28C-418A-905C-132E9EA64834}" destId="{DD5D1035-A845-482E-BB7F-AB6258934A8D}" srcOrd="4" destOrd="0" presId="urn:microsoft.com/office/officeart/2005/8/layout/vList2"/>
    <dgm:cxn modelId="{84083BB1-3E10-42D6-90AC-28B4EFE37275}" type="presParOf" srcId="{13917982-C28C-418A-905C-132E9EA64834}" destId="{05F20959-9B00-42CA-BAA6-BC8BAF2B953C}" srcOrd="5" destOrd="0" presId="urn:microsoft.com/office/officeart/2005/8/layout/vList2"/>
    <dgm:cxn modelId="{CE32D766-CC33-47F2-B4AF-38774189E20D}" type="presParOf" srcId="{13917982-C28C-418A-905C-132E9EA64834}" destId="{B01D64A7-B3E5-455C-A0E5-A756B311861C}"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2AA0F3-F4E9-47CF-8325-0DAC384CF954}" type="doc">
      <dgm:prSet loTypeId="urn:microsoft.com/office/officeart/2005/8/layout/vList2" loCatId="list" qsTypeId="urn:microsoft.com/office/officeart/2005/8/quickstyle/simple1#346" qsCatId="simple" csTypeId="urn:microsoft.com/office/officeart/2005/8/colors/accent1_2#2" csCatId="accent1" phldr="1"/>
      <dgm:spPr/>
      <dgm:t>
        <a:bodyPr/>
        <a:lstStyle/>
        <a:p>
          <a:endParaRPr lang="en-US"/>
        </a:p>
      </dgm:t>
    </dgm:pt>
    <dgm:pt modelId="{621352C9-C5D1-4C53-BF21-7185CAAD3217}">
      <dgm:prSet custT="1"/>
      <dgm:spPr/>
      <dgm:t>
        <a:bodyPr/>
        <a:lstStyle/>
        <a:p>
          <a:pPr algn="l">
            <a:lnSpc>
              <a:spcPct val="90000"/>
            </a:lnSpc>
          </a:pPr>
          <a:r>
            <a:rPr lang="en-GB" sz="2400" err="1">
              <a:latin typeface="Arial" panose="020B0604020202020204" pitchFamily="34" charset="0"/>
              <a:ea typeface="+mn-ea"/>
              <a:cs typeface="Arial" panose="020B0604020202020204" pitchFamily="34" charset="0"/>
            </a:rPr>
            <a:t>SaLTs</a:t>
          </a:r>
          <a:endParaRPr lang="en-US" sz="2400">
            <a:latin typeface="Arial" panose="020B0604020202020204" pitchFamily="34" charset="0"/>
            <a:ea typeface="+mn-ea"/>
            <a:cs typeface="Arial" panose="020B0604020202020204" pitchFamily="34" charset="0"/>
          </a:endParaRPr>
        </a:p>
      </dgm:t>
    </dgm:pt>
    <dgm:pt modelId="{FD1562F4-F7B7-478A-853D-7600D7921714}" type="parTrans" cxnId="{0D4B66B8-69FE-4945-8781-B7E8756CCD2E}">
      <dgm:prSet/>
      <dgm:spPr/>
      <dgm:t>
        <a:bodyPr/>
        <a:lstStyle/>
        <a:p>
          <a:endParaRPr lang="en-US"/>
        </a:p>
      </dgm:t>
    </dgm:pt>
    <dgm:pt modelId="{ACA6DED0-F4D5-4D95-88A1-AF688CE0E036}" type="sibTrans" cxnId="{0D4B66B8-69FE-4945-8781-B7E8756CCD2E}">
      <dgm:prSet/>
      <dgm:spPr/>
      <dgm:t>
        <a:bodyPr/>
        <a:lstStyle/>
        <a:p>
          <a:endParaRPr lang="en-US"/>
        </a:p>
      </dgm:t>
    </dgm:pt>
    <dgm:pt modelId="{CDD1F3DA-9139-4892-AEF7-26BD2F38C7F6}">
      <dgm:prSet custT="1"/>
      <dgm:spPr/>
      <dgm:t>
        <a:bodyPr/>
        <a:lstStyle/>
        <a:p>
          <a:pPr algn="l">
            <a:lnSpc>
              <a:spcPct val="90000"/>
            </a:lnSpc>
          </a:pPr>
          <a:r>
            <a:rPr lang="en-US" sz="2400">
              <a:latin typeface="Arial" panose="020B0604020202020204" pitchFamily="34" charset="0"/>
              <a:ea typeface="+mn-ea"/>
              <a:cs typeface="Arial" panose="020B0604020202020204" pitchFamily="34" charset="0"/>
            </a:rPr>
            <a:t>Communicate-ed</a:t>
          </a:r>
        </a:p>
      </dgm:t>
    </dgm:pt>
    <dgm:pt modelId="{1DE9997F-C159-4C3E-944E-F5F82C27E606}" type="parTrans" cxnId="{9E7C274D-02D5-4F81-BB47-9664660BC4F5}">
      <dgm:prSet/>
      <dgm:spPr/>
      <dgm:t>
        <a:bodyPr/>
        <a:lstStyle/>
        <a:p>
          <a:endParaRPr lang="en-US"/>
        </a:p>
      </dgm:t>
    </dgm:pt>
    <dgm:pt modelId="{DE60F0C3-299C-4E6E-A918-EDBCEE5DF584}" type="sibTrans" cxnId="{9E7C274D-02D5-4F81-BB47-9664660BC4F5}">
      <dgm:prSet/>
      <dgm:spPr/>
      <dgm:t>
        <a:bodyPr/>
        <a:lstStyle/>
        <a:p>
          <a:endParaRPr lang="en-US"/>
        </a:p>
      </dgm:t>
    </dgm:pt>
    <dgm:pt modelId="{42726D45-BA7A-46CB-AA22-B50A74361A2C}">
      <dgm:prSet custT="1"/>
      <dgm:spPr/>
      <dgm:t>
        <a:bodyPr/>
        <a:lstStyle/>
        <a:p>
          <a:pPr algn="l">
            <a:lnSpc>
              <a:spcPct val="90000"/>
            </a:lnSpc>
          </a:pPr>
          <a:r>
            <a:rPr lang="en-GB" sz="2400" b="1" u="sng">
              <a:solidFill>
                <a:srgbClr val="00F0DC"/>
              </a:solidFill>
              <a:latin typeface="Arial"/>
              <a:ea typeface="+mn-ea"/>
              <a:cs typeface="Arial"/>
            </a:rPr>
            <a:t>After the report:</a:t>
          </a:r>
          <a:endParaRPr lang="en-US" sz="2400" b="1">
            <a:solidFill>
              <a:srgbClr val="00F0DC"/>
            </a:solidFill>
            <a:latin typeface="Arial"/>
            <a:ea typeface="+mn-ea"/>
            <a:cs typeface="Arial"/>
          </a:endParaRPr>
        </a:p>
      </dgm:t>
    </dgm:pt>
    <dgm:pt modelId="{D3A16BE0-1315-4572-9B6A-2E984E80E4B2}" type="parTrans" cxnId="{D64A54A2-8758-49D6-85F5-DC62B33B2CB4}">
      <dgm:prSet/>
      <dgm:spPr/>
      <dgm:t>
        <a:bodyPr/>
        <a:lstStyle/>
        <a:p>
          <a:endParaRPr lang="en-US"/>
        </a:p>
      </dgm:t>
    </dgm:pt>
    <dgm:pt modelId="{02EBABD4-D446-47D4-BC4A-C579B3F3107F}" type="sibTrans" cxnId="{D64A54A2-8758-49D6-85F5-DC62B33B2CB4}">
      <dgm:prSet/>
      <dgm:spPr/>
      <dgm:t>
        <a:bodyPr/>
        <a:lstStyle/>
        <a:p>
          <a:endParaRPr lang="en-US"/>
        </a:p>
      </dgm:t>
    </dgm:pt>
    <dgm:pt modelId="{8DBCAB70-5CD3-406B-9081-54E525D24E4D}">
      <dgm:prSet custT="1"/>
      <dgm:spPr/>
      <dgm:t>
        <a:bodyPr/>
        <a:lstStyle/>
        <a:p>
          <a:pPr algn="l">
            <a:lnSpc>
              <a:spcPct val="90000"/>
            </a:lnSpc>
          </a:pPr>
          <a:r>
            <a:rPr lang="en-GB" sz="2400">
              <a:latin typeface="Arial" panose="020B0604020202020204" pitchFamily="34" charset="0"/>
              <a:ea typeface="+mn-ea"/>
              <a:cs typeface="Arial" panose="020B0604020202020204" pitchFamily="34" charset="0"/>
            </a:rPr>
            <a:t>BATOD</a:t>
          </a:r>
          <a:r>
            <a:rPr lang="en-GB" sz="2400">
              <a:latin typeface="Calibri" panose="020F0502020204030204"/>
              <a:ea typeface="+mn-ea"/>
              <a:cs typeface="+mn-cs"/>
            </a:rPr>
            <a:t>	</a:t>
          </a:r>
          <a:endParaRPr lang="en-US" sz="2400">
            <a:latin typeface="Calibri" panose="020F0502020204030204"/>
            <a:ea typeface="+mn-ea"/>
            <a:cs typeface="+mn-cs"/>
          </a:endParaRPr>
        </a:p>
      </dgm:t>
    </dgm:pt>
    <dgm:pt modelId="{35250A88-304F-41C2-AAF8-5D30E9DAF373}" type="parTrans" cxnId="{44F80CB7-2B87-4111-901B-0EFC1D850994}">
      <dgm:prSet/>
      <dgm:spPr/>
      <dgm:t>
        <a:bodyPr/>
        <a:lstStyle/>
        <a:p>
          <a:endParaRPr lang="en-US"/>
        </a:p>
      </dgm:t>
    </dgm:pt>
    <dgm:pt modelId="{98E8F214-7437-4506-95AA-93EEFD65F72B}" type="sibTrans" cxnId="{44F80CB7-2B87-4111-901B-0EFC1D850994}">
      <dgm:prSet/>
      <dgm:spPr/>
      <dgm:t>
        <a:bodyPr/>
        <a:lstStyle/>
        <a:p>
          <a:endParaRPr lang="en-US"/>
        </a:p>
      </dgm:t>
    </dgm:pt>
    <dgm:pt modelId="{48183D19-A336-43E4-B6E0-B1E9F0BD5327}">
      <dgm:prSet custT="1"/>
      <dgm:spPr/>
      <dgm:t>
        <a:bodyPr/>
        <a:lstStyle/>
        <a:p>
          <a:pPr algn="l">
            <a:lnSpc>
              <a:spcPct val="90000"/>
            </a:lnSpc>
          </a:pPr>
          <a:r>
            <a:rPr lang="en-GB" sz="2400">
              <a:latin typeface="Arial" panose="020B0604020202020204" pitchFamily="34" charset="0"/>
              <a:ea typeface="+mn-ea"/>
              <a:cs typeface="Arial" panose="020B0604020202020204" pitchFamily="34" charset="0"/>
            </a:rPr>
            <a:t>PATOSS</a:t>
          </a:r>
          <a:endParaRPr lang="en-US" sz="2400">
            <a:latin typeface="Arial" panose="020B0604020202020204" pitchFamily="34" charset="0"/>
            <a:ea typeface="+mn-ea"/>
            <a:cs typeface="Arial" panose="020B0604020202020204" pitchFamily="34" charset="0"/>
          </a:endParaRPr>
        </a:p>
      </dgm:t>
    </dgm:pt>
    <dgm:pt modelId="{085AB133-EDB5-4F82-A3E9-D0A34AD7A895}" type="parTrans" cxnId="{BE73DAA2-38F8-4827-A1E1-1690E507CB1E}">
      <dgm:prSet/>
      <dgm:spPr/>
      <dgm:t>
        <a:bodyPr/>
        <a:lstStyle/>
        <a:p>
          <a:endParaRPr lang="en-US"/>
        </a:p>
      </dgm:t>
    </dgm:pt>
    <dgm:pt modelId="{077D07F3-BC82-41DF-9641-967C1A2D96EC}" type="sibTrans" cxnId="{BE73DAA2-38F8-4827-A1E1-1690E507CB1E}">
      <dgm:prSet/>
      <dgm:spPr/>
      <dgm:t>
        <a:bodyPr/>
        <a:lstStyle/>
        <a:p>
          <a:endParaRPr lang="en-US"/>
        </a:p>
      </dgm:t>
    </dgm:pt>
    <dgm:pt modelId="{67257CC0-59DC-4E83-BE97-CCB5800F01FA}">
      <dgm:prSet custT="1"/>
      <dgm:spPr/>
      <dgm:t>
        <a:bodyPr/>
        <a:lstStyle/>
        <a:p>
          <a:pPr algn="l" rtl="0">
            <a:lnSpc>
              <a:spcPct val="90000"/>
            </a:lnSpc>
          </a:pPr>
          <a:r>
            <a:rPr lang="en-US" sz="2400">
              <a:latin typeface="Arial" panose="020B0604020202020204" pitchFamily="34" charset="0"/>
              <a:ea typeface="+mn-ea"/>
              <a:cs typeface="Arial" panose="020B0604020202020204" pitchFamily="34" charset="0"/>
            </a:rPr>
            <a:t>Nasen</a:t>
          </a:r>
        </a:p>
      </dgm:t>
    </dgm:pt>
    <dgm:pt modelId="{F4D371B4-D2AC-467C-BC4C-50A5B3BB6474}" type="parTrans" cxnId="{3717BB2A-1097-4DF0-9AE4-C0207DBBE239}">
      <dgm:prSet/>
      <dgm:spPr/>
      <dgm:t>
        <a:bodyPr/>
        <a:lstStyle/>
        <a:p>
          <a:endParaRPr lang="en-US"/>
        </a:p>
      </dgm:t>
    </dgm:pt>
    <dgm:pt modelId="{079C67C2-5E98-4A5A-9A41-41FF8E1A7CDF}" type="sibTrans" cxnId="{3717BB2A-1097-4DF0-9AE4-C0207DBBE239}">
      <dgm:prSet/>
      <dgm:spPr/>
      <dgm:t>
        <a:bodyPr/>
        <a:lstStyle/>
        <a:p>
          <a:endParaRPr lang="en-US"/>
        </a:p>
      </dgm:t>
    </dgm:pt>
    <dgm:pt modelId="{A9CF51F0-0298-4EF3-A2B3-90A243DE3437}">
      <dgm:prSet custT="1"/>
      <dgm:spPr/>
      <dgm:t>
        <a:bodyPr/>
        <a:lstStyle/>
        <a:p>
          <a:pPr algn="l">
            <a:lnSpc>
              <a:spcPct val="90000"/>
            </a:lnSpc>
          </a:pPr>
          <a:r>
            <a:rPr lang="en-GB" sz="2400" err="1">
              <a:latin typeface="Arial" panose="020B0604020202020204" pitchFamily="34" charset="0"/>
              <a:ea typeface="+mn-ea"/>
              <a:cs typeface="Arial" panose="020B0604020202020204" pitchFamily="34" charset="0"/>
            </a:rPr>
            <a:t>Afasic</a:t>
          </a:r>
          <a:endParaRPr lang="en-US" sz="2400">
            <a:latin typeface="Arial" panose="020B0604020202020204" pitchFamily="34" charset="0"/>
            <a:ea typeface="+mn-ea"/>
            <a:cs typeface="Arial" panose="020B0604020202020204" pitchFamily="34" charset="0"/>
          </a:endParaRPr>
        </a:p>
      </dgm:t>
    </dgm:pt>
    <dgm:pt modelId="{9CA90133-950E-4087-A8CE-85A3873D4ACA}" type="parTrans" cxnId="{3B478DB8-122F-4613-8DC1-DEF6BC47CEC6}">
      <dgm:prSet/>
      <dgm:spPr/>
      <dgm:t>
        <a:bodyPr/>
        <a:lstStyle/>
        <a:p>
          <a:endParaRPr lang="en-US"/>
        </a:p>
      </dgm:t>
    </dgm:pt>
    <dgm:pt modelId="{16C5E04A-11A2-481E-BD16-C8B4E7E3E740}" type="sibTrans" cxnId="{3B478DB8-122F-4613-8DC1-DEF6BC47CEC6}">
      <dgm:prSet/>
      <dgm:spPr/>
      <dgm:t>
        <a:bodyPr/>
        <a:lstStyle/>
        <a:p>
          <a:endParaRPr lang="en-US"/>
        </a:p>
      </dgm:t>
    </dgm:pt>
    <dgm:pt modelId="{D05B0785-3A09-4A84-A935-B9138FECD3E0}">
      <dgm:prSet custT="1"/>
      <dgm:spPr/>
      <dgm:t>
        <a:bodyPr/>
        <a:lstStyle/>
        <a:p>
          <a:pPr algn="l">
            <a:lnSpc>
              <a:spcPct val="90000"/>
            </a:lnSpc>
          </a:pPr>
          <a:r>
            <a:rPr lang="en-GB" sz="2400">
              <a:latin typeface="Arial" panose="020B0604020202020204" pitchFamily="34" charset="0"/>
              <a:ea typeface="+mn-ea"/>
              <a:cs typeface="Arial" panose="020B0604020202020204" pitchFamily="34" charset="0"/>
            </a:rPr>
            <a:t>Specialist Assessors / Teachers</a:t>
          </a:r>
          <a:endParaRPr lang="en-US" sz="2400">
            <a:latin typeface="Arial" panose="020B0604020202020204" pitchFamily="34" charset="0"/>
            <a:ea typeface="+mn-ea"/>
            <a:cs typeface="Arial" panose="020B0604020202020204" pitchFamily="34" charset="0"/>
          </a:endParaRPr>
        </a:p>
      </dgm:t>
    </dgm:pt>
    <dgm:pt modelId="{7712219F-7C3A-4417-83DC-B716C305BBD1}" type="sibTrans" cxnId="{AEEB93CA-2433-4779-985F-373EA214D4B8}">
      <dgm:prSet/>
      <dgm:spPr/>
      <dgm:t>
        <a:bodyPr/>
        <a:lstStyle/>
        <a:p>
          <a:endParaRPr lang="en-US"/>
        </a:p>
      </dgm:t>
    </dgm:pt>
    <dgm:pt modelId="{4FC95C9C-C41E-4C12-A613-8F0D47421C47}" type="parTrans" cxnId="{AEEB93CA-2433-4779-985F-373EA214D4B8}">
      <dgm:prSet/>
      <dgm:spPr/>
      <dgm:t>
        <a:bodyPr/>
        <a:lstStyle/>
        <a:p>
          <a:endParaRPr lang="en-US"/>
        </a:p>
      </dgm:t>
    </dgm:pt>
    <dgm:pt modelId="{E0BDBA82-09C4-437B-9FE0-FEBD11C78A77}">
      <dgm:prSet custT="1"/>
      <dgm:spPr/>
      <dgm:t>
        <a:bodyPr/>
        <a:lstStyle/>
        <a:p>
          <a:pPr algn="l">
            <a:lnSpc>
              <a:spcPct val="90000"/>
            </a:lnSpc>
          </a:pPr>
          <a:r>
            <a:rPr lang="en-GB" sz="2400">
              <a:latin typeface="Arial" panose="020B0604020202020204" pitchFamily="34" charset="0"/>
              <a:ea typeface="+mn-ea"/>
              <a:cs typeface="Arial" panose="020B0604020202020204" pitchFamily="34" charset="0"/>
            </a:rPr>
            <a:t>British Dyslexia Association (BDA)</a:t>
          </a:r>
          <a:endParaRPr lang="en-US" sz="2400">
            <a:latin typeface="Arial" panose="020B0604020202020204" pitchFamily="34" charset="0"/>
            <a:ea typeface="+mn-ea"/>
            <a:cs typeface="Arial" panose="020B0604020202020204" pitchFamily="34" charset="0"/>
          </a:endParaRPr>
        </a:p>
      </dgm:t>
    </dgm:pt>
    <dgm:pt modelId="{7E9AFA2A-EB2C-4F55-B8CB-22ACB155576F}" type="sibTrans" cxnId="{DB2CDD14-32C8-40DC-8B51-17B6E1AB6D2D}">
      <dgm:prSet/>
      <dgm:spPr/>
      <dgm:t>
        <a:bodyPr/>
        <a:lstStyle/>
        <a:p>
          <a:endParaRPr lang="en-US"/>
        </a:p>
      </dgm:t>
    </dgm:pt>
    <dgm:pt modelId="{6198B55B-E45A-4671-96B1-7695D8C1F16E}" type="parTrans" cxnId="{DB2CDD14-32C8-40DC-8B51-17B6E1AB6D2D}">
      <dgm:prSet/>
      <dgm:spPr/>
      <dgm:t>
        <a:bodyPr/>
        <a:lstStyle/>
        <a:p>
          <a:endParaRPr lang="en-US"/>
        </a:p>
      </dgm:t>
    </dgm:pt>
    <dgm:pt modelId="{B4AA3B1F-5E62-47AC-B128-B810BF973157}">
      <dgm:prSet phldrT="[Text]" phldr="0" custT="1"/>
      <dgm:spPr/>
      <dgm:t>
        <a:bodyPr/>
        <a:lstStyle/>
        <a:p>
          <a:pPr algn="l">
            <a:lnSpc>
              <a:spcPct val="90000"/>
            </a:lnSpc>
          </a:pPr>
          <a:r>
            <a:rPr lang="en-US" sz="2400">
              <a:latin typeface="Arial" panose="020B0604020202020204" pitchFamily="34" charset="0"/>
              <a:ea typeface="+mn-ea"/>
              <a:cs typeface="Arial" panose="020B0604020202020204" pitchFamily="34" charset="0"/>
            </a:rPr>
            <a:t>NAEO</a:t>
          </a:r>
        </a:p>
      </dgm:t>
    </dgm:pt>
    <dgm:pt modelId="{37B6633A-EE31-42B5-9822-D76551B3237E}" type="parTrans" cxnId="{1066BEFC-55B7-4165-802A-EC04BAA085A6}">
      <dgm:prSet/>
      <dgm:spPr/>
      <dgm:t>
        <a:bodyPr/>
        <a:lstStyle/>
        <a:p>
          <a:endParaRPr lang="en-GB"/>
        </a:p>
      </dgm:t>
    </dgm:pt>
    <dgm:pt modelId="{2968DA00-DB4E-483C-A5F4-99635E9D65D3}" type="sibTrans" cxnId="{1066BEFC-55B7-4165-802A-EC04BAA085A6}">
      <dgm:prSet/>
      <dgm:spPr/>
      <dgm:t>
        <a:bodyPr/>
        <a:lstStyle/>
        <a:p>
          <a:endParaRPr lang="en-GB"/>
        </a:p>
      </dgm:t>
    </dgm:pt>
    <dgm:pt modelId="{83AE4AF8-7CD2-46DD-8140-3685B6192717}">
      <dgm:prSet phldrT="[Text]" phldr="0" custT="1"/>
      <dgm:spPr/>
      <dgm:t>
        <a:bodyPr/>
        <a:lstStyle/>
        <a:p>
          <a:r>
            <a:rPr lang="en-GB" sz="2400">
              <a:latin typeface="Arial" panose="020B0604020202020204" pitchFamily="34" charset="0"/>
              <a:ea typeface="Calibri" panose="020F0502020204030204" pitchFamily="34" charset="0"/>
              <a:cs typeface="Arial" panose="020B0604020202020204" pitchFamily="34" charset="0"/>
            </a:rPr>
            <a:t>CIEA</a:t>
          </a:r>
        </a:p>
      </dgm:t>
    </dgm:pt>
    <dgm:pt modelId="{E39F4131-127B-4A26-BB3B-354CDAFA9612}" type="parTrans" cxnId="{94365A8F-9258-45E9-B71E-A21889C3F462}">
      <dgm:prSet/>
      <dgm:spPr/>
      <dgm:t>
        <a:bodyPr/>
        <a:lstStyle/>
        <a:p>
          <a:endParaRPr lang="en-GB"/>
        </a:p>
      </dgm:t>
    </dgm:pt>
    <dgm:pt modelId="{96E355C0-04FF-42F9-B6F3-2E9A79D8B927}" type="sibTrans" cxnId="{94365A8F-9258-45E9-B71E-A21889C3F462}">
      <dgm:prSet/>
      <dgm:spPr/>
      <dgm:t>
        <a:bodyPr/>
        <a:lstStyle/>
        <a:p>
          <a:endParaRPr lang="en-GB"/>
        </a:p>
      </dgm:t>
    </dgm:pt>
    <dgm:pt modelId="{13917982-C28C-418A-905C-132E9EA64834}" type="pres">
      <dgm:prSet presAssocID="{772AA0F3-F4E9-47CF-8325-0DAC384CF954}" presName="linear" presStyleCnt="0">
        <dgm:presLayoutVars>
          <dgm:animLvl val="lvl"/>
          <dgm:resizeHandles val="exact"/>
        </dgm:presLayoutVars>
      </dgm:prSet>
      <dgm:spPr/>
    </dgm:pt>
    <dgm:pt modelId="{E71F8246-6C75-49C0-B9AE-63470A1924BF}" type="pres">
      <dgm:prSet presAssocID="{42726D45-BA7A-46CB-AA22-B50A74361A2C}" presName="parentText" presStyleLbl="node1" presStyleIdx="0" presStyleCnt="11" custLinFactY="4496" custLinFactNeighborY="100000">
        <dgm:presLayoutVars>
          <dgm:chMax val="0"/>
          <dgm:bulletEnabled val="1"/>
        </dgm:presLayoutVars>
      </dgm:prSet>
      <dgm:spPr/>
    </dgm:pt>
    <dgm:pt modelId="{46B41894-962B-4D2A-BB09-ADC63CB34DF9}" type="pres">
      <dgm:prSet presAssocID="{02EBABD4-D446-47D4-BC4A-C579B3F3107F}" presName="spacer" presStyleCnt="0"/>
      <dgm:spPr/>
    </dgm:pt>
    <dgm:pt modelId="{1431B77C-240D-420A-ACF8-5D2E420BAF6C}" type="pres">
      <dgm:prSet presAssocID="{8DBCAB70-5CD3-406B-9081-54E525D24E4D}" presName="parentText" presStyleLbl="node1" presStyleIdx="1" presStyleCnt="11">
        <dgm:presLayoutVars>
          <dgm:chMax val="0"/>
          <dgm:bulletEnabled val="1"/>
        </dgm:presLayoutVars>
      </dgm:prSet>
      <dgm:spPr/>
    </dgm:pt>
    <dgm:pt modelId="{9E5D0717-1A76-4E2E-B60C-1E0BFD9930B8}" type="pres">
      <dgm:prSet presAssocID="{98E8F214-7437-4506-95AA-93EEFD65F72B}" presName="spacer" presStyleCnt="0"/>
      <dgm:spPr/>
    </dgm:pt>
    <dgm:pt modelId="{FD3092E2-67C3-4274-B389-32548251F848}" type="pres">
      <dgm:prSet presAssocID="{48183D19-A336-43E4-B6E0-B1E9F0BD5327}" presName="parentText" presStyleLbl="node1" presStyleIdx="2" presStyleCnt="11">
        <dgm:presLayoutVars>
          <dgm:chMax val="0"/>
          <dgm:bulletEnabled val="1"/>
        </dgm:presLayoutVars>
      </dgm:prSet>
      <dgm:spPr/>
    </dgm:pt>
    <dgm:pt modelId="{DBC2186A-DE4B-4C84-B809-1459716A89A5}" type="pres">
      <dgm:prSet presAssocID="{077D07F3-BC82-41DF-9641-967C1A2D96EC}" presName="spacer" presStyleCnt="0"/>
      <dgm:spPr/>
    </dgm:pt>
    <dgm:pt modelId="{31D77C2B-3D53-4527-A96B-FDBBDE03F5AF}" type="pres">
      <dgm:prSet presAssocID="{D05B0785-3A09-4A84-A935-B9138FECD3E0}" presName="parentText" presStyleLbl="node1" presStyleIdx="3" presStyleCnt="11">
        <dgm:presLayoutVars>
          <dgm:chMax val="0"/>
          <dgm:bulletEnabled val="1"/>
        </dgm:presLayoutVars>
      </dgm:prSet>
      <dgm:spPr/>
    </dgm:pt>
    <dgm:pt modelId="{2FBD2E3E-5712-4983-A9DB-7EB176FFD468}" type="pres">
      <dgm:prSet presAssocID="{7712219F-7C3A-4417-83DC-B716C305BBD1}" presName="spacer" presStyleCnt="0"/>
      <dgm:spPr/>
    </dgm:pt>
    <dgm:pt modelId="{EB825EBC-454A-48C1-88FE-98C1D4C11A14}" type="pres">
      <dgm:prSet presAssocID="{621352C9-C5D1-4C53-BF21-7185CAAD3217}" presName="parentText" presStyleLbl="node1" presStyleIdx="4" presStyleCnt="11">
        <dgm:presLayoutVars>
          <dgm:chMax val="0"/>
          <dgm:bulletEnabled val="1"/>
        </dgm:presLayoutVars>
      </dgm:prSet>
      <dgm:spPr/>
    </dgm:pt>
    <dgm:pt modelId="{34F0D87D-5B8B-4322-A510-FF8C81D6885E}" type="pres">
      <dgm:prSet presAssocID="{ACA6DED0-F4D5-4D95-88A1-AF688CE0E036}" presName="spacer" presStyleCnt="0"/>
      <dgm:spPr/>
    </dgm:pt>
    <dgm:pt modelId="{090B3092-8794-4D15-AF92-5702207AB9B5}" type="pres">
      <dgm:prSet presAssocID="{A9CF51F0-0298-4EF3-A2B3-90A243DE3437}" presName="parentText" presStyleLbl="node1" presStyleIdx="5" presStyleCnt="11">
        <dgm:presLayoutVars>
          <dgm:chMax val="0"/>
          <dgm:bulletEnabled val="1"/>
        </dgm:presLayoutVars>
      </dgm:prSet>
      <dgm:spPr/>
    </dgm:pt>
    <dgm:pt modelId="{CDC18971-AE0F-46AF-8437-BD13B4908B67}" type="pres">
      <dgm:prSet presAssocID="{16C5E04A-11A2-481E-BD16-C8B4E7E3E740}" presName="spacer" presStyleCnt="0"/>
      <dgm:spPr/>
    </dgm:pt>
    <dgm:pt modelId="{5B53C5E5-4BA2-4951-962C-8F43E450E69A}" type="pres">
      <dgm:prSet presAssocID="{E0BDBA82-09C4-437B-9FE0-FEBD11C78A77}" presName="parentText" presStyleLbl="node1" presStyleIdx="6" presStyleCnt="11">
        <dgm:presLayoutVars>
          <dgm:chMax val="0"/>
          <dgm:bulletEnabled val="1"/>
        </dgm:presLayoutVars>
      </dgm:prSet>
      <dgm:spPr/>
    </dgm:pt>
    <dgm:pt modelId="{649BF95B-A30C-4B8F-8533-38C8071ABD1F}" type="pres">
      <dgm:prSet presAssocID="{7E9AFA2A-EB2C-4F55-B8CB-22ACB155576F}" presName="spacer" presStyleCnt="0"/>
      <dgm:spPr/>
    </dgm:pt>
    <dgm:pt modelId="{6F4E4D7A-6936-4650-A2A8-5E1A680F973D}" type="pres">
      <dgm:prSet presAssocID="{CDD1F3DA-9139-4892-AEF7-26BD2F38C7F6}" presName="parentText" presStyleLbl="node1" presStyleIdx="7" presStyleCnt="11">
        <dgm:presLayoutVars>
          <dgm:chMax val="0"/>
          <dgm:bulletEnabled val="1"/>
        </dgm:presLayoutVars>
      </dgm:prSet>
      <dgm:spPr/>
    </dgm:pt>
    <dgm:pt modelId="{6DF99C73-7E9D-4C79-911C-EE62FD8FF6BD}" type="pres">
      <dgm:prSet presAssocID="{DE60F0C3-299C-4E6E-A918-EDBCEE5DF584}" presName="spacer" presStyleCnt="0"/>
      <dgm:spPr/>
    </dgm:pt>
    <dgm:pt modelId="{535A63C9-2064-4CD6-B04C-1B6D988C7E67}" type="pres">
      <dgm:prSet presAssocID="{67257CC0-59DC-4E83-BE97-CCB5800F01FA}" presName="parentText" presStyleLbl="node1" presStyleIdx="8" presStyleCnt="11">
        <dgm:presLayoutVars>
          <dgm:chMax val="0"/>
          <dgm:bulletEnabled val="1"/>
        </dgm:presLayoutVars>
      </dgm:prSet>
      <dgm:spPr/>
    </dgm:pt>
    <dgm:pt modelId="{E6B194B9-0B41-44D2-8234-7C52B6514D7C}" type="pres">
      <dgm:prSet presAssocID="{079C67C2-5E98-4A5A-9A41-41FF8E1A7CDF}" presName="spacer" presStyleCnt="0"/>
      <dgm:spPr/>
    </dgm:pt>
    <dgm:pt modelId="{239D2400-DA3D-4921-B89E-9387D06E3FC6}" type="pres">
      <dgm:prSet presAssocID="{B4AA3B1F-5E62-47AC-B128-B810BF973157}" presName="parentText" presStyleLbl="node1" presStyleIdx="9" presStyleCnt="11">
        <dgm:presLayoutVars>
          <dgm:chMax val="0"/>
          <dgm:bulletEnabled val="1"/>
        </dgm:presLayoutVars>
      </dgm:prSet>
      <dgm:spPr/>
    </dgm:pt>
    <dgm:pt modelId="{00E31CF9-6300-4C37-B005-C3C46031FF5B}" type="pres">
      <dgm:prSet presAssocID="{2968DA00-DB4E-483C-A5F4-99635E9D65D3}" presName="spacer" presStyleCnt="0"/>
      <dgm:spPr/>
    </dgm:pt>
    <dgm:pt modelId="{E7D654B7-D29D-4F49-9E89-B19BA584402C}" type="pres">
      <dgm:prSet presAssocID="{83AE4AF8-7CD2-46DD-8140-3685B6192717}" presName="parentText" presStyleLbl="node1" presStyleIdx="10" presStyleCnt="11">
        <dgm:presLayoutVars>
          <dgm:chMax val="0"/>
          <dgm:bulletEnabled val="1"/>
        </dgm:presLayoutVars>
      </dgm:prSet>
      <dgm:spPr/>
    </dgm:pt>
  </dgm:ptLst>
  <dgm:cxnLst>
    <dgm:cxn modelId="{8C2C6B04-0409-4BF4-889F-9A318424FEDA}" type="presOf" srcId="{E0BDBA82-09C4-437B-9FE0-FEBD11C78A77}" destId="{5B53C5E5-4BA2-4951-962C-8F43E450E69A}" srcOrd="0" destOrd="0" presId="urn:microsoft.com/office/officeart/2005/8/layout/vList2"/>
    <dgm:cxn modelId="{DB2CDD14-32C8-40DC-8B51-17B6E1AB6D2D}" srcId="{772AA0F3-F4E9-47CF-8325-0DAC384CF954}" destId="{E0BDBA82-09C4-437B-9FE0-FEBD11C78A77}" srcOrd="6" destOrd="0" parTransId="{6198B55B-E45A-4671-96B1-7695D8C1F16E}" sibTransId="{7E9AFA2A-EB2C-4F55-B8CB-22ACB155576F}"/>
    <dgm:cxn modelId="{AFB59C1E-EE95-44DF-902C-9257CBAC655C}" type="presOf" srcId="{A9CF51F0-0298-4EF3-A2B3-90A243DE3437}" destId="{090B3092-8794-4D15-AF92-5702207AB9B5}" srcOrd="0" destOrd="0" presId="urn:microsoft.com/office/officeart/2005/8/layout/vList2"/>
    <dgm:cxn modelId="{3717BB2A-1097-4DF0-9AE4-C0207DBBE239}" srcId="{772AA0F3-F4E9-47CF-8325-0DAC384CF954}" destId="{67257CC0-59DC-4E83-BE97-CCB5800F01FA}" srcOrd="8" destOrd="0" parTransId="{F4D371B4-D2AC-467C-BC4C-50A5B3BB6474}" sibTransId="{079C67C2-5E98-4A5A-9A41-41FF8E1A7CDF}"/>
    <dgm:cxn modelId="{5FE0A23A-A6A8-4930-A531-6628B49E90F4}" type="presOf" srcId="{42726D45-BA7A-46CB-AA22-B50A74361A2C}" destId="{E71F8246-6C75-49C0-B9AE-63470A1924BF}" srcOrd="0" destOrd="0" presId="urn:microsoft.com/office/officeart/2005/8/layout/vList2"/>
    <dgm:cxn modelId="{C209E55D-0DA5-4D06-986E-47109FE9549B}" type="presOf" srcId="{621352C9-C5D1-4C53-BF21-7185CAAD3217}" destId="{EB825EBC-454A-48C1-88FE-98C1D4C11A14}" srcOrd="0" destOrd="0" presId="urn:microsoft.com/office/officeart/2005/8/layout/vList2"/>
    <dgm:cxn modelId="{4747AC45-7729-4CBB-8695-15346D725ACD}" type="presOf" srcId="{B4AA3B1F-5E62-47AC-B128-B810BF973157}" destId="{239D2400-DA3D-4921-B89E-9387D06E3FC6}" srcOrd="0" destOrd="0" presId="urn:microsoft.com/office/officeart/2005/8/layout/vList2"/>
    <dgm:cxn modelId="{9E7C274D-02D5-4F81-BB47-9664660BC4F5}" srcId="{772AA0F3-F4E9-47CF-8325-0DAC384CF954}" destId="{CDD1F3DA-9139-4892-AEF7-26BD2F38C7F6}" srcOrd="7" destOrd="0" parTransId="{1DE9997F-C159-4C3E-944E-F5F82C27E606}" sibTransId="{DE60F0C3-299C-4E6E-A918-EDBCEE5DF584}"/>
    <dgm:cxn modelId="{3305E074-C00B-4CC4-86DE-7E4CE6959559}" type="presOf" srcId="{48183D19-A336-43E4-B6E0-B1E9F0BD5327}" destId="{FD3092E2-67C3-4274-B389-32548251F848}" srcOrd="0" destOrd="0" presId="urn:microsoft.com/office/officeart/2005/8/layout/vList2"/>
    <dgm:cxn modelId="{13240978-B4F1-45C9-AA25-C92CA145AEF7}" type="presOf" srcId="{83AE4AF8-7CD2-46DD-8140-3685B6192717}" destId="{E7D654B7-D29D-4F49-9E89-B19BA584402C}" srcOrd="0" destOrd="0" presId="urn:microsoft.com/office/officeart/2005/8/layout/vList2"/>
    <dgm:cxn modelId="{1873A45A-9D15-4A58-90C4-3BCC3C36C2B8}" type="presOf" srcId="{67257CC0-59DC-4E83-BE97-CCB5800F01FA}" destId="{535A63C9-2064-4CD6-B04C-1B6D988C7E67}" srcOrd="0" destOrd="0" presId="urn:microsoft.com/office/officeart/2005/8/layout/vList2"/>
    <dgm:cxn modelId="{94365A8F-9258-45E9-B71E-A21889C3F462}" srcId="{772AA0F3-F4E9-47CF-8325-0DAC384CF954}" destId="{83AE4AF8-7CD2-46DD-8140-3685B6192717}" srcOrd="10" destOrd="0" parTransId="{E39F4131-127B-4A26-BB3B-354CDAFA9612}" sibTransId="{96E355C0-04FF-42F9-B6F3-2E9A79D8B927}"/>
    <dgm:cxn modelId="{D64A54A2-8758-49D6-85F5-DC62B33B2CB4}" srcId="{772AA0F3-F4E9-47CF-8325-0DAC384CF954}" destId="{42726D45-BA7A-46CB-AA22-B50A74361A2C}" srcOrd="0" destOrd="0" parTransId="{D3A16BE0-1315-4572-9B6A-2E984E80E4B2}" sibTransId="{02EBABD4-D446-47D4-BC4A-C579B3F3107F}"/>
    <dgm:cxn modelId="{BE73DAA2-38F8-4827-A1E1-1690E507CB1E}" srcId="{772AA0F3-F4E9-47CF-8325-0DAC384CF954}" destId="{48183D19-A336-43E4-B6E0-B1E9F0BD5327}" srcOrd="2" destOrd="0" parTransId="{085AB133-EDB5-4F82-A3E9-D0A34AD7A895}" sibTransId="{077D07F3-BC82-41DF-9641-967C1A2D96EC}"/>
    <dgm:cxn modelId="{4795BAAC-4DD3-417B-9BB9-CB372F7CC878}" type="presOf" srcId="{772AA0F3-F4E9-47CF-8325-0DAC384CF954}" destId="{13917982-C28C-418A-905C-132E9EA64834}" srcOrd="0" destOrd="0" presId="urn:microsoft.com/office/officeart/2005/8/layout/vList2"/>
    <dgm:cxn modelId="{783135AD-37CC-4E74-8C2C-EF31D48EC751}" type="presOf" srcId="{D05B0785-3A09-4A84-A935-B9138FECD3E0}" destId="{31D77C2B-3D53-4527-A96B-FDBBDE03F5AF}" srcOrd="0" destOrd="0" presId="urn:microsoft.com/office/officeart/2005/8/layout/vList2"/>
    <dgm:cxn modelId="{ED1E0FB2-DA00-4351-8D40-A9902E695AB7}" type="presOf" srcId="{CDD1F3DA-9139-4892-AEF7-26BD2F38C7F6}" destId="{6F4E4D7A-6936-4650-A2A8-5E1A680F973D}" srcOrd="0" destOrd="0" presId="urn:microsoft.com/office/officeart/2005/8/layout/vList2"/>
    <dgm:cxn modelId="{44F80CB7-2B87-4111-901B-0EFC1D850994}" srcId="{772AA0F3-F4E9-47CF-8325-0DAC384CF954}" destId="{8DBCAB70-5CD3-406B-9081-54E525D24E4D}" srcOrd="1" destOrd="0" parTransId="{35250A88-304F-41C2-AAF8-5D30E9DAF373}" sibTransId="{98E8F214-7437-4506-95AA-93EEFD65F72B}"/>
    <dgm:cxn modelId="{0D4B66B8-69FE-4945-8781-B7E8756CCD2E}" srcId="{772AA0F3-F4E9-47CF-8325-0DAC384CF954}" destId="{621352C9-C5D1-4C53-BF21-7185CAAD3217}" srcOrd="4" destOrd="0" parTransId="{FD1562F4-F7B7-478A-853D-7600D7921714}" sibTransId="{ACA6DED0-F4D5-4D95-88A1-AF688CE0E036}"/>
    <dgm:cxn modelId="{3B478DB8-122F-4613-8DC1-DEF6BC47CEC6}" srcId="{772AA0F3-F4E9-47CF-8325-0DAC384CF954}" destId="{A9CF51F0-0298-4EF3-A2B3-90A243DE3437}" srcOrd="5" destOrd="0" parTransId="{9CA90133-950E-4087-A8CE-85A3873D4ACA}" sibTransId="{16C5E04A-11A2-481E-BD16-C8B4E7E3E740}"/>
    <dgm:cxn modelId="{AEEB93CA-2433-4779-985F-373EA214D4B8}" srcId="{772AA0F3-F4E9-47CF-8325-0DAC384CF954}" destId="{D05B0785-3A09-4A84-A935-B9138FECD3E0}" srcOrd="3" destOrd="0" parTransId="{4FC95C9C-C41E-4C12-A613-8F0D47421C47}" sibTransId="{7712219F-7C3A-4417-83DC-B716C305BBD1}"/>
    <dgm:cxn modelId="{DC7A5CCF-E975-4269-83C3-DBD2A6CD6D36}" type="presOf" srcId="{8DBCAB70-5CD3-406B-9081-54E525D24E4D}" destId="{1431B77C-240D-420A-ACF8-5D2E420BAF6C}" srcOrd="0" destOrd="0" presId="urn:microsoft.com/office/officeart/2005/8/layout/vList2"/>
    <dgm:cxn modelId="{1066BEFC-55B7-4165-802A-EC04BAA085A6}" srcId="{772AA0F3-F4E9-47CF-8325-0DAC384CF954}" destId="{B4AA3B1F-5E62-47AC-B128-B810BF973157}" srcOrd="9" destOrd="0" parTransId="{37B6633A-EE31-42B5-9822-D76551B3237E}" sibTransId="{2968DA00-DB4E-483C-A5F4-99635E9D65D3}"/>
    <dgm:cxn modelId="{1A16843C-7618-4F56-80A7-95C19BC7A917}" type="presParOf" srcId="{13917982-C28C-418A-905C-132E9EA64834}" destId="{E71F8246-6C75-49C0-B9AE-63470A1924BF}" srcOrd="0" destOrd="0" presId="urn:microsoft.com/office/officeart/2005/8/layout/vList2"/>
    <dgm:cxn modelId="{180DE4B8-61FE-43DF-8227-31F4D0331FD7}" type="presParOf" srcId="{13917982-C28C-418A-905C-132E9EA64834}" destId="{46B41894-962B-4D2A-BB09-ADC63CB34DF9}" srcOrd="1" destOrd="0" presId="urn:microsoft.com/office/officeart/2005/8/layout/vList2"/>
    <dgm:cxn modelId="{F6C6DA7E-6961-48BA-9481-AF47617F5419}" type="presParOf" srcId="{13917982-C28C-418A-905C-132E9EA64834}" destId="{1431B77C-240D-420A-ACF8-5D2E420BAF6C}" srcOrd="2" destOrd="0" presId="urn:microsoft.com/office/officeart/2005/8/layout/vList2"/>
    <dgm:cxn modelId="{C94BC053-CB64-4C6A-8EBD-B16F793F5801}" type="presParOf" srcId="{13917982-C28C-418A-905C-132E9EA64834}" destId="{9E5D0717-1A76-4E2E-B60C-1E0BFD9930B8}" srcOrd="3" destOrd="0" presId="urn:microsoft.com/office/officeart/2005/8/layout/vList2"/>
    <dgm:cxn modelId="{3261ADA4-37EB-4A07-82A6-40F5376DAEA5}" type="presParOf" srcId="{13917982-C28C-418A-905C-132E9EA64834}" destId="{FD3092E2-67C3-4274-B389-32548251F848}" srcOrd="4" destOrd="0" presId="urn:microsoft.com/office/officeart/2005/8/layout/vList2"/>
    <dgm:cxn modelId="{85CEC630-9EE3-4020-A871-895FFF68B641}" type="presParOf" srcId="{13917982-C28C-418A-905C-132E9EA64834}" destId="{DBC2186A-DE4B-4C84-B809-1459716A89A5}" srcOrd="5" destOrd="0" presId="urn:microsoft.com/office/officeart/2005/8/layout/vList2"/>
    <dgm:cxn modelId="{6C0163D7-BE3B-4082-8AD5-4599E39E3C49}" type="presParOf" srcId="{13917982-C28C-418A-905C-132E9EA64834}" destId="{31D77C2B-3D53-4527-A96B-FDBBDE03F5AF}" srcOrd="6" destOrd="0" presId="urn:microsoft.com/office/officeart/2005/8/layout/vList2"/>
    <dgm:cxn modelId="{D03E6A10-AE0F-4510-A3F5-CA89A34FA465}" type="presParOf" srcId="{13917982-C28C-418A-905C-132E9EA64834}" destId="{2FBD2E3E-5712-4983-A9DB-7EB176FFD468}" srcOrd="7" destOrd="0" presId="urn:microsoft.com/office/officeart/2005/8/layout/vList2"/>
    <dgm:cxn modelId="{882FECF8-59BF-42EB-A3D8-72D71748F2C0}" type="presParOf" srcId="{13917982-C28C-418A-905C-132E9EA64834}" destId="{EB825EBC-454A-48C1-88FE-98C1D4C11A14}" srcOrd="8" destOrd="0" presId="urn:microsoft.com/office/officeart/2005/8/layout/vList2"/>
    <dgm:cxn modelId="{D9836696-B427-4B53-9A06-76A8D4B1DD46}" type="presParOf" srcId="{13917982-C28C-418A-905C-132E9EA64834}" destId="{34F0D87D-5B8B-4322-A510-FF8C81D6885E}" srcOrd="9" destOrd="0" presId="urn:microsoft.com/office/officeart/2005/8/layout/vList2"/>
    <dgm:cxn modelId="{4F6CF7E1-46FD-4FAE-B4C5-43473D2DB28C}" type="presParOf" srcId="{13917982-C28C-418A-905C-132E9EA64834}" destId="{090B3092-8794-4D15-AF92-5702207AB9B5}" srcOrd="10" destOrd="0" presId="urn:microsoft.com/office/officeart/2005/8/layout/vList2"/>
    <dgm:cxn modelId="{64149623-2F29-4DF3-8574-0877C6853F39}" type="presParOf" srcId="{13917982-C28C-418A-905C-132E9EA64834}" destId="{CDC18971-AE0F-46AF-8437-BD13B4908B67}" srcOrd="11" destOrd="0" presId="urn:microsoft.com/office/officeart/2005/8/layout/vList2"/>
    <dgm:cxn modelId="{29EAF1B1-B25E-47EF-A6F1-C8FF86F40308}" type="presParOf" srcId="{13917982-C28C-418A-905C-132E9EA64834}" destId="{5B53C5E5-4BA2-4951-962C-8F43E450E69A}" srcOrd="12" destOrd="0" presId="urn:microsoft.com/office/officeart/2005/8/layout/vList2"/>
    <dgm:cxn modelId="{53C3800A-43FA-488B-BA48-BCCF0B13D65A}" type="presParOf" srcId="{13917982-C28C-418A-905C-132E9EA64834}" destId="{649BF95B-A30C-4B8F-8533-38C8071ABD1F}" srcOrd="13" destOrd="0" presId="urn:microsoft.com/office/officeart/2005/8/layout/vList2"/>
    <dgm:cxn modelId="{C2C280B3-C033-4B5C-AC3C-13AC29737E42}" type="presParOf" srcId="{13917982-C28C-418A-905C-132E9EA64834}" destId="{6F4E4D7A-6936-4650-A2A8-5E1A680F973D}" srcOrd="14" destOrd="0" presId="urn:microsoft.com/office/officeart/2005/8/layout/vList2"/>
    <dgm:cxn modelId="{7259FADB-6850-4E54-93D8-608738F6B6F9}" type="presParOf" srcId="{13917982-C28C-418A-905C-132E9EA64834}" destId="{6DF99C73-7E9D-4C79-911C-EE62FD8FF6BD}" srcOrd="15" destOrd="0" presId="urn:microsoft.com/office/officeart/2005/8/layout/vList2"/>
    <dgm:cxn modelId="{2AF8BC85-607E-4C68-A8E7-F24E019EA4A4}" type="presParOf" srcId="{13917982-C28C-418A-905C-132E9EA64834}" destId="{535A63C9-2064-4CD6-B04C-1B6D988C7E67}" srcOrd="16" destOrd="0" presId="urn:microsoft.com/office/officeart/2005/8/layout/vList2"/>
    <dgm:cxn modelId="{2D051516-C00D-4B98-ABB9-2BFA649EC835}" type="presParOf" srcId="{13917982-C28C-418A-905C-132E9EA64834}" destId="{E6B194B9-0B41-44D2-8234-7C52B6514D7C}" srcOrd="17" destOrd="0" presId="urn:microsoft.com/office/officeart/2005/8/layout/vList2"/>
    <dgm:cxn modelId="{FF24C87F-7FDC-4BC0-B404-67652BD75B7D}" type="presParOf" srcId="{13917982-C28C-418A-905C-132E9EA64834}" destId="{239D2400-DA3D-4921-B89E-9387D06E3FC6}" srcOrd="18" destOrd="0" presId="urn:microsoft.com/office/officeart/2005/8/layout/vList2"/>
    <dgm:cxn modelId="{E8868057-FA59-47F6-B6D8-0F8980D59F1F}" type="presParOf" srcId="{13917982-C28C-418A-905C-132E9EA64834}" destId="{00E31CF9-6300-4C37-B005-C3C46031FF5B}" srcOrd="19" destOrd="0" presId="urn:microsoft.com/office/officeart/2005/8/layout/vList2"/>
    <dgm:cxn modelId="{3C42FF15-5D7B-4B24-BD56-87965655A7C1}" type="presParOf" srcId="{13917982-C28C-418A-905C-132E9EA64834}" destId="{E7D654B7-D29D-4F49-9E89-B19BA584402C}" srcOrd="2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72AA0F3-F4E9-47CF-8325-0DAC384CF954}" type="doc">
      <dgm:prSet loTypeId="urn:microsoft.com/office/officeart/2005/8/layout/vList2" loCatId="list" qsTypeId="urn:microsoft.com/office/officeart/2005/8/quickstyle/simple1#345" qsCatId="simple" csTypeId="urn:microsoft.com/office/officeart/2005/8/colors/accent1_2#1" csCatId="accent1" phldr="1"/>
      <dgm:spPr/>
      <dgm:t>
        <a:bodyPr/>
        <a:lstStyle/>
        <a:p>
          <a:endParaRPr lang="en-US"/>
        </a:p>
      </dgm:t>
    </dgm:pt>
    <dgm:pt modelId="{7BA221B9-1EE2-4D6D-9DEE-BA3162E2CBB7}">
      <dgm:prSet custT="1"/>
      <dgm:spPr/>
      <dgm:t>
        <a:bodyPr/>
        <a:lstStyle/>
        <a:p>
          <a:pPr algn="l" rtl="0">
            <a:lnSpc>
              <a:spcPct val="90000"/>
            </a:lnSpc>
          </a:pPr>
          <a:r>
            <a:rPr lang="en-GB" sz="1800" b="1" u="sng">
              <a:solidFill>
                <a:srgbClr val="00F0DC"/>
              </a:solidFill>
              <a:latin typeface="Arial"/>
              <a:ea typeface="+mn-ea"/>
              <a:cs typeface="Arial"/>
            </a:rPr>
            <a:t>Part A. Understanding language accessibility</a:t>
          </a:r>
        </a:p>
      </dgm:t>
    </dgm:pt>
    <dgm:pt modelId="{AC7753AF-8C10-4B7A-8A2E-A0FC9EEE7FD5}" type="parTrans" cxnId="{61A66A1C-0E1B-4C4D-AEEE-4EA02D9D901F}">
      <dgm:prSet/>
      <dgm:spPr/>
      <dgm:t>
        <a:bodyPr/>
        <a:lstStyle/>
        <a:p>
          <a:endParaRPr lang="en-US" sz="2000"/>
        </a:p>
      </dgm:t>
    </dgm:pt>
    <dgm:pt modelId="{844E6774-E5EC-4DFC-A012-FB90EC753FF7}" type="sibTrans" cxnId="{61A66A1C-0E1B-4C4D-AEEE-4EA02D9D901F}">
      <dgm:prSet/>
      <dgm:spPr/>
      <dgm:t>
        <a:bodyPr/>
        <a:lstStyle/>
        <a:p>
          <a:endParaRPr lang="en-US" sz="2000"/>
        </a:p>
      </dgm:t>
    </dgm:pt>
    <dgm:pt modelId="{4B523632-AEDD-4A0E-ACD4-6869F819D735}">
      <dgm:prSet phldr="0" custT="1"/>
      <dgm:spPr/>
      <dgm:t>
        <a:bodyPr/>
        <a:lstStyle/>
        <a:p>
          <a:pPr algn="l" rtl="0">
            <a:lnSpc>
              <a:spcPct val="90000"/>
            </a:lnSpc>
          </a:pPr>
          <a:r>
            <a:rPr lang="en-GB" sz="1800">
              <a:solidFill>
                <a:srgbClr val="FFFFFF"/>
              </a:solidFill>
              <a:latin typeface="Arial"/>
              <a:ea typeface="+mn-ea"/>
              <a:cs typeface="Arial"/>
            </a:rPr>
            <a:t>Chapter 1 – Introduction </a:t>
          </a:r>
        </a:p>
      </dgm:t>
    </dgm:pt>
    <dgm:pt modelId="{1DC4D054-1F45-4175-873D-28322828F2DB}" type="parTrans" cxnId="{52617D50-20EB-4A0B-82CC-25D356F80811}">
      <dgm:prSet/>
      <dgm:spPr/>
      <dgm:t>
        <a:bodyPr/>
        <a:lstStyle/>
        <a:p>
          <a:endParaRPr lang="en-US" sz="2000"/>
        </a:p>
      </dgm:t>
    </dgm:pt>
    <dgm:pt modelId="{45C4CE37-2B7F-445D-93B7-9F9525125426}" type="sibTrans" cxnId="{52617D50-20EB-4A0B-82CC-25D356F80811}">
      <dgm:prSet/>
      <dgm:spPr/>
      <dgm:t>
        <a:bodyPr/>
        <a:lstStyle/>
        <a:p>
          <a:endParaRPr lang="en-US" sz="2000"/>
        </a:p>
      </dgm:t>
    </dgm:pt>
    <dgm:pt modelId="{4603AF05-0AAA-4699-B971-FE6B44EF3473}">
      <dgm:prSet phldr="0" custT="1"/>
      <dgm:spPr/>
      <dgm:t>
        <a:bodyPr/>
        <a:lstStyle/>
        <a:p>
          <a:pPr algn="l" rtl="0">
            <a:lnSpc>
              <a:spcPct val="90000"/>
            </a:lnSpc>
          </a:pPr>
          <a:r>
            <a:rPr lang="en-GB" sz="1800">
              <a:solidFill>
                <a:srgbClr val="FFFFFF"/>
              </a:solidFill>
              <a:latin typeface="Arial"/>
              <a:ea typeface="+mn-ea"/>
              <a:cs typeface="Arial"/>
            </a:rPr>
            <a:t>Chapter 2 – Language modification in public examination</a:t>
          </a:r>
        </a:p>
      </dgm:t>
    </dgm:pt>
    <dgm:pt modelId="{BF375EC3-4CE1-4321-BC6C-E93A756E2DAC}" type="parTrans" cxnId="{573AFA88-C6C8-4F27-8831-97F1EB8E27EA}">
      <dgm:prSet/>
      <dgm:spPr/>
      <dgm:t>
        <a:bodyPr/>
        <a:lstStyle/>
        <a:p>
          <a:endParaRPr lang="en-US" sz="2000"/>
        </a:p>
      </dgm:t>
    </dgm:pt>
    <dgm:pt modelId="{627B4E3F-F80D-4806-B533-10147EADE8D4}" type="sibTrans" cxnId="{573AFA88-C6C8-4F27-8831-97F1EB8E27EA}">
      <dgm:prSet/>
      <dgm:spPr/>
      <dgm:t>
        <a:bodyPr/>
        <a:lstStyle/>
        <a:p>
          <a:endParaRPr lang="en-US" sz="2000"/>
        </a:p>
      </dgm:t>
    </dgm:pt>
    <dgm:pt modelId="{197FCC23-3B97-4DB0-BD6C-069EC67FC49E}">
      <dgm:prSet custT="1"/>
      <dgm:spPr/>
      <dgm:t>
        <a:bodyPr/>
        <a:lstStyle/>
        <a:p>
          <a:pPr algn="l" rtl="0">
            <a:lnSpc>
              <a:spcPct val="90000"/>
            </a:lnSpc>
          </a:pPr>
          <a:r>
            <a:rPr lang="en-GB" sz="1800">
              <a:solidFill>
                <a:srgbClr val="FFFFFF"/>
              </a:solidFill>
              <a:latin typeface="Arial"/>
              <a:ea typeface="+mn-ea"/>
              <a:cs typeface="Arial"/>
            </a:rPr>
            <a:t>Chapter 4 – </a:t>
          </a:r>
          <a:r>
            <a:rPr lang="en-GB" sz="1800">
              <a:solidFill>
                <a:srgbClr val="FFFFFF"/>
              </a:solidFill>
              <a:latin typeface="Aptos" panose="02110004020202020204"/>
              <a:ea typeface="+mn-ea"/>
              <a:cs typeface="+mn-cs"/>
            </a:rPr>
            <a:t>Professional expertise in language accessibility </a:t>
          </a:r>
          <a:endParaRPr lang="en-US" sz="1800">
            <a:solidFill>
              <a:srgbClr val="FFFFFF"/>
            </a:solidFill>
            <a:latin typeface="Aptos" panose="02110004020202020204"/>
            <a:ea typeface="+mn-ea"/>
            <a:cs typeface="+mn-cs"/>
          </a:endParaRPr>
        </a:p>
      </dgm:t>
    </dgm:pt>
    <dgm:pt modelId="{A7ED2FC2-E44E-4788-963A-E07040EE1676}" type="parTrans" cxnId="{4C4FB253-0401-4EC3-B61A-A607820F2533}">
      <dgm:prSet/>
      <dgm:spPr/>
      <dgm:t>
        <a:bodyPr/>
        <a:lstStyle/>
        <a:p>
          <a:endParaRPr lang="en-US" sz="2000"/>
        </a:p>
      </dgm:t>
    </dgm:pt>
    <dgm:pt modelId="{DA1544B7-ABAB-4B09-93D2-C6AC598B63DC}" type="sibTrans" cxnId="{4C4FB253-0401-4EC3-B61A-A607820F2533}">
      <dgm:prSet/>
      <dgm:spPr/>
      <dgm:t>
        <a:bodyPr/>
        <a:lstStyle/>
        <a:p>
          <a:endParaRPr lang="en-US" sz="2000"/>
        </a:p>
      </dgm:t>
    </dgm:pt>
    <dgm:pt modelId="{825751C9-A3DD-4859-B38E-4A709410CAA1}">
      <dgm:prSet custT="1"/>
      <dgm:spPr/>
      <dgm:t>
        <a:bodyPr/>
        <a:lstStyle/>
        <a:p>
          <a:pPr algn="l" rtl="0">
            <a:lnSpc>
              <a:spcPct val="90000"/>
            </a:lnSpc>
          </a:pPr>
          <a:r>
            <a:rPr lang="en-GB" sz="1800">
              <a:solidFill>
                <a:srgbClr val="FFFFFF"/>
              </a:solidFill>
              <a:latin typeface="Arial"/>
              <a:ea typeface="+mn-ea"/>
              <a:cs typeface="Arial"/>
            </a:rPr>
            <a:t>Chapter 5 – Language accessibility, awarding bodies and regulation</a:t>
          </a:r>
          <a:endParaRPr lang="en-US" sz="1800">
            <a:solidFill>
              <a:srgbClr val="FFFFFF"/>
            </a:solidFill>
            <a:latin typeface="Aptos" panose="02110004020202020204"/>
            <a:ea typeface="+mn-ea"/>
            <a:cs typeface="+mn-cs"/>
          </a:endParaRPr>
        </a:p>
      </dgm:t>
    </dgm:pt>
    <dgm:pt modelId="{A37D57B8-2145-429C-92FC-F88487C85512}" type="parTrans" cxnId="{CF1962F6-8E80-427D-954C-0BA28AABFB8F}">
      <dgm:prSet/>
      <dgm:spPr/>
      <dgm:t>
        <a:bodyPr/>
        <a:lstStyle/>
        <a:p>
          <a:endParaRPr lang="en-US" sz="2000"/>
        </a:p>
      </dgm:t>
    </dgm:pt>
    <dgm:pt modelId="{BE409581-77F9-409C-933D-467B199CC88B}" type="sibTrans" cxnId="{CF1962F6-8E80-427D-954C-0BA28AABFB8F}">
      <dgm:prSet/>
      <dgm:spPr/>
      <dgm:t>
        <a:bodyPr/>
        <a:lstStyle/>
        <a:p>
          <a:endParaRPr lang="en-US" sz="2000"/>
        </a:p>
      </dgm:t>
    </dgm:pt>
    <dgm:pt modelId="{4EDE2346-4737-47A3-A9AF-AA581E21536E}">
      <dgm:prSet phldrT="[Text]" phldr="0" custT="1"/>
      <dgm:spPr/>
      <dgm:t>
        <a:bodyPr/>
        <a:lstStyle/>
        <a:p>
          <a:pPr algn="l" rtl="0">
            <a:lnSpc>
              <a:spcPct val="90000"/>
            </a:lnSpc>
          </a:pPr>
          <a:r>
            <a:rPr lang="en-GB" sz="1800">
              <a:solidFill>
                <a:srgbClr val="FFFFFF"/>
              </a:solidFill>
              <a:latin typeface="Arial"/>
              <a:ea typeface="+mn-ea"/>
              <a:cs typeface="Arial"/>
            </a:rPr>
            <a:t>Chapter 3 – The evidence underpinning language accessibility</a:t>
          </a:r>
        </a:p>
      </dgm:t>
    </dgm:pt>
    <dgm:pt modelId="{8D5E8356-18B0-4F1D-A304-554878FC9FC4}" type="parTrans" cxnId="{B788AD0B-4099-4845-BD71-D619DB531018}">
      <dgm:prSet/>
      <dgm:spPr/>
    </dgm:pt>
    <dgm:pt modelId="{1D2EAFCA-61D2-40D7-B40D-CA436C3CD268}" type="sibTrans" cxnId="{B788AD0B-4099-4845-BD71-D619DB531018}">
      <dgm:prSet/>
      <dgm:spPr/>
    </dgm:pt>
    <dgm:pt modelId="{13917982-C28C-418A-905C-132E9EA64834}" type="pres">
      <dgm:prSet presAssocID="{772AA0F3-F4E9-47CF-8325-0DAC384CF954}" presName="linear" presStyleCnt="0">
        <dgm:presLayoutVars>
          <dgm:animLvl val="lvl"/>
          <dgm:resizeHandles val="exact"/>
        </dgm:presLayoutVars>
      </dgm:prSet>
      <dgm:spPr/>
    </dgm:pt>
    <dgm:pt modelId="{8C9A230D-B461-4E4B-84D7-A09A05375C9E}" type="pres">
      <dgm:prSet presAssocID="{7BA221B9-1EE2-4D6D-9DEE-BA3162E2CBB7}" presName="parentText" presStyleLbl="node1" presStyleIdx="0" presStyleCnt="6" custLinFactNeighborY="93122">
        <dgm:presLayoutVars>
          <dgm:chMax val="0"/>
          <dgm:bulletEnabled val="1"/>
        </dgm:presLayoutVars>
      </dgm:prSet>
      <dgm:spPr/>
    </dgm:pt>
    <dgm:pt modelId="{CB81BB5B-6C25-4086-8587-7D2F7DD98418}" type="pres">
      <dgm:prSet presAssocID="{844E6774-E5EC-4DFC-A012-FB90EC753FF7}" presName="spacer" presStyleCnt="0"/>
      <dgm:spPr/>
    </dgm:pt>
    <dgm:pt modelId="{3B2D3107-41D6-42D6-B684-34D2A279869B}" type="pres">
      <dgm:prSet presAssocID="{4B523632-AEDD-4A0E-ACD4-6869F819D735}" presName="parentText" presStyleLbl="node1" presStyleIdx="1" presStyleCnt="6">
        <dgm:presLayoutVars>
          <dgm:chMax val="0"/>
          <dgm:bulletEnabled val="1"/>
        </dgm:presLayoutVars>
      </dgm:prSet>
      <dgm:spPr/>
    </dgm:pt>
    <dgm:pt modelId="{643ABA7F-FE4C-4D62-B378-119AE3899B3C}" type="pres">
      <dgm:prSet presAssocID="{45C4CE37-2B7F-445D-93B7-9F9525125426}" presName="spacer" presStyleCnt="0"/>
      <dgm:spPr/>
    </dgm:pt>
    <dgm:pt modelId="{F22FB073-863B-4DF8-8C38-001669AB99B6}" type="pres">
      <dgm:prSet presAssocID="{4603AF05-0AAA-4699-B971-FE6B44EF3473}" presName="parentText" presStyleLbl="node1" presStyleIdx="2" presStyleCnt="6">
        <dgm:presLayoutVars>
          <dgm:chMax val="0"/>
          <dgm:bulletEnabled val="1"/>
        </dgm:presLayoutVars>
      </dgm:prSet>
      <dgm:spPr/>
    </dgm:pt>
    <dgm:pt modelId="{D0FD18D3-C079-4B7B-9809-31BE2A336B72}" type="pres">
      <dgm:prSet presAssocID="{627B4E3F-F80D-4806-B533-10147EADE8D4}" presName="spacer" presStyleCnt="0"/>
      <dgm:spPr/>
    </dgm:pt>
    <dgm:pt modelId="{35805B04-8816-4FD4-B984-7F4831416A51}" type="pres">
      <dgm:prSet presAssocID="{4EDE2346-4737-47A3-A9AF-AA581E21536E}" presName="parentText" presStyleLbl="node1" presStyleIdx="3" presStyleCnt="6">
        <dgm:presLayoutVars>
          <dgm:chMax val="0"/>
          <dgm:bulletEnabled val="1"/>
        </dgm:presLayoutVars>
      </dgm:prSet>
      <dgm:spPr/>
    </dgm:pt>
    <dgm:pt modelId="{8566E8BC-221A-4401-9A5A-A48B66A6DCB7}" type="pres">
      <dgm:prSet presAssocID="{1D2EAFCA-61D2-40D7-B40D-CA436C3CD268}" presName="spacer" presStyleCnt="0"/>
      <dgm:spPr/>
    </dgm:pt>
    <dgm:pt modelId="{2F80E401-64B5-459F-A8D7-F627BEC24519}" type="pres">
      <dgm:prSet presAssocID="{197FCC23-3B97-4DB0-BD6C-069EC67FC49E}" presName="parentText" presStyleLbl="node1" presStyleIdx="4" presStyleCnt="6">
        <dgm:presLayoutVars>
          <dgm:chMax val="0"/>
          <dgm:bulletEnabled val="1"/>
        </dgm:presLayoutVars>
      </dgm:prSet>
      <dgm:spPr/>
    </dgm:pt>
    <dgm:pt modelId="{CF343022-5C6D-429C-B920-23EE7084C1C4}" type="pres">
      <dgm:prSet presAssocID="{DA1544B7-ABAB-4B09-93D2-C6AC598B63DC}" presName="spacer" presStyleCnt="0"/>
      <dgm:spPr/>
    </dgm:pt>
    <dgm:pt modelId="{B82E4C5A-FB94-423C-84FE-2CE30FD42ACA}" type="pres">
      <dgm:prSet presAssocID="{825751C9-A3DD-4859-B38E-4A709410CAA1}" presName="parentText" presStyleLbl="node1" presStyleIdx="5" presStyleCnt="6">
        <dgm:presLayoutVars>
          <dgm:chMax val="0"/>
          <dgm:bulletEnabled val="1"/>
        </dgm:presLayoutVars>
      </dgm:prSet>
      <dgm:spPr/>
    </dgm:pt>
  </dgm:ptLst>
  <dgm:cxnLst>
    <dgm:cxn modelId="{B788AD0B-4099-4845-BD71-D619DB531018}" srcId="{772AA0F3-F4E9-47CF-8325-0DAC384CF954}" destId="{4EDE2346-4737-47A3-A9AF-AA581E21536E}" srcOrd="3" destOrd="0" parTransId="{8D5E8356-18B0-4F1D-A304-554878FC9FC4}" sibTransId="{1D2EAFCA-61D2-40D7-B40D-CA436C3CD268}"/>
    <dgm:cxn modelId="{61A66A1C-0E1B-4C4D-AEEE-4EA02D9D901F}" srcId="{772AA0F3-F4E9-47CF-8325-0DAC384CF954}" destId="{7BA221B9-1EE2-4D6D-9DEE-BA3162E2CBB7}" srcOrd="0" destOrd="0" parTransId="{AC7753AF-8C10-4B7A-8A2E-A0FC9EEE7FD5}" sibTransId="{844E6774-E5EC-4DFC-A012-FB90EC753FF7}"/>
    <dgm:cxn modelId="{A48DC56B-F404-4BB7-8040-E2C38D3B87CA}" type="presOf" srcId="{4EDE2346-4737-47A3-A9AF-AA581E21536E}" destId="{35805B04-8816-4FD4-B984-7F4831416A51}" srcOrd="0" destOrd="0" presId="urn:microsoft.com/office/officeart/2005/8/layout/vList2"/>
    <dgm:cxn modelId="{52617D50-20EB-4A0B-82CC-25D356F80811}" srcId="{772AA0F3-F4E9-47CF-8325-0DAC384CF954}" destId="{4B523632-AEDD-4A0E-ACD4-6869F819D735}" srcOrd="1" destOrd="0" parTransId="{1DC4D054-1F45-4175-873D-28322828F2DB}" sibTransId="{45C4CE37-2B7F-445D-93B7-9F9525125426}"/>
    <dgm:cxn modelId="{4C4FB253-0401-4EC3-B61A-A607820F2533}" srcId="{772AA0F3-F4E9-47CF-8325-0DAC384CF954}" destId="{197FCC23-3B97-4DB0-BD6C-069EC67FC49E}" srcOrd="4" destOrd="0" parTransId="{A7ED2FC2-E44E-4788-963A-E07040EE1676}" sibTransId="{DA1544B7-ABAB-4B09-93D2-C6AC598B63DC}"/>
    <dgm:cxn modelId="{5BC91D56-B4B8-43FC-AEF5-251EA34CC51D}" type="presOf" srcId="{7BA221B9-1EE2-4D6D-9DEE-BA3162E2CBB7}" destId="{8C9A230D-B461-4E4B-84D7-A09A05375C9E}" srcOrd="0" destOrd="0" presId="urn:microsoft.com/office/officeart/2005/8/layout/vList2"/>
    <dgm:cxn modelId="{573AFA88-C6C8-4F27-8831-97F1EB8E27EA}" srcId="{772AA0F3-F4E9-47CF-8325-0DAC384CF954}" destId="{4603AF05-0AAA-4699-B971-FE6B44EF3473}" srcOrd="2" destOrd="0" parTransId="{BF375EC3-4CE1-4321-BC6C-E93A756E2DAC}" sibTransId="{627B4E3F-F80D-4806-B533-10147EADE8D4}"/>
    <dgm:cxn modelId="{FB38809E-1E0F-4232-9DFC-C5A2C8473954}" type="presOf" srcId="{197FCC23-3B97-4DB0-BD6C-069EC67FC49E}" destId="{2F80E401-64B5-459F-A8D7-F627BEC24519}" srcOrd="0" destOrd="0" presId="urn:microsoft.com/office/officeart/2005/8/layout/vList2"/>
    <dgm:cxn modelId="{A0B874A6-F1B1-4483-9E04-EF51C365147B}" type="presOf" srcId="{4B523632-AEDD-4A0E-ACD4-6869F819D735}" destId="{3B2D3107-41D6-42D6-B684-34D2A279869B}" srcOrd="0" destOrd="0" presId="urn:microsoft.com/office/officeart/2005/8/layout/vList2"/>
    <dgm:cxn modelId="{4795BAAC-4DD3-417B-9BB9-CB372F7CC878}" type="presOf" srcId="{772AA0F3-F4E9-47CF-8325-0DAC384CF954}" destId="{13917982-C28C-418A-905C-132E9EA64834}" srcOrd="0" destOrd="0" presId="urn:microsoft.com/office/officeart/2005/8/layout/vList2"/>
    <dgm:cxn modelId="{2B1F4CB2-437B-44E9-8FB2-BB8CBA6A485E}" type="presOf" srcId="{825751C9-A3DD-4859-B38E-4A709410CAA1}" destId="{B82E4C5A-FB94-423C-84FE-2CE30FD42ACA}" srcOrd="0" destOrd="0" presId="urn:microsoft.com/office/officeart/2005/8/layout/vList2"/>
    <dgm:cxn modelId="{CF1962F6-8E80-427D-954C-0BA28AABFB8F}" srcId="{772AA0F3-F4E9-47CF-8325-0DAC384CF954}" destId="{825751C9-A3DD-4859-B38E-4A709410CAA1}" srcOrd="5" destOrd="0" parTransId="{A37D57B8-2145-429C-92FC-F88487C85512}" sibTransId="{BE409581-77F9-409C-933D-467B199CC88B}"/>
    <dgm:cxn modelId="{D8C9CEF9-FFBC-4169-AE45-3067F058BB5E}" type="presOf" srcId="{4603AF05-0AAA-4699-B971-FE6B44EF3473}" destId="{F22FB073-863B-4DF8-8C38-001669AB99B6}" srcOrd="0" destOrd="0" presId="urn:microsoft.com/office/officeart/2005/8/layout/vList2"/>
    <dgm:cxn modelId="{007A682E-7D19-482B-8E5A-AC4286AFF554}" type="presParOf" srcId="{13917982-C28C-418A-905C-132E9EA64834}" destId="{8C9A230D-B461-4E4B-84D7-A09A05375C9E}" srcOrd="0" destOrd="0" presId="urn:microsoft.com/office/officeart/2005/8/layout/vList2"/>
    <dgm:cxn modelId="{DF31CD1B-C936-4342-B7D7-760ADD629715}" type="presParOf" srcId="{13917982-C28C-418A-905C-132E9EA64834}" destId="{CB81BB5B-6C25-4086-8587-7D2F7DD98418}" srcOrd="1" destOrd="0" presId="urn:microsoft.com/office/officeart/2005/8/layout/vList2"/>
    <dgm:cxn modelId="{61E5897E-1787-4662-B9CE-0B6AC3444945}" type="presParOf" srcId="{13917982-C28C-418A-905C-132E9EA64834}" destId="{3B2D3107-41D6-42D6-B684-34D2A279869B}" srcOrd="2" destOrd="0" presId="urn:microsoft.com/office/officeart/2005/8/layout/vList2"/>
    <dgm:cxn modelId="{E5F4123D-99DC-4976-9690-C7BBD60BDB44}" type="presParOf" srcId="{13917982-C28C-418A-905C-132E9EA64834}" destId="{643ABA7F-FE4C-4D62-B378-119AE3899B3C}" srcOrd="3" destOrd="0" presId="urn:microsoft.com/office/officeart/2005/8/layout/vList2"/>
    <dgm:cxn modelId="{9EEE604A-777E-4168-9BF4-91E0988AF179}" type="presParOf" srcId="{13917982-C28C-418A-905C-132E9EA64834}" destId="{F22FB073-863B-4DF8-8C38-001669AB99B6}" srcOrd="4" destOrd="0" presId="urn:microsoft.com/office/officeart/2005/8/layout/vList2"/>
    <dgm:cxn modelId="{8FB35CD4-4351-4206-875D-B90328498847}" type="presParOf" srcId="{13917982-C28C-418A-905C-132E9EA64834}" destId="{D0FD18D3-C079-4B7B-9809-31BE2A336B72}" srcOrd="5" destOrd="0" presId="urn:microsoft.com/office/officeart/2005/8/layout/vList2"/>
    <dgm:cxn modelId="{13D4F48F-98F6-4565-BB6C-CFF3B01DC45F}" type="presParOf" srcId="{13917982-C28C-418A-905C-132E9EA64834}" destId="{35805B04-8816-4FD4-B984-7F4831416A51}" srcOrd="6" destOrd="0" presId="urn:microsoft.com/office/officeart/2005/8/layout/vList2"/>
    <dgm:cxn modelId="{9E585CDA-88FC-4860-8130-E832E6CAD801}" type="presParOf" srcId="{13917982-C28C-418A-905C-132E9EA64834}" destId="{8566E8BC-221A-4401-9A5A-A48B66A6DCB7}" srcOrd="7" destOrd="0" presId="urn:microsoft.com/office/officeart/2005/8/layout/vList2"/>
    <dgm:cxn modelId="{728F19BF-ED46-456F-926F-9797382CD25A}" type="presParOf" srcId="{13917982-C28C-418A-905C-132E9EA64834}" destId="{2F80E401-64B5-459F-A8D7-F627BEC24519}" srcOrd="8" destOrd="0" presId="urn:microsoft.com/office/officeart/2005/8/layout/vList2"/>
    <dgm:cxn modelId="{83F39B9D-3AE0-4686-98CB-72042C452B8B}" type="presParOf" srcId="{13917982-C28C-418A-905C-132E9EA64834}" destId="{CF343022-5C6D-429C-B920-23EE7084C1C4}" srcOrd="9" destOrd="0" presId="urn:microsoft.com/office/officeart/2005/8/layout/vList2"/>
    <dgm:cxn modelId="{159FDC31-1D4A-4754-9913-46D90685E220}" type="presParOf" srcId="{13917982-C28C-418A-905C-132E9EA64834}" destId="{B82E4C5A-FB94-423C-84FE-2CE30FD42ACA}"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72AA0F3-F4E9-47CF-8325-0DAC384CF954}" type="doc">
      <dgm:prSet loTypeId="urn:microsoft.com/office/officeart/2005/8/layout/vList2" loCatId="list" qsTypeId="urn:microsoft.com/office/officeart/2005/8/quickstyle/simple1#345" qsCatId="simple" csTypeId="urn:microsoft.com/office/officeart/2005/8/colors/accent1_2#1" csCatId="accent1" phldr="1"/>
      <dgm:spPr/>
      <dgm:t>
        <a:bodyPr/>
        <a:lstStyle/>
        <a:p>
          <a:endParaRPr lang="en-US"/>
        </a:p>
      </dgm:t>
    </dgm:pt>
    <dgm:pt modelId="{7BA221B9-1EE2-4D6D-9DEE-BA3162E2CBB7}">
      <dgm:prSet phldr="0" custT="1"/>
      <dgm:spPr/>
      <dgm:t>
        <a:bodyPr/>
        <a:lstStyle/>
        <a:p>
          <a:pPr algn="l" rtl="0">
            <a:lnSpc>
              <a:spcPct val="90000"/>
            </a:lnSpc>
          </a:pPr>
          <a:r>
            <a:rPr lang="en-GB" sz="1800" b="1" u="sng">
              <a:solidFill>
                <a:srgbClr val="00F0DC"/>
              </a:solidFill>
              <a:latin typeface="Arial"/>
              <a:ea typeface="+mn-ea"/>
              <a:cs typeface="Arial"/>
            </a:rPr>
            <a:t>PART B. Applying language accessibility in practice </a:t>
          </a:r>
        </a:p>
      </dgm:t>
    </dgm:pt>
    <dgm:pt modelId="{AC7753AF-8C10-4B7A-8A2E-A0FC9EEE7FD5}" type="parTrans" cxnId="{61A66A1C-0E1B-4C4D-AEEE-4EA02D9D901F}">
      <dgm:prSet/>
      <dgm:spPr/>
      <dgm:t>
        <a:bodyPr/>
        <a:lstStyle/>
        <a:p>
          <a:endParaRPr lang="en-US" sz="2000"/>
        </a:p>
      </dgm:t>
    </dgm:pt>
    <dgm:pt modelId="{844E6774-E5EC-4DFC-A012-FB90EC753FF7}" type="sibTrans" cxnId="{61A66A1C-0E1B-4C4D-AEEE-4EA02D9D901F}">
      <dgm:prSet/>
      <dgm:spPr/>
      <dgm:t>
        <a:bodyPr/>
        <a:lstStyle/>
        <a:p>
          <a:endParaRPr lang="en-US" sz="2000"/>
        </a:p>
      </dgm:t>
    </dgm:pt>
    <dgm:pt modelId="{4B523632-AEDD-4A0E-ACD4-6869F819D735}">
      <dgm:prSet phldr="0" custT="1"/>
      <dgm:spPr/>
      <dgm:t>
        <a:bodyPr/>
        <a:lstStyle/>
        <a:p>
          <a:pPr algn="l" rtl="0">
            <a:lnSpc>
              <a:spcPct val="90000"/>
            </a:lnSpc>
          </a:pPr>
          <a:r>
            <a:rPr lang="en-GB" sz="1800">
              <a:solidFill>
                <a:srgbClr val="FFFFFF"/>
              </a:solidFill>
              <a:latin typeface="Arial"/>
              <a:ea typeface="+mn-ea"/>
              <a:cs typeface="Arial"/>
            </a:rPr>
            <a:t>Chapter 6 – Practical principles of language modification</a:t>
          </a:r>
        </a:p>
      </dgm:t>
    </dgm:pt>
    <dgm:pt modelId="{1DC4D054-1F45-4175-873D-28322828F2DB}" type="parTrans" cxnId="{52617D50-20EB-4A0B-82CC-25D356F80811}">
      <dgm:prSet/>
      <dgm:spPr/>
      <dgm:t>
        <a:bodyPr/>
        <a:lstStyle/>
        <a:p>
          <a:endParaRPr lang="en-US" sz="2000"/>
        </a:p>
      </dgm:t>
    </dgm:pt>
    <dgm:pt modelId="{45C4CE37-2B7F-445D-93B7-9F9525125426}" type="sibTrans" cxnId="{52617D50-20EB-4A0B-82CC-25D356F80811}">
      <dgm:prSet/>
      <dgm:spPr/>
      <dgm:t>
        <a:bodyPr/>
        <a:lstStyle/>
        <a:p>
          <a:endParaRPr lang="en-US" sz="2000"/>
        </a:p>
      </dgm:t>
    </dgm:pt>
    <dgm:pt modelId="{4603AF05-0AAA-4699-B971-FE6B44EF3473}">
      <dgm:prSet phldr="0" custT="1"/>
      <dgm:spPr/>
      <dgm:t>
        <a:bodyPr/>
        <a:lstStyle/>
        <a:p>
          <a:pPr algn="l" rtl="0">
            <a:lnSpc>
              <a:spcPct val="90000"/>
            </a:lnSpc>
          </a:pPr>
          <a:r>
            <a:rPr lang="en-GB" sz="1800">
              <a:solidFill>
                <a:srgbClr val="FFFFFF"/>
              </a:solidFill>
              <a:latin typeface="Arial"/>
              <a:ea typeface="+mn-ea"/>
              <a:cs typeface="Arial"/>
            </a:rPr>
            <a:t>Chapter 7 – Applying language modification principles in practice</a:t>
          </a:r>
        </a:p>
      </dgm:t>
    </dgm:pt>
    <dgm:pt modelId="{BF375EC3-4CE1-4321-BC6C-E93A756E2DAC}" type="parTrans" cxnId="{573AFA88-C6C8-4F27-8831-97F1EB8E27EA}">
      <dgm:prSet/>
      <dgm:spPr/>
      <dgm:t>
        <a:bodyPr/>
        <a:lstStyle/>
        <a:p>
          <a:endParaRPr lang="en-US" sz="2000"/>
        </a:p>
      </dgm:t>
    </dgm:pt>
    <dgm:pt modelId="{627B4E3F-F80D-4806-B533-10147EADE8D4}" type="sibTrans" cxnId="{573AFA88-C6C8-4F27-8831-97F1EB8E27EA}">
      <dgm:prSet/>
      <dgm:spPr/>
      <dgm:t>
        <a:bodyPr/>
        <a:lstStyle/>
        <a:p>
          <a:endParaRPr lang="en-US" sz="2000"/>
        </a:p>
      </dgm:t>
    </dgm:pt>
    <dgm:pt modelId="{197FCC23-3B97-4DB0-BD6C-069EC67FC49E}">
      <dgm:prSet custT="1"/>
      <dgm:spPr/>
      <dgm:t>
        <a:bodyPr/>
        <a:lstStyle/>
        <a:p>
          <a:pPr algn="l" rtl="0">
            <a:lnSpc>
              <a:spcPct val="90000"/>
            </a:lnSpc>
          </a:pPr>
          <a:r>
            <a:rPr lang="en-GB" sz="1800">
              <a:solidFill>
                <a:srgbClr val="FFFFFF"/>
              </a:solidFill>
              <a:latin typeface="Arial"/>
              <a:ea typeface="+mn-ea"/>
              <a:cs typeface="Arial"/>
            </a:rPr>
            <a:t>Chapter 8 – Examples of questions with suggested modifications</a:t>
          </a:r>
        </a:p>
      </dgm:t>
    </dgm:pt>
    <dgm:pt modelId="{A7ED2FC2-E44E-4788-963A-E07040EE1676}" type="parTrans" cxnId="{4C4FB253-0401-4EC3-B61A-A607820F2533}">
      <dgm:prSet/>
      <dgm:spPr/>
      <dgm:t>
        <a:bodyPr/>
        <a:lstStyle/>
        <a:p>
          <a:endParaRPr lang="en-US" sz="2000"/>
        </a:p>
      </dgm:t>
    </dgm:pt>
    <dgm:pt modelId="{DA1544B7-ABAB-4B09-93D2-C6AC598B63DC}" type="sibTrans" cxnId="{4C4FB253-0401-4EC3-B61A-A607820F2533}">
      <dgm:prSet/>
      <dgm:spPr/>
      <dgm:t>
        <a:bodyPr/>
        <a:lstStyle/>
        <a:p>
          <a:endParaRPr lang="en-US" sz="2000"/>
        </a:p>
      </dgm:t>
    </dgm:pt>
    <dgm:pt modelId="{825751C9-A3DD-4859-B38E-4A709410CAA1}">
      <dgm:prSet custT="1"/>
      <dgm:spPr/>
      <dgm:t>
        <a:bodyPr/>
        <a:lstStyle/>
        <a:p>
          <a:pPr algn="l" rtl="0">
            <a:lnSpc>
              <a:spcPct val="90000"/>
            </a:lnSpc>
          </a:pPr>
          <a:r>
            <a:rPr lang="en-GB" sz="1800">
              <a:solidFill>
                <a:srgbClr val="FFFFFF"/>
              </a:solidFill>
              <a:latin typeface="Arial"/>
              <a:ea typeface="+mn-ea"/>
              <a:cs typeface="Arial"/>
            </a:rPr>
            <a:t>Chapter 9 – Legibility and layout</a:t>
          </a:r>
        </a:p>
      </dgm:t>
    </dgm:pt>
    <dgm:pt modelId="{A37D57B8-2145-429C-92FC-F88487C85512}" type="parTrans" cxnId="{CF1962F6-8E80-427D-954C-0BA28AABFB8F}">
      <dgm:prSet/>
      <dgm:spPr/>
      <dgm:t>
        <a:bodyPr/>
        <a:lstStyle/>
        <a:p>
          <a:endParaRPr lang="en-US" sz="2000"/>
        </a:p>
      </dgm:t>
    </dgm:pt>
    <dgm:pt modelId="{BE409581-77F9-409C-933D-467B199CC88B}" type="sibTrans" cxnId="{CF1962F6-8E80-427D-954C-0BA28AABFB8F}">
      <dgm:prSet/>
      <dgm:spPr/>
      <dgm:t>
        <a:bodyPr/>
        <a:lstStyle/>
        <a:p>
          <a:endParaRPr lang="en-US" sz="2000"/>
        </a:p>
      </dgm:t>
    </dgm:pt>
    <dgm:pt modelId="{13917982-C28C-418A-905C-132E9EA64834}" type="pres">
      <dgm:prSet presAssocID="{772AA0F3-F4E9-47CF-8325-0DAC384CF954}" presName="linear" presStyleCnt="0">
        <dgm:presLayoutVars>
          <dgm:animLvl val="lvl"/>
          <dgm:resizeHandles val="exact"/>
        </dgm:presLayoutVars>
      </dgm:prSet>
      <dgm:spPr/>
    </dgm:pt>
    <dgm:pt modelId="{8C9A230D-B461-4E4B-84D7-A09A05375C9E}" type="pres">
      <dgm:prSet presAssocID="{7BA221B9-1EE2-4D6D-9DEE-BA3162E2CBB7}" presName="parentText" presStyleLbl="node1" presStyleIdx="0" presStyleCnt="5" custLinFactNeighborY="93122">
        <dgm:presLayoutVars>
          <dgm:chMax val="0"/>
          <dgm:bulletEnabled val="1"/>
        </dgm:presLayoutVars>
      </dgm:prSet>
      <dgm:spPr/>
    </dgm:pt>
    <dgm:pt modelId="{CB81BB5B-6C25-4086-8587-7D2F7DD98418}" type="pres">
      <dgm:prSet presAssocID="{844E6774-E5EC-4DFC-A012-FB90EC753FF7}" presName="spacer" presStyleCnt="0"/>
      <dgm:spPr/>
    </dgm:pt>
    <dgm:pt modelId="{3B2D3107-41D6-42D6-B684-34D2A279869B}" type="pres">
      <dgm:prSet presAssocID="{4B523632-AEDD-4A0E-ACD4-6869F819D735}" presName="parentText" presStyleLbl="node1" presStyleIdx="1" presStyleCnt="5">
        <dgm:presLayoutVars>
          <dgm:chMax val="0"/>
          <dgm:bulletEnabled val="1"/>
        </dgm:presLayoutVars>
      </dgm:prSet>
      <dgm:spPr/>
    </dgm:pt>
    <dgm:pt modelId="{643ABA7F-FE4C-4D62-B378-119AE3899B3C}" type="pres">
      <dgm:prSet presAssocID="{45C4CE37-2B7F-445D-93B7-9F9525125426}" presName="spacer" presStyleCnt="0"/>
      <dgm:spPr/>
    </dgm:pt>
    <dgm:pt modelId="{F22FB073-863B-4DF8-8C38-001669AB99B6}" type="pres">
      <dgm:prSet presAssocID="{4603AF05-0AAA-4699-B971-FE6B44EF3473}" presName="parentText" presStyleLbl="node1" presStyleIdx="2" presStyleCnt="5">
        <dgm:presLayoutVars>
          <dgm:chMax val="0"/>
          <dgm:bulletEnabled val="1"/>
        </dgm:presLayoutVars>
      </dgm:prSet>
      <dgm:spPr/>
    </dgm:pt>
    <dgm:pt modelId="{D0FD18D3-C079-4B7B-9809-31BE2A336B72}" type="pres">
      <dgm:prSet presAssocID="{627B4E3F-F80D-4806-B533-10147EADE8D4}" presName="spacer" presStyleCnt="0"/>
      <dgm:spPr/>
    </dgm:pt>
    <dgm:pt modelId="{2F80E401-64B5-459F-A8D7-F627BEC24519}" type="pres">
      <dgm:prSet presAssocID="{197FCC23-3B97-4DB0-BD6C-069EC67FC49E}" presName="parentText" presStyleLbl="node1" presStyleIdx="3" presStyleCnt="5">
        <dgm:presLayoutVars>
          <dgm:chMax val="0"/>
          <dgm:bulletEnabled val="1"/>
        </dgm:presLayoutVars>
      </dgm:prSet>
      <dgm:spPr/>
    </dgm:pt>
    <dgm:pt modelId="{CF343022-5C6D-429C-B920-23EE7084C1C4}" type="pres">
      <dgm:prSet presAssocID="{DA1544B7-ABAB-4B09-93D2-C6AC598B63DC}" presName="spacer" presStyleCnt="0"/>
      <dgm:spPr/>
    </dgm:pt>
    <dgm:pt modelId="{B82E4C5A-FB94-423C-84FE-2CE30FD42ACA}" type="pres">
      <dgm:prSet presAssocID="{825751C9-A3DD-4859-B38E-4A709410CAA1}" presName="parentText" presStyleLbl="node1" presStyleIdx="4" presStyleCnt="5">
        <dgm:presLayoutVars>
          <dgm:chMax val="0"/>
          <dgm:bulletEnabled val="1"/>
        </dgm:presLayoutVars>
      </dgm:prSet>
      <dgm:spPr/>
    </dgm:pt>
  </dgm:ptLst>
  <dgm:cxnLst>
    <dgm:cxn modelId="{8FCE8B16-3312-4A29-BBC7-6A0FDE89D4A4}" type="presOf" srcId="{4B523632-AEDD-4A0E-ACD4-6869F819D735}" destId="{3B2D3107-41D6-42D6-B684-34D2A279869B}" srcOrd="0" destOrd="0" presId="urn:microsoft.com/office/officeart/2005/8/layout/vList2"/>
    <dgm:cxn modelId="{61A66A1C-0E1B-4C4D-AEEE-4EA02D9D901F}" srcId="{772AA0F3-F4E9-47CF-8325-0DAC384CF954}" destId="{7BA221B9-1EE2-4D6D-9DEE-BA3162E2CBB7}" srcOrd="0" destOrd="0" parTransId="{AC7753AF-8C10-4B7A-8A2E-A0FC9EEE7FD5}" sibTransId="{844E6774-E5EC-4DFC-A012-FB90EC753FF7}"/>
    <dgm:cxn modelId="{CAF3A51F-7725-4187-A428-D8B4BD83CFA0}" type="presOf" srcId="{197FCC23-3B97-4DB0-BD6C-069EC67FC49E}" destId="{2F80E401-64B5-459F-A8D7-F627BEC24519}" srcOrd="0" destOrd="0" presId="urn:microsoft.com/office/officeart/2005/8/layout/vList2"/>
    <dgm:cxn modelId="{D465BB33-9C26-49B2-85CA-DE5393D64101}" type="presOf" srcId="{825751C9-A3DD-4859-B38E-4A709410CAA1}" destId="{B82E4C5A-FB94-423C-84FE-2CE30FD42ACA}" srcOrd="0" destOrd="0" presId="urn:microsoft.com/office/officeart/2005/8/layout/vList2"/>
    <dgm:cxn modelId="{52617D50-20EB-4A0B-82CC-25D356F80811}" srcId="{772AA0F3-F4E9-47CF-8325-0DAC384CF954}" destId="{4B523632-AEDD-4A0E-ACD4-6869F819D735}" srcOrd="1" destOrd="0" parTransId="{1DC4D054-1F45-4175-873D-28322828F2DB}" sibTransId="{45C4CE37-2B7F-445D-93B7-9F9525125426}"/>
    <dgm:cxn modelId="{4C4FB253-0401-4EC3-B61A-A607820F2533}" srcId="{772AA0F3-F4E9-47CF-8325-0DAC384CF954}" destId="{197FCC23-3B97-4DB0-BD6C-069EC67FC49E}" srcOrd="3" destOrd="0" parTransId="{A7ED2FC2-E44E-4788-963A-E07040EE1676}" sibTransId="{DA1544B7-ABAB-4B09-93D2-C6AC598B63DC}"/>
    <dgm:cxn modelId="{573AFA88-C6C8-4F27-8831-97F1EB8E27EA}" srcId="{772AA0F3-F4E9-47CF-8325-0DAC384CF954}" destId="{4603AF05-0AAA-4699-B971-FE6B44EF3473}" srcOrd="2" destOrd="0" parTransId="{BF375EC3-4CE1-4321-BC6C-E93A756E2DAC}" sibTransId="{627B4E3F-F80D-4806-B533-10147EADE8D4}"/>
    <dgm:cxn modelId="{F7922099-96C8-4F5B-B2E1-A848CB502786}" type="presOf" srcId="{7BA221B9-1EE2-4D6D-9DEE-BA3162E2CBB7}" destId="{8C9A230D-B461-4E4B-84D7-A09A05375C9E}" srcOrd="0" destOrd="0" presId="urn:microsoft.com/office/officeart/2005/8/layout/vList2"/>
    <dgm:cxn modelId="{4795BAAC-4DD3-417B-9BB9-CB372F7CC878}" type="presOf" srcId="{772AA0F3-F4E9-47CF-8325-0DAC384CF954}" destId="{13917982-C28C-418A-905C-132E9EA64834}" srcOrd="0" destOrd="0" presId="urn:microsoft.com/office/officeart/2005/8/layout/vList2"/>
    <dgm:cxn modelId="{CF1962F6-8E80-427D-954C-0BA28AABFB8F}" srcId="{772AA0F3-F4E9-47CF-8325-0DAC384CF954}" destId="{825751C9-A3DD-4859-B38E-4A709410CAA1}" srcOrd="4" destOrd="0" parTransId="{A37D57B8-2145-429C-92FC-F88487C85512}" sibTransId="{BE409581-77F9-409C-933D-467B199CC88B}"/>
    <dgm:cxn modelId="{B0DCD2F7-F46F-4436-B1C1-38634AC25EAB}" type="presOf" srcId="{4603AF05-0AAA-4699-B971-FE6B44EF3473}" destId="{F22FB073-863B-4DF8-8C38-001669AB99B6}" srcOrd="0" destOrd="0" presId="urn:microsoft.com/office/officeart/2005/8/layout/vList2"/>
    <dgm:cxn modelId="{4B62E4E8-522A-40AA-B787-1A98F229DBC9}" type="presParOf" srcId="{13917982-C28C-418A-905C-132E9EA64834}" destId="{8C9A230D-B461-4E4B-84D7-A09A05375C9E}" srcOrd="0" destOrd="0" presId="urn:microsoft.com/office/officeart/2005/8/layout/vList2"/>
    <dgm:cxn modelId="{F02C40A8-948E-4970-A2AD-5D134DE31CEE}" type="presParOf" srcId="{13917982-C28C-418A-905C-132E9EA64834}" destId="{CB81BB5B-6C25-4086-8587-7D2F7DD98418}" srcOrd="1" destOrd="0" presId="urn:microsoft.com/office/officeart/2005/8/layout/vList2"/>
    <dgm:cxn modelId="{3E180723-62D2-49A3-849F-F183FC3C2DB2}" type="presParOf" srcId="{13917982-C28C-418A-905C-132E9EA64834}" destId="{3B2D3107-41D6-42D6-B684-34D2A279869B}" srcOrd="2" destOrd="0" presId="urn:microsoft.com/office/officeart/2005/8/layout/vList2"/>
    <dgm:cxn modelId="{DDC72FC8-17D8-42C4-855B-ED4525DFE1C6}" type="presParOf" srcId="{13917982-C28C-418A-905C-132E9EA64834}" destId="{643ABA7F-FE4C-4D62-B378-119AE3899B3C}" srcOrd="3" destOrd="0" presId="urn:microsoft.com/office/officeart/2005/8/layout/vList2"/>
    <dgm:cxn modelId="{57F73383-420C-461E-9866-E919982C1F4C}" type="presParOf" srcId="{13917982-C28C-418A-905C-132E9EA64834}" destId="{F22FB073-863B-4DF8-8C38-001669AB99B6}" srcOrd="4" destOrd="0" presId="urn:microsoft.com/office/officeart/2005/8/layout/vList2"/>
    <dgm:cxn modelId="{D6E191E0-427A-4BBE-AFED-4C1EF6527739}" type="presParOf" srcId="{13917982-C28C-418A-905C-132E9EA64834}" destId="{D0FD18D3-C079-4B7B-9809-31BE2A336B72}" srcOrd="5" destOrd="0" presId="urn:microsoft.com/office/officeart/2005/8/layout/vList2"/>
    <dgm:cxn modelId="{45B5043E-59E2-43F5-BF0D-B11FE1AD1C91}" type="presParOf" srcId="{13917982-C28C-418A-905C-132E9EA64834}" destId="{2F80E401-64B5-459F-A8D7-F627BEC24519}" srcOrd="6" destOrd="0" presId="urn:microsoft.com/office/officeart/2005/8/layout/vList2"/>
    <dgm:cxn modelId="{9DFDF8CC-C52E-4594-9426-E1D91A5A2D96}" type="presParOf" srcId="{13917982-C28C-418A-905C-132E9EA64834}" destId="{CF343022-5C6D-429C-B920-23EE7084C1C4}" srcOrd="7" destOrd="0" presId="urn:microsoft.com/office/officeart/2005/8/layout/vList2"/>
    <dgm:cxn modelId="{B31BC40C-1CC0-43DC-931F-69A5E6A31EDA}" type="presParOf" srcId="{13917982-C28C-418A-905C-132E9EA64834}" destId="{B82E4C5A-FB94-423C-84FE-2CE30FD42ACA}"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7A27409-D1AC-400B-83B8-0CC1BD1279C8}" type="doc">
      <dgm:prSet loTypeId="urn:microsoft.com/office/officeart/2016/7/layout/LinearBlockProcessNumbered#2" loCatId="process" qsTypeId="urn:microsoft.com/office/officeart/2005/8/quickstyle/simple1#13" qsCatId="simple" csTypeId="urn:microsoft.com/office/officeart/2005/8/colors/colorful5#1" csCatId="colorful" phldr="1"/>
      <dgm:spPr/>
      <dgm:t>
        <a:bodyPr/>
        <a:lstStyle/>
        <a:p>
          <a:endParaRPr lang="en-US"/>
        </a:p>
      </dgm:t>
    </dgm:pt>
    <dgm:pt modelId="{E5F02D8B-9A15-4B59-AD50-B295F2900D09}">
      <dgm:prSet custT="1"/>
      <dgm:spPr>
        <a:solidFill>
          <a:srgbClr val="A02B93"/>
        </a:solidFill>
      </dgm:spPr>
      <dgm:t>
        <a:bodyPr/>
        <a:lstStyle/>
        <a:p>
          <a:r>
            <a:rPr lang="en-GB" sz="1800">
              <a:latin typeface="Arial" panose="020B0604020202020204" pitchFamily="34" charset="0"/>
              <a:cs typeface="Arial" panose="020B0604020202020204" pitchFamily="34" charset="0"/>
            </a:rPr>
            <a:t>Co-occurrence is common rather than the exception</a:t>
          </a:r>
          <a:endParaRPr lang="en-US" sz="1800">
            <a:latin typeface="Arial" panose="020B0604020202020204" pitchFamily="34" charset="0"/>
            <a:cs typeface="Arial" panose="020B0604020202020204" pitchFamily="34" charset="0"/>
          </a:endParaRPr>
        </a:p>
      </dgm:t>
    </dgm:pt>
    <dgm:pt modelId="{663DEC46-5A05-4AF3-AB70-B60B1B15081A}" type="parTrans" cxnId="{DE0B0938-81F3-4775-800E-2D19469CDAD7}">
      <dgm:prSet/>
      <dgm:spPr/>
      <dgm:t>
        <a:bodyPr/>
        <a:lstStyle/>
        <a:p>
          <a:endParaRPr lang="en-US"/>
        </a:p>
      </dgm:t>
    </dgm:pt>
    <dgm:pt modelId="{9F652FDB-9239-46CD-8519-A50764BD85BE}" type="sibTrans" cxnId="{DE0B0938-81F3-4775-800E-2D19469CDAD7}">
      <dgm:prSet phldrT="01" phldr="0"/>
      <dgm:spPr/>
      <dgm:t>
        <a:bodyPr/>
        <a:lstStyle/>
        <a:p>
          <a:r>
            <a:rPr lang="en-US"/>
            <a:t>01</a:t>
          </a:r>
        </a:p>
      </dgm:t>
    </dgm:pt>
    <dgm:pt modelId="{5CCE1F6F-2C1E-44C1-A65E-68B6E5E58475}">
      <dgm:prSet custT="1"/>
      <dgm:spPr/>
      <dgm:t>
        <a:bodyPr/>
        <a:lstStyle/>
        <a:p>
          <a:r>
            <a:rPr lang="en-GB" sz="1800">
              <a:latin typeface="Arial" panose="020B0604020202020204" pitchFamily="34" charset="0"/>
              <a:cs typeface="Arial" panose="020B0604020202020204" pitchFamily="34" charset="0"/>
            </a:rPr>
            <a:t>Multiple needs can contribute to examination disadvantage</a:t>
          </a:r>
          <a:endParaRPr lang="en-US" sz="1800">
            <a:latin typeface="Arial" panose="020B0604020202020204" pitchFamily="34" charset="0"/>
            <a:cs typeface="Arial" panose="020B0604020202020204" pitchFamily="34" charset="0"/>
          </a:endParaRPr>
        </a:p>
      </dgm:t>
    </dgm:pt>
    <dgm:pt modelId="{71F5732C-3D03-43FB-BC2D-EAA250D95C28}" type="parTrans" cxnId="{C53FAC60-98CB-4C51-B71A-DB5B0BDAA432}">
      <dgm:prSet/>
      <dgm:spPr/>
      <dgm:t>
        <a:bodyPr/>
        <a:lstStyle/>
        <a:p>
          <a:endParaRPr lang="en-US"/>
        </a:p>
      </dgm:t>
    </dgm:pt>
    <dgm:pt modelId="{DE4E3E40-11A2-44EB-A3D7-7C75D38BE7E1}" type="sibTrans" cxnId="{C53FAC60-98CB-4C51-B71A-DB5B0BDAA432}">
      <dgm:prSet phldrT="02" phldr="0"/>
      <dgm:spPr/>
      <dgm:t>
        <a:bodyPr/>
        <a:lstStyle/>
        <a:p>
          <a:r>
            <a:rPr lang="en-US"/>
            <a:t>02</a:t>
          </a:r>
        </a:p>
      </dgm:t>
    </dgm:pt>
    <dgm:pt modelId="{AE709471-0730-47AD-88A4-4DA777EB42F6}">
      <dgm:prSet custT="1"/>
      <dgm:spPr>
        <a:solidFill>
          <a:srgbClr val="2C71A4"/>
        </a:solidFill>
      </dgm:spPr>
      <dgm:t>
        <a:bodyPr/>
        <a:lstStyle/>
        <a:p>
          <a:r>
            <a:rPr lang="en-GB" sz="1800">
              <a:latin typeface="Arial" panose="020B0604020202020204" pitchFamily="34" charset="0"/>
              <a:cs typeface="Arial" panose="020B0604020202020204" pitchFamily="34" charset="0"/>
            </a:rPr>
            <a:t>A primary need alone may not capture the learner’s full profile</a:t>
          </a:r>
          <a:endParaRPr lang="en-US" sz="1800">
            <a:latin typeface="Arial" panose="020B0604020202020204" pitchFamily="34" charset="0"/>
            <a:cs typeface="Arial" panose="020B0604020202020204" pitchFamily="34" charset="0"/>
          </a:endParaRPr>
        </a:p>
      </dgm:t>
    </dgm:pt>
    <dgm:pt modelId="{DEDFA312-9D93-4A5E-AD19-896B3D19E5B2}" type="parTrans" cxnId="{46CBD425-2CB9-4F03-A07A-1F87BAD87410}">
      <dgm:prSet/>
      <dgm:spPr/>
      <dgm:t>
        <a:bodyPr/>
        <a:lstStyle/>
        <a:p>
          <a:endParaRPr lang="en-US"/>
        </a:p>
      </dgm:t>
    </dgm:pt>
    <dgm:pt modelId="{E9266485-36FD-434E-870D-8BDFDE3C294C}" type="sibTrans" cxnId="{46CBD425-2CB9-4F03-A07A-1F87BAD87410}">
      <dgm:prSet phldrT="03" phldr="0"/>
      <dgm:spPr/>
      <dgm:t>
        <a:bodyPr/>
        <a:lstStyle/>
        <a:p>
          <a:r>
            <a:rPr lang="en-US"/>
            <a:t>03</a:t>
          </a:r>
        </a:p>
      </dgm:t>
    </dgm:pt>
    <dgm:pt modelId="{E4B4C265-99E1-4101-9097-84C3FD75CE03}">
      <dgm:prSet custT="1"/>
      <dgm:spPr>
        <a:solidFill>
          <a:srgbClr val="2DA573"/>
        </a:solidFill>
      </dgm:spPr>
      <dgm:t>
        <a:bodyPr/>
        <a:lstStyle/>
        <a:p>
          <a:r>
            <a:rPr lang="en-GB" sz="1800">
              <a:latin typeface="Arial" panose="020B0604020202020204" pitchFamily="34" charset="0"/>
              <a:cs typeface="Arial" panose="020B0604020202020204" pitchFamily="34" charset="0"/>
            </a:rPr>
            <a:t>Combined needs can create more complex and significant barriers</a:t>
          </a:r>
          <a:endParaRPr lang="en-US" sz="1800">
            <a:latin typeface="Arial" panose="020B0604020202020204" pitchFamily="34" charset="0"/>
            <a:cs typeface="Arial" panose="020B0604020202020204" pitchFamily="34" charset="0"/>
          </a:endParaRPr>
        </a:p>
      </dgm:t>
    </dgm:pt>
    <dgm:pt modelId="{7B10B547-AB5A-4B55-A817-74BD0233207D}" type="parTrans" cxnId="{AAF0F4FA-4D4C-45DD-BDB4-9EA0627DBDEE}">
      <dgm:prSet/>
      <dgm:spPr/>
      <dgm:t>
        <a:bodyPr/>
        <a:lstStyle/>
        <a:p>
          <a:endParaRPr lang="en-US"/>
        </a:p>
      </dgm:t>
    </dgm:pt>
    <dgm:pt modelId="{D13A0D93-E074-4BE7-8C21-115CAC1081A4}" type="sibTrans" cxnId="{AAF0F4FA-4D4C-45DD-BDB4-9EA0627DBDEE}">
      <dgm:prSet phldrT="04" phldr="0"/>
      <dgm:spPr/>
      <dgm:t>
        <a:bodyPr/>
        <a:lstStyle/>
        <a:p>
          <a:r>
            <a:rPr lang="en-US"/>
            <a:t>04</a:t>
          </a:r>
        </a:p>
      </dgm:t>
    </dgm:pt>
    <dgm:pt modelId="{C427B249-3A7F-46FB-A23A-473055730397}">
      <dgm:prSet custT="1"/>
      <dgm:spPr/>
      <dgm:t>
        <a:bodyPr/>
        <a:lstStyle/>
        <a:p>
          <a:r>
            <a:rPr lang="en-GB" sz="1800">
              <a:latin typeface="Arial" panose="020B0604020202020204" pitchFamily="34" charset="0"/>
              <a:cs typeface="Arial" panose="020B0604020202020204" pitchFamily="34" charset="0"/>
            </a:rPr>
            <a:t>Language demands can amplify cumulative impact in assessments</a:t>
          </a:r>
          <a:endParaRPr lang="en-US" sz="1800">
            <a:latin typeface="Arial" panose="020B0604020202020204" pitchFamily="34" charset="0"/>
            <a:cs typeface="Arial" panose="020B0604020202020204" pitchFamily="34" charset="0"/>
          </a:endParaRPr>
        </a:p>
      </dgm:t>
    </dgm:pt>
    <dgm:pt modelId="{8AB0C5C0-E8A8-462C-9BFB-CEFBF5210200}" type="parTrans" cxnId="{0A7B74C1-324F-48EB-B88B-E9DFA7DA44FE}">
      <dgm:prSet/>
      <dgm:spPr/>
      <dgm:t>
        <a:bodyPr/>
        <a:lstStyle/>
        <a:p>
          <a:endParaRPr lang="en-US"/>
        </a:p>
      </dgm:t>
    </dgm:pt>
    <dgm:pt modelId="{F111C4EE-4152-4171-A980-C8D82346D7D5}" type="sibTrans" cxnId="{0A7B74C1-324F-48EB-B88B-E9DFA7DA44FE}">
      <dgm:prSet phldrT="05" phldr="0"/>
      <dgm:spPr/>
      <dgm:t>
        <a:bodyPr/>
        <a:lstStyle/>
        <a:p>
          <a:r>
            <a:rPr lang="en-US"/>
            <a:t>05</a:t>
          </a:r>
        </a:p>
      </dgm:t>
    </dgm:pt>
    <dgm:pt modelId="{C368C799-F61E-4480-8D86-806A2BC1F304}" type="pres">
      <dgm:prSet presAssocID="{C7A27409-D1AC-400B-83B8-0CC1BD1279C8}" presName="Name0" presStyleCnt="0">
        <dgm:presLayoutVars>
          <dgm:animLvl val="lvl"/>
          <dgm:resizeHandles val="exact"/>
        </dgm:presLayoutVars>
      </dgm:prSet>
      <dgm:spPr/>
    </dgm:pt>
    <dgm:pt modelId="{FCE317ED-03B8-4DB0-8605-F14400C0784C}" type="pres">
      <dgm:prSet presAssocID="{E5F02D8B-9A15-4B59-AD50-B295F2900D09}" presName="compositeNode" presStyleCnt="0">
        <dgm:presLayoutVars>
          <dgm:bulletEnabled val="1"/>
        </dgm:presLayoutVars>
      </dgm:prSet>
      <dgm:spPr/>
    </dgm:pt>
    <dgm:pt modelId="{A94CDB7E-1D99-4AC3-9770-070E36A8288E}" type="pres">
      <dgm:prSet presAssocID="{E5F02D8B-9A15-4B59-AD50-B295F2900D09}" presName="bgRect" presStyleLbl="alignNode1" presStyleIdx="0" presStyleCnt="5"/>
      <dgm:spPr/>
    </dgm:pt>
    <dgm:pt modelId="{D21DE8A6-5DBE-49B8-866C-7E5530D95826}" type="pres">
      <dgm:prSet presAssocID="{9F652FDB-9239-46CD-8519-A50764BD85BE}" presName="sibTransNodeRect" presStyleLbl="alignNode1" presStyleIdx="0" presStyleCnt="5">
        <dgm:presLayoutVars>
          <dgm:chMax val="0"/>
          <dgm:bulletEnabled val="1"/>
        </dgm:presLayoutVars>
      </dgm:prSet>
      <dgm:spPr/>
    </dgm:pt>
    <dgm:pt modelId="{B9E148AE-14ED-4318-BFA3-BB83040D05D0}" type="pres">
      <dgm:prSet presAssocID="{E5F02D8B-9A15-4B59-AD50-B295F2900D09}" presName="nodeRect" presStyleLbl="alignNode1" presStyleIdx="0" presStyleCnt="5">
        <dgm:presLayoutVars>
          <dgm:bulletEnabled val="1"/>
        </dgm:presLayoutVars>
      </dgm:prSet>
      <dgm:spPr/>
    </dgm:pt>
    <dgm:pt modelId="{9B96E674-8216-4FF8-8E11-68F10BFADD49}" type="pres">
      <dgm:prSet presAssocID="{9F652FDB-9239-46CD-8519-A50764BD85BE}" presName="sibTrans" presStyleCnt="0"/>
      <dgm:spPr/>
    </dgm:pt>
    <dgm:pt modelId="{2C888A71-6A2D-4542-A239-5BD51AE43028}" type="pres">
      <dgm:prSet presAssocID="{5CCE1F6F-2C1E-44C1-A65E-68B6E5E58475}" presName="compositeNode" presStyleCnt="0">
        <dgm:presLayoutVars>
          <dgm:bulletEnabled val="1"/>
        </dgm:presLayoutVars>
      </dgm:prSet>
      <dgm:spPr/>
    </dgm:pt>
    <dgm:pt modelId="{BCB1F90E-3670-4558-8927-2AB028370043}" type="pres">
      <dgm:prSet presAssocID="{5CCE1F6F-2C1E-44C1-A65E-68B6E5E58475}" presName="bgRect" presStyleLbl="alignNode1" presStyleIdx="1" presStyleCnt="5"/>
      <dgm:spPr/>
    </dgm:pt>
    <dgm:pt modelId="{5679C509-2839-4A2D-B9B3-AF2DEB24BF9A}" type="pres">
      <dgm:prSet presAssocID="{DE4E3E40-11A2-44EB-A3D7-7C75D38BE7E1}" presName="sibTransNodeRect" presStyleLbl="alignNode1" presStyleIdx="1" presStyleCnt="5">
        <dgm:presLayoutVars>
          <dgm:chMax val="0"/>
          <dgm:bulletEnabled val="1"/>
        </dgm:presLayoutVars>
      </dgm:prSet>
      <dgm:spPr/>
    </dgm:pt>
    <dgm:pt modelId="{B624386B-1432-45EB-B821-BEEB77885CD8}" type="pres">
      <dgm:prSet presAssocID="{5CCE1F6F-2C1E-44C1-A65E-68B6E5E58475}" presName="nodeRect" presStyleLbl="alignNode1" presStyleIdx="1" presStyleCnt="5">
        <dgm:presLayoutVars>
          <dgm:bulletEnabled val="1"/>
        </dgm:presLayoutVars>
      </dgm:prSet>
      <dgm:spPr/>
    </dgm:pt>
    <dgm:pt modelId="{E0F2A0BC-48BB-4CAF-954E-BF2714295139}" type="pres">
      <dgm:prSet presAssocID="{DE4E3E40-11A2-44EB-A3D7-7C75D38BE7E1}" presName="sibTrans" presStyleCnt="0"/>
      <dgm:spPr/>
    </dgm:pt>
    <dgm:pt modelId="{BC49A24E-57B8-4BBA-85D3-7A65A2804371}" type="pres">
      <dgm:prSet presAssocID="{AE709471-0730-47AD-88A4-4DA777EB42F6}" presName="compositeNode" presStyleCnt="0">
        <dgm:presLayoutVars>
          <dgm:bulletEnabled val="1"/>
        </dgm:presLayoutVars>
      </dgm:prSet>
      <dgm:spPr/>
    </dgm:pt>
    <dgm:pt modelId="{1F58F1E2-094E-48EA-91F6-97100E230830}" type="pres">
      <dgm:prSet presAssocID="{AE709471-0730-47AD-88A4-4DA777EB42F6}" presName="bgRect" presStyleLbl="alignNode1" presStyleIdx="2" presStyleCnt="5"/>
      <dgm:spPr/>
    </dgm:pt>
    <dgm:pt modelId="{9A2FCA4F-39CC-4705-AD54-C3490312F21F}" type="pres">
      <dgm:prSet presAssocID="{E9266485-36FD-434E-870D-8BDFDE3C294C}" presName="sibTransNodeRect" presStyleLbl="alignNode1" presStyleIdx="2" presStyleCnt="5">
        <dgm:presLayoutVars>
          <dgm:chMax val="0"/>
          <dgm:bulletEnabled val="1"/>
        </dgm:presLayoutVars>
      </dgm:prSet>
      <dgm:spPr/>
    </dgm:pt>
    <dgm:pt modelId="{BB2CD59B-BDAD-4F70-977B-7D74DEA37543}" type="pres">
      <dgm:prSet presAssocID="{AE709471-0730-47AD-88A4-4DA777EB42F6}" presName="nodeRect" presStyleLbl="alignNode1" presStyleIdx="2" presStyleCnt="5">
        <dgm:presLayoutVars>
          <dgm:bulletEnabled val="1"/>
        </dgm:presLayoutVars>
      </dgm:prSet>
      <dgm:spPr/>
    </dgm:pt>
    <dgm:pt modelId="{0881ABB7-32BA-4670-AB8B-07D013EF8547}" type="pres">
      <dgm:prSet presAssocID="{E9266485-36FD-434E-870D-8BDFDE3C294C}" presName="sibTrans" presStyleCnt="0"/>
      <dgm:spPr/>
    </dgm:pt>
    <dgm:pt modelId="{A4B7B505-3A2D-46EA-8CD6-C6764A68F517}" type="pres">
      <dgm:prSet presAssocID="{E4B4C265-99E1-4101-9097-84C3FD75CE03}" presName="compositeNode" presStyleCnt="0">
        <dgm:presLayoutVars>
          <dgm:bulletEnabled val="1"/>
        </dgm:presLayoutVars>
      </dgm:prSet>
      <dgm:spPr/>
    </dgm:pt>
    <dgm:pt modelId="{CDCDF9FD-F9BD-498A-B909-2D267690A569}" type="pres">
      <dgm:prSet presAssocID="{E4B4C265-99E1-4101-9097-84C3FD75CE03}" presName="bgRect" presStyleLbl="alignNode1" presStyleIdx="3" presStyleCnt="5"/>
      <dgm:spPr/>
    </dgm:pt>
    <dgm:pt modelId="{ACA7D208-2A8E-461A-BA14-D90A402AAF49}" type="pres">
      <dgm:prSet presAssocID="{D13A0D93-E074-4BE7-8C21-115CAC1081A4}" presName="sibTransNodeRect" presStyleLbl="alignNode1" presStyleIdx="3" presStyleCnt="5">
        <dgm:presLayoutVars>
          <dgm:chMax val="0"/>
          <dgm:bulletEnabled val="1"/>
        </dgm:presLayoutVars>
      </dgm:prSet>
      <dgm:spPr/>
    </dgm:pt>
    <dgm:pt modelId="{FA6BB890-3BA2-4ACE-9E5F-4E43F76CFCC3}" type="pres">
      <dgm:prSet presAssocID="{E4B4C265-99E1-4101-9097-84C3FD75CE03}" presName="nodeRect" presStyleLbl="alignNode1" presStyleIdx="3" presStyleCnt="5">
        <dgm:presLayoutVars>
          <dgm:bulletEnabled val="1"/>
        </dgm:presLayoutVars>
      </dgm:prSet>
      <dgm:spPr/>
    </dgm:pt>
    <dgm:pt modelId="{C0204B13-3DEE-4A98-8BC0-8A47FB7AB61B}" type="pres">
      <dgm:prSet presAssocID="{D13A0D93-E074-4BE7-8C21-115CAC1081A4}" presName="sibTrans" presStyleCnt="0"/>
      <dgm:spPr/>
    </dgm:pt>
    <dgm:pt modelId="{F4BF77C0-B021-4A0E-ABA9-DE980D9DC1F7}" type="pres">
      <dgm:prSet presAssocID="{C427B249-3A7F-46FB-A23A-473055730397}" presName="compositeNode" presStyleCnt="0">
        <dgm:presLayoutVars>
          <dgm:bulletEnabled val="1"/>
        </dgm:presLayoutVars>
      </dgm:prSet>
      <dgm:spPr/>
    </dgm:pt>
    <dgm:pt modelId="{BE05BE0E-B602-4A50-A213-0EBE23D869BE}" type="pres">
      <dgm:prSet presAssocID="{C427B249-3A7F-46FB-A23A-473055730397}" presName="bgRect" presStyleLbl="alignNode1" presStyleIdx="4" presStyleCnt="5"/>
      <dgm:spPr/>
    </dgm:pt>
    <dgm:pt modelId="{7BD80E57-F6F4-4F50-8B42-ABC7658F5752}" type="pres">
      <dgm:prSet presAssocID="{F111C4EE-4152-4171-A980-C8D82346D7D5}" presName="sibTransNodeRect" presStyleLbl="alignNode1" presStyleIdx="4" presStyleCnt="5">
        <dgm:presLayoutVars>
          <dgm:chMax val="0"/>
          <dgm:bulletEnabled val="1"/>
        </dgm:presLayoutVars>
      </dgm:prSet>
      <dgm:spPr/>
    </dgm:pt>
    <dgm:pt modelId="{F9FF341C-EDCE-4C40-B51D-5D62921C757D}" type="pres">
      <dgm:prSet presAssocID="{C427B249-3A7F-46FB-A23A-473055730397}" presName="nodeRect" presStyleLbl="alignNode1" presStyleIdx="4" presStyleCnt="5">
        <dgm:presLayoutVars>
          <dgm:bulletEnabled val="1"/>
        </dgm:presLayoutVars>
      </dgm:prSet>
      <dgm:spPr/>
    </dgm:pt>
  </dgm:ptLst>
  <dgm:cxnLst>
    <dgm:cxn modelId="{13F24215-555A-4686-A48D-6C2E5AF93B3F}" type="presOf" srcId="{C7A27409-D1AC-400B-83B8-0CC1BD1279C8}" destId="{C368C799-F61E-4480-8D86-806A2BC1F304}" srcOrd="0" destOrd="0" presId="urn:microsoft.com/office/officeart/2016/7/layout/LinearBlockProcessNumbered#2"/>
    <dgm:cxn modelId="{46CBD425-2CB9-4F03-A07A-1F87BAD87410}" srcId="{C7A27409-D1AC-400B-83B8-0CC1BD1279C8}" destId="{AE709471-0730-47AD-88A4-4DA777EB42F6}" srcOrd="2" destOrd="0" parTransId="{DEDFA312-9D93-4A5E-AD19-896B3D19E5B2}" sibTransId="{E9266485-36FD-434E-870D-8BDFDE3C294C}"/>
    <dgm:cxn modelId="{A242CE2F-70CC-4EED-BF4A-672E1AB5AC2E}" type="presOf" srcId="{C427B249-3A7F-46FB-A23A-473055730397}" destId="{BE05BE0E-B602-4A50-A213-0EBE23D869BE}" srcOrd="0" destOrd="0" presId="urn:microsoft.com/office/officeart/2016/7/layout/LinearBlockProcessNumbered#2"/>
    <dgm:cxn modelId="{E1316C32-D5D8-4B1D-88E4-70577B96C945}" type="presOf" srcId="{9F652FDB-9239-46CD-8519-A50764BD85BE}" destId="{D21DE8A6-5DBE-49B8-866C-7E5530D95826}" srcOrd="0" destOrd="0" presId="urn:microsoft.com/office/officeart/2016/7/layout/LinearBlockProcessNumbered#2"/>
    <dgm:cxn modelId="{DE0B0938-81F3-4775-800E-2D19469CDAD7}" srcId="{C7A27409-D1AC-400B-83B8-0CC1BD1279C8}" destId="{E5F02D8B-9A15-4B59-AD50-B295F2900D09}" srcOrd="0" destOrd="0" parTransId="{663DEC46-5A05-4AF3-AB70-B60B1B15081A}" sibTransId="{9F652FDB-9239-46CD-8519-A50764BD85BE}"/>
    <dgm:cxn modelId="{C53FAC60-98CB-4C51-B71A-DB5B0BDAA432}" srcId="{C7A27409-D1AC-400B-83B8-0CC1BD1279C8}" destId="{5CCE1F6F-2C1E-44C1-A65E-68B6E5E58475}" srcOrd="1" destOrd="0" parTransId="{71F5732C-3D03-43FB-BC2D-EAA250D95C28}" sibTransId="{DE4E3E40-11A2-44EB-A3D7-7C75D38BE7E1}"/>
    <dgm:cxn modelId="{275C3A69-139C-43FB-B50E-0D65406390B4}" type="presOf" srcId="{E5F02D8B-9A15-4B59-AD50-B295F2900D09}" destId="{B9E148AE-14ED-4318-BFA3-BB83040D05D0}" srcOrd="1" destOrd="0" presId="urn:microsoft.com/office/officeart/2016/7/layout/LinearBlockProcessNumbered#2"/>
    <dgm:cxn modelId="{A0B1796F-21CC-4E42-855F-9098955427EE}" type="presOf" srcId="{C427B249-3A7F-46FB-A23A-473055730397}" destId="{F9FF341C-EDCE-4C40-B51D-5D62921C757D}" srcOrd="1" destOrd="0" presId="urn:microsoft.com/office/officeart/2016/7/layout/LinearBlockProcessNumbered#2"/>
    <dgm:cxn modelId="{4F4B6051-D595-402A-BACC-E26ED8184E7D}" type="presOf" srcId="{DE4E3E40-11A2-44EB-A3D7-7C75D38BE7E1}" destId="{5679C509-2839-4A2D-B9B3-AF2DEB24BF9A}" srcOrd="0" destOrd="0" presId="urn:microsoft.com/office/officeart/2016/7/layout/LinearBlockProcessNumbered#2"/>
    <dgm:cxn modelId="{7C8C1055-03A5-42E7-9202-5D3BDDE52FBF}" type="presOf" srcId="{D13A0D93-E074-4BE7-8C21-115CAC1081A4}" destId="{ACA7D208-2A8E-461A-BA14-D90A402AAF49}" srcOrd="0" destOrd="0" presId="urn:microsoft.com/office/officeart/2016/7/layout/LinearBlockProcessNumbered#2"/>
    <dgm:cxn modelId="{240D9E57-9880-429E-AEB5-08C165DBEAEC}" type="presOf" srcId="{E4B4C265-99E1-4101-9097-84C3FD75CE03}" destId="{FA6BB890-3BA2-4ACE-9E5F-4E43F76CFCC3}" srcOrd="1" destOrd="0" presId="urn:microsoft.com/office/officeart/2016/7/layout/LinearBlockProcessNumbered#2"/>
    <dgm:cxn modelId="{2265F77A-6838-4AF3-A52A-01CB1305A9F3}" type="presOf" srcId="{F111C4EE-4152-4171-A980-C8D82346D7D5}" destId="{7BD80E57-F6F4-4F50-8B42-ABC7658F5752}" srcOrd="0" destOrd="0" presId="urn:microsoft.com/office/officeart/2016/7/layout/LinearBlockProcessNumbered#2"/>
    <dgm:cxn modelId="{845DDA8A-8AD2-4571-A4BC-1DA78387EC2E}" type="presOf" srcId="{E5F02D8B-9A15-4B59-AD50-B295F2900D09}" destId="{A94CDB7E-1D99-4AC3-9770-070E36A8288E}" srcOrd="0" destOrd="0" presId="urn:microsoft.com/office/officeart/2016/7/layout/LinearBlockProcessNumbered#2"/>
    <dgm:cxn modelId="{146BC79A-9A08-4CF8-BFDC-0741362BFD24}" type="presOf" srcId="{5CCE1F6F-2C1E-44C1-A65E-68B6E5E58475}" destId="{B624386B-1432-45EB-B821-BEEB77885CD8}" srcOrd="1" destOrd="0" presId="urn:microsoft.com/office/officeart/2016/7/layout/LinearBlockProcessNumbered#2"/>
    <dgm:cxn modelId="{43E280A0-BB75-46F2-BFBB-852233AA580C}" type="presOf" srcId="{E4B4C265-99E1-4101-9097-84C3FD75CE03}" destId="{CDCDF9FD-F9BD-498A-B909-2D267690A569}" srcOrd="0" destOrd="0" presId="urn:microsoft.com/office/officeart/2016/7/layout/LinearBlockProcessNumbered#2"/>
    <dgm:cxn modelId="{361AD4A8-9FCA-4F8C-AC0F-965D60D1DB42}" type="presOf" srcId="{AE709471-0730-47AD-88A4-4DA777EB42F6}" destId="{1F58F1E2-094E-48EA-91F6-97100E230830}" srcOrd="0" destOrd="0" presId="urn:microsoft.com/office/officeart/2016/7/layout/LinearBlockProcessNumbered#2"/>
    <dgm:cxn modelId="{0A7B74C1-324F-48EB-B88B-E9DFA7DA44FE}" srcId="{C7A27409-D1AC-400B-83B8-0CC1BD1279C8}" destId="{C427B249-3A7F-46FB-A23A-473055730397}" srcOrd="4" destOrd="0" parTransId="{8AB0C5C0-E8A8-462C-9BFB-CEFBF5210200}" sibTransId="{F111C4EE-4152-4171-A980-C8D82346D7D5}"/>
    <dgm:cxn modelId="{C31012DA-26A3-4118-B347-32AFE9993202}" type="presOf" srcId="{E9266485-36FD-434E-870D-8BDFDE3C294C}" destId="{9A2FCA4F-39CC-4705-AD54-C3490312F21F}" srcOrd="0" destOrd="0" presId="urn:microsoft.com/office/officeart/2016/7/layout/LinearBlockProcessNumbered#2"/>
    <dgm:cxn modelId="{0870EFEE-2B1B-440C-BD8E-5AC6B2E65F81}" type="presOf" srcId="{AE709471-0730-47AD-88A4-4DA777EB42F6}" destId="{BB2CD59B-BDAD-4F70-977B-7D74DEA37543}" srcOrd="1" destOrd="0" presId="urn:microsoft.com/office/officeart/2016/7/layout/LinearBlockProcessNumbered#2"/>
    <dgm:cxn modelId="{25ECD2F6-B51B-499A-8974-C59C2EEB2D37}" type="presOf" srcId="{5CCE1F6F-2C1E-44C1-A65E-68B6E5E58475}" destId="{BCB1F90E-3670-4558-8927-2AB028370043}" srcOrd="0" destOrd="0" presId="urn:microsoft.com/office/officeart/2016/7/layout/LinearBlockProcessNumbered#2"/>
    <dgm:cxn modelId="{AAF0F4FA-4D4C-45DD-BDB4-9EA0627DBDEE}" srcId="{C7A27409-D1AC-400B-83B8-0CC1BD1279C8}" destId="{E4B4C265-99E1-4101-9097-84C3FD75CE03}" srcOrd="3" destOrd="0" parTransId="{7B10B547-AB5A-4B55-A817-74BD0233207D}" sibTransId="{D13A0D93-E074-4BE7-8C21-115CAC1081A4}"/>
    <dgm:cxn modelId="{E6D06606-4C01-4BE1-B2FF-5723C33284CC}" type="presParOf" srcId="{C368C799-F61E-4480-8D86-806A2BC1F304}" destId="{FCE317ED-03B8-4DB0-8605-F14400C0784C}" srcOrd="0" destOrd="0" presId="urn:microsoft.com/office/officeart/2016/7/layout/LinearBlockProcessNumbered#2"/>
    <dgm:cxn modelId="{9930D346-D401-4A41-B5A1-145B72652025}" type="presParOf" srcId="{FCE317ED-03B8-4DB0-8605-F14400C0784C}" destId="{A94CDB7E-1D99-4AC3-9770-070E36A8288E}" srcOrd="0" destOrd="0" presId="urn:microsoft.com/office/officeart/2016/7/layout/LinearBlockProcessNumbered#2"/>
    <dgm:cxn modelId="{83B51925-D762-433C-BFEA-1979D6CDEE49}" type="presParOf" srcId="{FCE317ED-03B8-4DB0-8605-F14400C0784C}" destId="{D21DE8A6-5DBE-49B8-866C-7E5530D95826}" srcOrd="1" destOrd="0" presId="urn:microsoft.com/office/officeart/2016/7/layout/LinearBlockProcessNumbered#2"/>
    <dgm:cxn modelId="{DF477BB7-0308-429E-AFD0-DAACC951D78E}" type="presParOf" srcId="{FCE317ED-03B8-4DB0-8605-F14400C0784C}" destId="{B9E148AE-14ED-4318-BFA3-BB83040D05D0}" srcOrd="2" destOrd="0" presId="urn:microsoft.com/office/officeart/2016/7/layout/LinearBlockProcessNumbered#2"/>
    <dgm:cxn modelId="{3043E755-A8C3-4614-86A5-5D53B9C5E39C}" type="presParOf" srcId="{C368C799-F61E-4480-8D86-806A2BC1F304}" destId="{9B96E674-8216-4FF8-8E11-68F10BFADD49}" srcOrd="1" destOrd="0" presId="urn:microsoft.com/office/officeart/2016/7/layout/LinearBlockProcessNumbered#2"/>
    <dgm:cxn modelId="{4E9FBA65-E1DC-4A18-A0A5-A8930E767F3D}" type="presParOf" srcId="{C368C799-F61E-4480-8D86-806A2BC1F304}" destId="{2C888A71-6A2D-4542-A239-5BD51AE43028}" srcOrd="2" destOrd="0" presId="urn:microsoft.com/office/officeart/2016/7/layout/LinearBlockProcessNumbered#2"/>
    <dgm:cxn modelId="{067B73D3-ABD4-4638-A285-12FB5E8C4A9F}" type="presParOf" srcId="{2C888A71-6A2D-4542-A239-5BD51AE43028}" destId="{BCB1F90E-3670-4558-8927-2AB028370043}" srcOrd="0" destOrd="0" presId="urn:microsoft.com/office/officeart/2016/7/layout/LinearBlockProcessNumbered#2"/>
    <dgm:cxn modelId="{B8AF6D2A-A290-41CB-9D73-E80827521570}" type="presParOf" srcId="{2C888A71-6A2D-4542-A239-5BD51AE43028}" destId="{5679C509-2839-4A2D-B9B3-AF2DEB24BF9A}" srcOrd="1" destOrd="0" presId="urn:microsoft.com/office/officeart/2016/7/layout/LinearBlockProcessNumbered#2"/>
    <dgm:cxn modelId="{258124D4-C0F9-4D7B-955C-AF87B4ADEA57}" type="presParOf" srcId="{2C888A71-6A2D-4542-A239-5BD51AE43028}" destId="{B624386B-1432-45EB-B821-BEEB77885CD8}" srcOrd="2" destOrd="0" presId="urn:microsoft.com/office/officeart/2016/7/layout/LinearBlockProcessNumbered#2"/>
    <dgm:cxn modelId="{B0F0CECE-9661-4561-9630-9729769B4E2A}" type="presParOf" srcId="{C368C799-F61E-4480-8D86-806A2BC1F304}" destId="{E0F2A0BC-48BB-4CAF-954E-BF2714295139}" srcOrd="3" destOrd="0" presId="urn:microsoft.com/office/officeart/2016/7/layout/LinearBlockProcessNumbered#2"/>
    <dgm:cxn modelId="{5EF87F65-3A1F-427E-B934-EFE06AE1C03C}" type="presParOf" srcId="{C368C799-F61E-4480-8D86-806A2BC1F304}" destId="{BC49A24E-57B8-4BBA-85D3-7A65A2804371}" srcOrd="4" destOrd="0" presId="urn:microsoft.com/office/officeart/2016/7/layout/LinearBlockProcessNumbered#2"/>
    <dgm:cxn modelId="{E4BEEB16-A3BC-49E8-AB2F-CDED175AB219}" type="presParOf" srcId="{BC49A24E-57B8-4BBA-85D3-7A65A2804371}" destId="{1F58F1E2-094E-48EA-91F6-97100E230830}" srcOrd="0" destOrd="0" presId="urn:microsoft.com/office/officeart/2016/7/layout/LinearBlockProcessNumbered#2"/>
    <dgm:cxn modelId="{8D876686-B532-477B-BAFA-22013C1AD25B}" type="presParOf" srcId="{BC49A24E-57B8-4BBA-85D3-7A65A2804371}" destId="{9A2FCA4F-39CC-4705-AD54-C3490312F21F}" srcOrd="1" destOrd="0" presId="urn:microsoft.com/office/officeart/2016/7/layout/LinearBlockProcessNumbered#2"/>
    <dgm:cxn modelId="{91321CD6-AA35-46E7-AC79-B8434F81571A}" type="presParOf" srcId="{BC49A24E-57B8-4BBA-85D3-7A65A2804371}" destId="{BB2CD59B-BDAD-4F70-977B-7D74DEA37543}" srcOrd="2" destOrd="0" presId="urn:microsoft.com/office/officeart/2016/7/layout/LinearBlockProcessNumbered#2"/>
    <dgm:cxn modelId="{CB60F7FC-14A0-4022-9C60-DCE861F23DE3}" type="presParOf" srcId="{C368C799-F61E-4480-8D86-806A2BC1F304}" destId="{0881ABB7-32BA-4670-AB8B-07D013EF8547}" srcOrd="5" destOrd="0" presId="urn:microsoft.com/office/officeart/2016/7/layout/LinearBlockProcessNumbered#2"/>
    <dgm:cxn modelId="{F98D44B2-7650-4D3D-BB9B-2E650B72EE5C}" type="presParOf" srcId="{C368C799-F61E-4480-8D86-806A2BC1F304}" destId="{A4B7B505-3A2D-46EA-8CD6-C6764A68F517}" srcOrd="6" destOrd="0" presId="urn:microsoft.com/office/officeart/2016/7/layout/LinearBlockProcessNumbered#2"/>
    <dgm:cxn modelId="{6881FEA1-4F06-4E50-B049-A074470DA835}" type="presParOf" srcId="{A4B7B505-3A2D-46EA-8CD6-C6764A68F517}" destId="{CDCDF9FD-F9BD-498A-B909-2D267690A569}" srcOrd="0" destOrd="0" presId="urn:microsoft.com/office/officeart/2016/7/layout/LinearBlockProcessNumbered#2"/>
    <dgm:cxn modelId="{9CE8E52D-1335-42E5-BF59-7A4AF6C40F74}" type="presParOf" srcId="{A4B7B505-3A2D-46EA-8CD6-C6764A68F517}" destId="{ACA7D208-2A8E-461A-BA14-D90A402AAF49}" srcOrd="1" destOrd="0" presId="urn:microsoft.com/office/officeart/2016/7/layout/LinearBlockProcessNumbered#2"/>
    <dgm:cxn modelId="{5447374F-116C-4C48-9BD9-9CECBAE0A504}" type="presParOf" srcId="{A4B7B505-3A2D-46EA-8CD6-C6764A68F517}" destId="{FA6BB890-3BA2-4ACE-9E5F-4E43F76CFCC3}" srcOrd="2" destOrd="0" presId="urn:microsoft.com/office/officeart/2016/7/layout/LinearBlockProcessNumbered#2"/>
    <dgm:cxn modelId="{79770426-9713-4AE3-8F4B-CE388256BC59}" type="presParOf" srcId="{C368C799-F61E-4480-8D86-806A2BC1F304}" destId="{C0204B13-3DEE-4A98-8BC0-8A47FB7AB61B}" srcOrd="7" destOrd="0" presId="urn:microsoft.com/office/officeart/2016/7/layout/LinearBlockProcessNumbered#2"/>
    <dgm:cxn modelId="{E37B375D-D6C8-48EC-99A5-E96D49CCBAA8}" type="presParOf" srcId="{C368C799-F61E-4480-8D86-806A2BC1F304}" destId="{F4BF77C0-B021-4A0E-ABA9-DE980D9DC1F7}" srcOrd="8" destOrd="0" presId="urn:microsoft.com/office/officeart/2016/7/layout/LinearBlockProcessNumbered#2"/>
    <dgm:cxn modelId="{7C553B4D-6A55-42E9-98D9-9783F3FA3584}" type="presParOf" srcId="{F4BF77C0-B021-4A0E-ABA9-DE980D9DC1F7}" destId="{BE05BE0E-B602-4A50-A213-0EBE23D869BE}" srcOrd="0" destOrd="0" presId="urn:microsoft.com/office/officeart/2016/7/layout/LinearBlockProcessNumbered#2"/>
    <dgm:cxn modelId="{2D1EF95B-C811-40C3-AB00-B6BF47DB7B12}" type="presParOf" srcId="{F4BF77C0-B021-4A0E-ABA9-DE980D9DC1F7}" destId="{7BD80E57-F6F4-4F50-8B42-ABC7658F5752}" srcOrd="1" destOrd="0" presId="urn:microsoft.com/office/officeart/2016/7/layout/LinearBlockProcessNumbered#2"/>
    <dgm:cxn modelId="{668C2830-8073-4D4D-A950-7DCBA1C5725A}" type="presParOf" srcId="{F4BF77C0-B021-4A0E-ABA9-DE980D9DC1F7}" destId="{F9FF341C-EDCE-4C40-B51D-5D62921C757D}" srcOrd="2" destOrd="0" presId="urn:microsoft.com/office/officeart/2016/7/layout/LinearBlockProcessNumbered#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63282E-4C06-4F58-B5A1-6CF7A93F4E0D}">
      <dsp:nvSpPr>
        <dsp:cNvPr id="0" name=""/>
        <dsp:cNvSpPr/>
      </dsp:nvSpPr>
      <dsp:spPr>
        <a:xfrm>
          <a:off x="1333366" y="2370"/>
          <a:ext cx="5333466" cy="1039919"/>
        </a:xfrm>
        <a:prstGeom prst="rect">
          <a:avLst/>
        </a:prstGeom>
        <a:solidFill>
          <a:schemeClr val="tx2">
            <a:lumMod val="90000"/>
            <a:lumOff val="10000"/>
            <a:alpha val="90000"/>
          </a:schemeClr>
        </a:solidFill>
        <a:ln w="1270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3484" tIns="264140" rIns="103484" bIns="26414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bg1"/>
              </a:solidFill>
              <a:latin typeface="Arial" panose="020B0604020202020204" pitchFamily="34" charset="0"/>
              <a:cs typeface="Arial" panose="020B0604020202020204" pitchFamily="34" charset="0"/>
            </a:rPr>
            <a:t>Explore the collaborative journey behind the publication and the partnerships that have supported  its development</a:t>
          </a:r>
        </a:p>
      </dsp:txBody>
      <dsp:txXfrm>
        <a:off x="1333366" y="2370"/>
        <a:ext cx="5333466" cy="1039919"/>
      </dsp:txXfrm>
    </dsp:sp>
    <dsp:sp modelId="{28BCBD31-E286-4235-B367-070AD7BFEECA}">
      <dsp:nvSpPr>
        <dsp:cNvPr id="0" name=""/>
        <dsp:cNvSpPr/>
      </dsp:nvSpPr>
      <dsp:spPr>
        <a:xfrm>
          <a:off x="0" y="2370"/>
          <a:ext cx="1333366" cy="1039919"/>
        </a:xfrm>
        <a:prstGeom prst="rect">
          <a:avLst/>
        </a:prstGeom>
        <a:solidFill>
          <a:schemeClr val="tx2">
            <a:lumMod val="90000"/>
            <a:lumOff val="1000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0557" tIns="102721" rIns="70557" bIns="102721" numCol="1" spcCol="1270" anchor="ctr" anchorCtr="0">
          <a:noAutofit/>
        </a:bodyPr>
        <a:lstStyle/>
        <a:p>
          <a:pPr marL="0" lvl="0" indent="0" algn="ctr"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1</a:t>
          </a:r>
        </a:p>
      </dsp:txBody>
      <dsp:txXfrm>
        <a:off x="0" y="2370"/>
        <a:ext cx="1333366" cy="1039919"/>
      </dsp:txXfrm>
    </dsp:sp>
    <dsp:sp modelId="{511F6880-873F-4477-925E-A922FDD22732}">
      <dsp:nvSpPr>
        <dsp:cNvPr id="0" name=""/>
        <dsp:cNvSpPr/>
      </dsp:nvSpPr>
      <dsp:spPr>
        <a:xfrm>
          <a:off x="1333366" y="1104685"/>
          <a:ext cx="5333466" cy="1039919"/>
        </a:xfrm>
        <a:prstGeom prst="rect">
          <a:avLst/>
        </a:prstGeom>
        <a:solidFill>
          <a:schemeClr val="tx2">
            <a:lumMod val="90000"/>
            <a:lumOff val="10000"/>
            <a:alpha val="90000"/>
          </a:schemeClr>
        </a:solidFill>
        <a:ln w="1270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3484" tIns="264140" rIns="103484" bIns="26414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bg1"/>
              </a:solidFill>
              <a:latin typeface="Arial" panose="020B0604020202020204" pitchFamily="34" charset="0"/>
              <a:cs typeface="Arial" panose="020B0604020202020204" pitchFamily="34" charset="0"/>
            </a:rPr>
            <a:t>Understand the purpose and key updates within the fourth edition of the Language of Examinations</a:t>
          </a:r>
        </a:p>
      </dsp:txBody>
      <dsp:txXfrm>
        <a:off x="1333366" y="1104685"/>
        <a:ext cx="5333466" cy="1039919"/>
      </dsp:txXfrm>
    </dsp:sp>
    <dsp:sp modelId="{1A5CC07D-00A5-4F00-995C-AFE8258F8DD5}">
      <dsp:nvSpPr>
        <dsp:cNvPr id="0" name=""/>
        <dsp:cNvSpPr/>
      </dsp:nvSpPr>
      <dsp:spPr>
        <a:xfrm>
          <a:off x="0" y="1104685"/>
          <a:ext cx="1333366" cy="1039919"/>
        </a:xfrm>
        <a:prstGeom prst="rect">
          <a:avLst/>
        </a:prstGeom>
        <a:solidFill>
          <a:schemeClr val="tx2">
            <a:lumMod val="90000"/>
            <a:lumOff val="10000"/>
          </a:schemeClr>
        </a:solidFill>
        <a:ln w="1270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0557" tIns="102721" rIns="70557" bIns="102721" numCol="1" spcCol="1270" anchor="ctr" anchorCtr="0">
          <a:noAutofit/>
        </a:bodyPr>
        <a:lstStyle/>
        <a:p>
          <a:pPr marL="0" lvl="0" indent="0" algn="ctr"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2</a:t>
          </a:r>
        </a:p>
      </dsp:txBody>
      <dsp:txXfrm>
        <a:off x="0" y="1104685"/>
        <a:ext cx="1333366" cy="1039919"/>
      </dsp:txXfrm>
    </dsp:sp>
    <dsp:sp modelId="{6BA1CCA9-61D8-4875-AD98-EAD3971FB345}">
      <dsp:nvSpPr>
        <dsp:cNvPr id="0" name=""/>
        <dsp:cNvSpPr/>
      </dsp:nvSpPr>
      <dsp:spPr>
        <a:xfrm>
          <a:off x="1333366" y="2207000"/>
          <a:ext cx="5333466" cy="1039919"/>
        </a:xfrm>
        <a:prstGeom prst="rect">
          <a:avLst/>
        </a:prstGeom>
        <a:solidFill>
          <a:schemeClr val="tx2">
            <a:lumMod val="90000"/>
            <a:lumOff val="10000"/>
            <a:alpha val="90000"/>
          </a:schemeClr>
        </a:solidFill>
        <a:ln w="1270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3484" tIns="264140" rIns="103484" bIns="26414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bg1"/>
              </a:solidFill>
              <a:latin typeface="Arial" panose="020B0604020202020204" pitchFamily="34" charset="0"/>
              <a:cs typeface="Arial" panose="020B0604020202020204" pitchFamily="34" charset="0"/>
            </a:rPr>
            <a:t>Understand the importance of accessible language across learning, teaching, assessment, examinations and its role in promoting  accessibility, fairness and equity</a:t>
          </a:r>
        </a:p>
      </dsp:txBody>
      <dsp:txXfrm>
        <a:off x="1333366" y="2207000"/>
        <a:ext cx="5333466" cy="1039919"/>
      </dsp:txXfrm>
    </dsp:sp>
    <dsp:sp modelId="{8B24F037-33D4-44CD-A6FF-B1C1E90CD78E}">
      <dsp:nvSpPr>
        <dsp:cNvPr id="0" name=""/>
        <dsp:cNvSpPr/>
      </dsp:nvSpPr>
      <dsp:spPr>
        <a:xfrm>
          <a:off x="0" y="2207000"/>
          <a:ext cx="1333366" cy="1039919"/>
        </a:xfrm>
        <a:prstGeom prst="rect">
          <a:avLst/>
        </a:prstGeom>
        <a:solidFill>
          <a:schemeClr val="tx2">
            <a:lumMod val="90000"/>
            <a:lumOff val="10000"/>
          </a:schemeClr>
        </a:solidFill>
        <a:ln w="1270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0557" tIns="102721" rIns="70557" bIns="102721" numCol="1" spcCol="1270" anchor="ctr" anchorCtr="0">
          <a:noAutofit/>
        </a:bodyPr>
        <a:lstStyle/>
        <a:p>
          <a:pPr marL="0" lvl="0" indent="0" algn="ctr"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3</a:t>
          </a:r>
        </a:p>
      </dsp:txBody>
      <dsp:txXfrm>
        <a:off x="0" y="2207000"/>
        <a:ext cx="1333366" cy="1039919"/>
      </dsp:txXfrm>
    </dsp:sp>
    <dsp:sp modelId="{D90D6CB8-479F-4EF4-B91D-34714DB73178}">
      <dsp:nvSpPr>
        <dsp:cNvPr id="0" name=""/>
        <dsp:cNvSpPr/>
      </dsp:nvSpPr>
      <dsp:spPr>
        <a:xfrm>
          <a:off x="1333366" y="3309315"/>
          <a:ext cx="5333466" cy="1039919"/>
        </a:xfrm>
        <a:prstGeom prst="rect">
          <a:avLst/>
        </a:prstGeom>
        <a:solidFill>
          <a:schemeClr val="tx2">
            <a:lumMod val="90000"/>
            <a:lumOff val="10000"/>
            <a:alpha val="90000"/>
          </a:schemeClr>
        </a:solidFill>
        <a:ln w="1270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3484" tIns="264140" rIns="103484" bIns="26414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bg1"/>
              </a:solidFill>
              <a:latin typeface="Arial" panose="020B0604020202020204" pitchFamily="34" charset="0"/>
              <a:cs typeface="Arial" panose="020B0604020202020204" pitchFamily="34" charset="0"/>
            </a:rPr>
            <a:t>Consider how the guidance can be applied within your role to identify and reduce unnecessary linguistic barriers in classroom materials, activities, assessments and  examinations</a:t>
          </a:r>
        </a:p>
      </dsp:txBody>
      <dsp:txXfrm>
        <a:off x="1333366" y="3309315"/>
        <a:ext cx="5333466" cy="1039919"/>
      </dsp:txXfrm>
    </dsp:sp>
    <dsp:sp modelId="{4EAE9AEA-56E3-484D-AFBA-5898FC7E4525}">
      <dsp:nvSpPr>
        <dsp:cNvPr id="0" name=""/>
        <dsp:cNvSpPr/>
      </dsp:nvSpPr>
      <dsp:spPr>
        <a:xfrm>
          <a:off x="0" y="3309315"/>
          <a:ext cx="1333366" cy="1039919"/>
        </a:xfrm>
        <a:prstGeom prst="rect">
          <a:avLst/>
        </a:prstGeom>
        <a:solidFill>
          <a:schemeClr val="tx2">
            <a:lumMod val="90000"/>
            <a:lumOff val="10000"/>
          </a:schemeClr>
        </a:solidFill>
        <a:ln w="1270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0557" tIns="102721" rIns="70557" bIns="102721" numCol="1" spcCol="1270" anchor="ctr" anchorCtr="0">
          <a:noAutofit/>
        </a:bodyPr>
        <a:lstStyle/>
        <a:p>
          <a:pPr marL="0" lvl="0" indent="0" algn="ctr" defTabSz="711200">
            <a:lnSpc>
              <a:spcPct val="90000"/>
            </a:lnSpc>
            <a:spcBef>
              <a:spcPct val="0"/>
            </a:spcBef>
            <a:spcAft>
              <a:spcPct val="35000"/>
            </a:spcAft>
            <a:buNone/>
          </a:pPr>
          <a:r>
            <a:rPr lang="en-US" sz="1600" kern="1200"/>
            <a:t>4</a:t>
          </a:r>
        </a:p>
      </dsp:txBody>
      <dsp:txXfrm>
        <a:off x="0" y="3309315"/>
        <a:ext cx="1333366" cy="1039919"/>
      </dsp:txXfrm>
    </dsp:sp>
    <dsp:sp modelId="{D7266F9D-028F-488A-BB59-3BD0EF847AF2}">
      <dsp:nvSpPr>
        <dsp:cNvPr id="0" name=""/>
        <dsp:cNvSpPr/>
      </dsp:nvSpPr>
      <dsp:spPr>
        <a:xfrm>
          <a:off x="1333366" y="4411630"/>
          <a:ext cx="5333466" cy="1039919"/>
        </a:xfrm>
        <a:prstGeom prst="rect">
          <a:avLst/>
        </a:prstGeom>
        <a:solidFill>
          <a:schemeClr val="tx2">
            <a:lumMod val="90000"/>
            <a:lumOff val="10000"/>
            <a:alpha val="90000"/>
          </a:schemeClr>
        </a:solidFill>
        <a:ln w="12700" cap="flat" cmpd="sng" algn="ctr">
          <a:solidFill>
            <a:schemeClr val="accent6">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3484" tIns="264140" rIns="103484" bIns="264140" numCol="1" spcCol="1270" anchor="ctr" anchorCtr="0">
          <a:noAutofit/>
        </a:bodyPr>
        <a:lstStyle/>
        <a:p>
          <a:pPr marL="0" lvl="0" indent="0" algn="l" defTabSz="711200">
            <a:lnSpc>
              <a:spcPct val="90000"/>
            </a:lnSpc>
            <a:spcBef>
              <a:spcPct val="0"/>
            </a:spcBef>
            <a:spcAft>
              <a:spcPct val="35000"/>
            </a:spcAft>
            <a:buNone/>
          </a:pPr>
          <a:r>
            <a:rPr lang="en-US" sz="1600" kern="1200">
              <a:solidFill>
                <a:schemeClr val="bg1"/>
              </a:solidFill>
              <a:latin typeface="Arial" panose="020B0604020202020204" pitchFamily="34" charset="0"/>
              <a:cs typeface="Arial" panose="020B0604020202020204" pitchFamily="34" charset="0"/>
            </a:rPr>
            <a:t>Learn about the next steps in supporting accessible and inclusive practice through continued  collaboration and shared learning</a:t>
          </a:r>
        </a:p>
      </dsp:txBody>
      <dsp:txXfrm>
        <a:off x="1333366" y="4411630"/>
        <a:ext cx="5333466" cy="1039919"/>
      </dsp:txXfrm>
    </dsp:sp>
    <dsp:sp modelId="{7819CCC8-1633-4F9F-AFF7-B6807649E9A2}">
      <dsp:nvSpPr>
        <dsp:cNvPr id="0" name=""/>
        <dsp:cNvSpPr/>
      </dsp:nvSpPr>
      <dsp:spPr>
        <a:xfrm>
          <a:off x="0" y="4411630"/>
          <a:ext cx="1333366" cy="1039919"/>
        </a:xfrm>
        <a:prstGeom prst="rect">
          <a:avLst/>
        </a:prstGeom>
        <a:solidFill>
          <a:schemeClr val="tx2">
            <a:lumMod val="90000"/>
            <a:lumOff val="10000"/>
          </a:schemeClr>
        </a:solidFill>
        <a:ln w="12700" cap="flat" cmpd="sng" algn="ctr">
          <a:solidFill>
            <a:schemeClr val="accent6">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0557" tIns="102721" rIns="70557" bIns="102721" numCol="1" spcCol="1270" anchor="ctr" anchorCtr="0">
          <a:noAutofit/>
        </a:bodyPr>
        <a:lstStyle/>
        <a:p>
          <a:pPr marL="0" lvl="0" indent="0" algn="ctr" defTabSz="711200">
            <a:lnSpc>
              <a:spcPct val="90000"/>
            </a:lnSpc>
            <a:spcBef>
              <a:spcPct val="0"/>
            </a:spcBef>
            <a:spcAft>
              <a:spcPct val="35000"/>
            </a:spcAft>
            <a:buNone/>
          </a:pPr>
          <a:r>
            <a:rPr lang="en-US" sz="1600" kern="1200"/>
            <a:t>5</a:t>
          </a:r>
        </a:p>
      </dsp:txBody>
      <dsp:txXfrm>
        <a:off x="0" y="4411630"/>
        <a:ext cx="1333366" cy="10399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9A230D-B461-4E4B-84D7-A09A05375C9E}">
      <dsp:nvSpPr>
        <dsp:cNvPr id="0" name=""/>
        <dsp:cNvSpPr/>
      </dsp:nvSpPr>
      <dsp:spPr>
        <a:xfrm>
          <a:off x="0" y="171999"/>
          <a:ext cx="7271657" cy="9547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GB" sz="1800" b="0" u="none" kern="1200">
              <a:solidFill>
                <a:srgbClr val="FFFFFF"/>
              </a:solidFill>
              <a:latin typeface="Arial"/>
              <a:ea typeface="+mn-ea"/>
              <a:cs typeface="Arial"/>
            </a:rPr>
            <a:t>Established in April 2025</a:t>
          </a:r>
        </a:p>
      </dsp:txBody>
      <dsp:txXfrm>
        <a:off x="46606" y="218605"/>
        <a:ext cx="7178445" cy="861508"/>
      </dsp:txXfrm>
    </dsp:sp>
    <dsp:sp modelId="{6BFA4A2B-EBA3-4784-B9B0-AD5D90A3966F}">
      <dsp:nvSpPr>
        <dsp:cNvPr id="0" name=""/>
        <dsp:cNvSpPr/>
      </dsp:nvSpPr>
      <dsp:spPr>
        <a:xfrm>
          <a:off x="0" y="1136821"/>
          <a:ext cx="7271657" cy="9547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GB" sz="1600" b="0" u="none" kern="1200">
              <a:solidFill>
                <a:srgbClr val="FFFFFF"/>
              </a:solidFill>
              <a:latin typeface="Arial"/>
              <a:ea typeface="+mn-ea"/>
              <a:cs typeface="Arial"/>
            </a:rPr>
            <a:t>Focus on Developmental Language Disorder and Exam Access from a MDT perspective</a:t>
          </a:r>
        </a:p>
      </dsp:txBody>
      <dsp:txXfrm>
        <a:off x="46606" y="1183427"/>
        <a:ext cx="7178445" cy="861508"/>
      </dsp:txXfrm>
    </dsp:sp>
    <dsp:sp modelId="{DD5D1035-A845-482E-BB7F-AB6258934A8D}">
      <dsp:nvSpPr>
        <dsp:cNvPr id="0" name=""/>
        <dsp:cNvSpPr/>
      </dsp:nvSpPr>
      <dsp:spPr>
        <a:xfrm>
          <a:off x="0" y="2238421"/>
          <a:ext cx="7271657" cy="9547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100000"/>
            </a:lnSpc>
            <a:spcBef>
              <a:spcPct val="0"/>
            </a:spcBef>
            <a:spcAft>
              <a:spcPct val="35000"/>
            </a:spcAft>
            <a:buNone/>
          </a:pPr>
          <a:r>
            <a:rPr lang="en-GB" sz="1600" b="0" u="none" kern="1200">
              <a:solidFill>
                <a:srgbClr val="FFFFFF"/>
              </a:solidFill>
              <a:latin typeface="Arial"/>
              <a:ea typeface="+mn-ea"/>
              <a:cs typeface="Arial"/>
            </a:rPr>
            <a:t>Report published in January 2026</a:t>
          </a:r>
          <a:endParaRPr lang="en-GB" sz="1600" kern="1200">
            <a:solidFill>
              <a:srgbClr val="FFFFFF"/>
            </a:solidFill>
            <a:latin typeface="Arial"/>
            <a:ea typeface="+mn-ea"/>
            <a:cs typeface="Arial"/>
          </a:endParaRPr>
        </a:p>
      </dsp:txBody>
      <dsp:txXfrm>
        <a:off x="46606" y="2285027"/>
        <a:ext cx="7178445" cy="861508"/>
      </dsp:txXfrm>
    </dsp:sp>
    <dsp:sp modelId="{B01D64A7-B3E5-455C-A0E5-A756B311861C}">
      <dsp:nvSpPr>
        <dsp:cNvPr id="0" name=""/>
        <dsp:cNvSpPr/>
      </dsp:nvSpPr>
      <dsp:spPr>
        <a:xfrm>
          <a:off x="0" y="3340021"/>
          <a:ext cx="7271657" cy="9547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100000"/>
            </a:lnSpc>
            <a:spcBef>
              <a:spcPct val="0"/>
            </a:spcBef>
            <a:spcAft>
              <a:spcPct val="35000"/>
            </a:spcAft>
            <a:buNone/>
          </a:pPr>
          <a:r>
            <a:rPr lang="en-GB" sz="1600" kern="1200">
              <a:solidFill>
                <a:srgbClr val="FFFFFF"/>
              </a:solidFill>
              <a:latin typeface="Arial"/>
              <a:ea typeface="+mn-ea"/>
              <a:cs typeface="Arial"/>
            </a:rPr>
            <a:t>List of recommendations </a:t>
          </a:r>
        </a:p>
      </dsp:txBody>
      <dsp:txXfrm>
        <a:off x="46606" y="3386627"/>
        <a:ext cx="7178445" cy="8615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1F8246-6C75-49C0-B9AE-63470A1924BF}">
      <dsp:nvSpPr>
        <dsp:cNvPr id="0" name=""/>
        <dsp:cNvSpPr/>
      </dsp:nvSpPr>
      <dsp:spPr>
        <a:xfrm>
          <a:off x="0" y="30146"/>
          <a:ext cx="5432282" cy="42983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u="sng" kern="1200">
              <a:solidFill>
                <a:srgbClr val="00F0DC"/>
              </a:solidFill>
              <a:latin typeface="Arial"/>
              <a:ea typeface="+mn-ea"/>
              <a:cs typeface="Arial"/>
            </a:rPr>
            <a:t>After the report:</a:t>
          </a:r>
          <a:endParaRPr lang="en-US" sz="2400" b="1" kern="1200">
            <a:solidFill>
              <a:srgbClr val="00F0DC"/>
            </a:solidFill>
            <a:latin typeface="Arial"/>
            <a:ea typeface="+mn-ea"/>
            <a:cs typeface="Arial"/>
          </a:endParaRPr>
        </a:p>
      </dsp:txBody>
      <dsp:txXfrm>
        <a:off x="20983" y="51129"/>
        <a:ext cx="5390316" cy="387871"/>
      </dsp:txXfrm>
    </dsp:sp>
    <dsp:sp modelId="{1431B77C-240D-420A-ACF8-5D2E420BAF6C}">
      <dsp:nvSpPr>
        <dsp:cNvPr id="0" name=""/>
        <dsp:cNvSpPr/>
      </dsp:nvSpPr>
      <dsp:spPr>
        <a:xfrm>
          <a:off x="0" y="440658"/>
          <a:ext cx="5432282" cy="42983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latin typeface="Arial" panose="020B0604020202020204" pitchFamily="34" charset="0"/>
              <a:ea typeface="+mn-ea"/>
              <a:cs typeface="Arial" panose="020B0604020202020204" pitchFamily="34" charset="0"/>
            </a:rPr>
            <a:t>BATOD</a:t>
          </a:r>
          <a:r>
            <a:rPr lang="en-GB" sz="2400" kern="1200">
              <a:latin typeface="Calibri" panose="020F0502020204030204"/>
              <a:ea typeface="+mn-ea"/>
              <a:cs typeface="+mn-cs"/>
            </a:rPr>
            <a:t>	</a:t>
          </a:r>
          <a:endParaRPr lang="en-US" sz="2400" kern="1200">
            <a:latin typeface="Calibri" panose="020F0502020204030204"/>
            <a:ea typeface="+mn-ea"/>
            <a:cs typeface="+mn-cs"/>
          </a:endParaRPr>
        </a:p>
      </dsp:txBody>
      <dsp:txXfrm>
        <a:off x="20983" y="461641"/>
        <a:ext cx="5390316" cy="387871"/>
      </dsp:txXfrm>
    </dsp:sp>
    <dsp:sp modelId="{FD3092E2-67C3-4274-B389-32548251F848}">
      <dsp:nvSpPr>
        <dsp:cNvPr id="0" name=""/>
        <dsp:cNvSpPr/>
      </dsp:nvSpPr>
      <dsp:spPr>
        <a:xfrm>
          <a:off x="0" y="881184"/>
          <a:ext cx="5432282" cy="42983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latin typeface="Arial" panose="020B0604020202020204" pitchFamily="34" charset="0"/>
              <a:ea typeface="+mn-ea"/>
              <a:cs typeface="Arial" panose="020B0604020202020204" pitchFamily="34" charset="0"/>
            </a:rPr>
            <a:t>PATOSS</a:t>
          </a:r>
          <a:endParaRPr lang="en-US" sz="2400" kern="1200">
            <a:latin typeface="Arial" panose="020B0604020202020204" pitchFamily="34" charset="0"/>
            <a:ea typeface="+mn-ea"/>
            <a:cs typeface="Arial" panose="020B0604020202020204" pitchFamily="34" charset="0"/>
          </a:endParaRPr>
        </a:p>
      </dsp:txBody>
      <dsp:txXfrm>
        <a:off x="20983" y="902167"/>
        <a:ext cx="5390316" cy="387871"/>
      </dsp:txXfrm>
    </dsp:sp>
    <dsp:sp modelId="{31D77C2B-3D53-4527-A96B-FDBBDE03F5AF}">
      <dsp:nvSpPr>
        <dsp:cNvPr id="0" name=""/>
        <dsp:cNvSpPr/>
      </dsp:nvSpPr>
      <dsp:spPr>
        <a:xfrm>
          <a:off x="0" y="1321709"/>
          <a:ext cx="5432282" cy="42983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latin typeface="Arial" panose="020B0604020202020204" pitchFamily="34" charset="0"/>
              <a:ea typeface="+mn-ea"/>
              <a:cs typeface="Arial" panose="020B0604020202020204" pitchFamily="34" charset="0"/>
            </a:rPr>
            <a:t>Specialist Assessors / Teachers</a:t>
          </a:r>
          <a:endParaRPr lang="en-US" sz="2400" kern="1200">
            <a:latin typeface="Arial" panose="020B0604020202020204" pitchFamily="34" charset="0"/>
            <a:ea typeface="+mn-ea"/>
            <a:cs typeface="Arial" panose="020B0604020202020204" pitchFamily="34" charset="0"/>
          </a:endParaRPr>
        </a:p>
      </dsp:txBody>
      <dsp:txXfrm>
        <a:off x="20983" y="1342692"/>
        <a:ext cx="5390316" cy="387871"/>
      </dsp:txXfrm>
    </dsp:sp>
    <dsp:sp modelId="{EB825EBC-454A-48C1-88FE-98C1D4C11A14}">
      <dsp:nvSpPr>
        <dsp:cNvPr id="0" name=""/>
        <dsp:cNvSpPr/>
      </dsp:nvSpPr>
      <dsp:spPr>
        <a:xfrm>
          <a:off x="0" y="1762235"/>
          <a:ext cx="5432282" cy="42983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err="1">
              <a:latin typeface="Arial" panose="020B0604020202020204" pitchFamily="34" charset="0"/>
              <a:ea typeface="+mn-ea"/>
              <a:cs typeface="Arial" panose="020B0604020202020204" pitchFamily="34" charset="0"/>
            </a:rPr>
            <a:t>SaLTs</a:t>
          </a:r>
          <a:endParaRPr lang="en-US" sz="2400" kern="1200">
            <a:latin typeface="Arial" panose="020B0604020202020204" pitchFamily="34" charset="0"/>
            <a:ea typeface="+mn-ea"/>
            <a:cs typeface="Arial" panose="020B0604020202020204" pitchFamily="34" charset="0"/>
          </a:endParaRPr>
        </a:p>
      </dsp:txBody>
      <dsp:txXfrm>
        <a:off x="20983" y="1783218"/>
        <a:ext cx="5390316" cy="387871"/>
      </dsp:txXfrm>
    </dsp:sp>
    <dsp:sp modelId="{090B3092-8794-4D15-AF92-5702207AB9B5}">
      <dsp:nvSpPr>
        <dsp:cNvPr id="0" name=""/>
        <dsp:cNvSpPr/>
      </dsp:nvSpPr>
      <dsp:spPr>
        <a:xfrm>
          <a:off x="0" y="2202760"/>
          <a:ext cx="5432282" cy="42983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err="1">
              <a:latin typeface="Arial" panose="020B0604020202020204" pitchFamily="34" charset="0"/>
              <a:ea typeface="+mn-ea"/>
              <a:cs typeface="Arial" panose="020B0604020202020204" pitchFamily="34" charset="0"/>
            </a:rPr>
            <a:t>Afasic</a:t>
          </a:r>
          <a:endParaRPr lang="en-US" sz="2400" kern="1200">
            <a:latin typeface="Arial" panose="020B0604020202020204" pitchFamily="34" charset="0"/>
            <a:ea typeface="+mn-ea"/>
            <a:cs typeface="Arial" panose="020B0604020202020204" pitchFamily="34" charset="0"/>
          </a:endParaRPr>
        </a:p>
      </dsp:txBody>
      <dsp:txXfrm>
        <a:off x="20983" y="2223743"/>
        <a:ext cx="5390316" cy="387871"/>
      </dsp:txXfrm>
    </dsp:sp>
    <dsp:sp modelId="{5B53C5E5-4BA2-4951-962C-8F43E450E69A}">
      <dsp:nvSpPr>
        <dsp:cNvPr id="0" name=""/>
        <dsp:cNvSpPr/>
      </dsp:nvSpPr>
      <dsp:spPr>
        <a:xfrm>
          <a:off x="0" y="2643285"/>
          <a:ext cx="5432282" cy="42983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latin typeface="Arial" panose="020B0604020202020204" pitchFamily="34" charset="0"/>
              <a:ea typeface="+mn-ea"/>
              <a:cs typeface="Arial" panose="020B0604020202020204" pitchFamily="34" charset="0"/>
            </a:rPr>
            <a:t>British Dyslexia Association (BDA)</a:t>
          </a:r>
          <a:endParaRPr lang="en-US" sz="2400" kern="1200">
            <a:latin typeface="Arial" panose="020B0604020202020204" pitchFamily="34" charset="0"/>
            <a:ea typeface="+mn-ea"/>
            <a:cs typeface="Arial" panose="020B0604020202020204" pitchFamily="34" charset="0"/>
          </a:endParaRPr>
        </a:p>
      </dsp:txBody>
      <dsp:txXfrm>
        <a:off x="20983" y="2664268"/>
        <a:ext cx="5390316" cy="387871"/>
      </dsp:txXfrm>
    </dsp:sp>
    <dsp:sp modelId="{6F4E4D7A-6936-4650-A2A8-5E1A680F973D}">
      <dsp:nvSpPr>
        <dsp:cNvPr id="0" name=""/>
        <dsp:cNvSpPr/>
      </dsp:nvSpPr>
      <dsp:spPr>
        <a:xfrm>
          <a:off x="0" y="3083811"/>
          <a:ext cx="5432282" cy="42983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latin typeface="Arial" panose="020B0604020202020204" pitchFamily="34" charset="0"/>
              <a:ea typeface="+mn-ea"/>
              <a:cs typeface="Arial" panose="020B0604020202020204" pitchFamily="34" charset="0"/>
            </a:rPr>
            <a:t>Communicate-ed</a:t>
          </a:r>
        </a:p>
      </dsp:txBody>
      <dsp:txXfrm>
        <a:off x="20983" y="3104794"/>
        <a:ext cx="5390316" cy="387871"/>
      </dsp:txXfrm>
    </dsp:sp>
    <dsp:sp modelId="{535A63C9-2064-4CD6-B04C-1B6D988C7E67}">
      <dsp:nvSpPr>
        <dsp:cNvPr id="0" name=""/>
        <dsp:cNvSpPr/>
      </dsp:nvSpPr>
      <dsp:spPr>
        <a:xfrm>
          <a:off x="0" y="3524336"/>
          <a:ext cx="5432282" cy="42983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a:latin typeface="Arial" panose="020B0604020202020204" pitchFamily="34" charset="0"/>
              <a:ea typeface="+mn-ea"/>
              <a:cs typeface="Arial" panose="020B0604020202020204" pitchFamily="34" charset="0"/>
            </a:rPr>
            <a:t>Nasen</a:t>
          </a:r>
        </a:p>
      </dsp:txBody>
      <dsp:txXfrm>
        <a:off x="20983" y="3545319"/>
        <a:ext cx="5390316" cy="387871"/>
      </dsp:txXfrm>
    </dsp:sp>
    <dsp:sp modelId="{239D2400-DA3D-4921-B89E-9387D06E3FC6}">
      <dsp:nvSpPr>
        <dsp:cNvPr id="0" name=""/>
        <dsp:cNvSpPr/>
      </dsp:nvSpPr>
      <dsp:spPr>
        <a:xfrm>
          <a:off x="0" y="3964862"/>
          <a:ext cx="5432282" cy="42983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latin typeface="Arial" panose="020B0604020202020204" pitchFamily="34" charset="0"/>
              <a:ea typeface="+mn-ea"/>
              <a:cs typeface="Arial" panose="020B0604020202020204" pitchFamily="34" charset="0"/>
            </a:rPr>
            <a:t>NAEO</a:t>
          </a:r>
        </a:p>
      </dsp:txBody>
      <dsp:txXfrm>
        <a:off x="20983" y="3985845"/>
        <a:ext cx="5390316" cy="387871"/>
      </dsp:txXfrm>
    </dsp:sp>
    <dsp:sp modelId="{E7D654B7-D29D-4F49-9E89-B19BA584402C}">
      <dsp:nvSpPr>
        <dsp:cNvPr id="0" name=""/>
        <dsp:cNvSpPr/>
      </dsp:nvSpPr>
      <dsp:spPr>
        <a:xfrm>
          <a:off x="0" y="4405387"/>
          <a:ext cx="5432282" cy="42983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latin typeface="Arial" panose="020B0604020202020204" pitchFamily="34" charset="0"/>
              <a:ea typeface="Calibri" panose="020F0502020204030204" pitchFamily="34" charset="0"/>
              <a:cs typeface="Arial" panose="020B0604020202020204" pitchFamily="34" charset="0"/>
            </a:rPr>
            <a:t>CIEA</a:t>
          </a:r>
        </a:p>
      </dsp:txBody>
      <dsp:txXfrm>
        <a:off x="20983" y="4426370"/>
        <a:ext cx="5390316" cy="3878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9A230D-B461-4E4B-84D7-A09A05375C9E}">
      <dsp:nvSpPr>
        <dsp:cNvPr id="0" name=""/>
        <dsp:cNvSpPr/>
      </dsp:nvSpPr>
      <dsp:spPr>
        <a:xfrm>
          <a:off x="0" y="113847"/>
          <a:ext cx="7271657" cy="7300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GB" sz="1800" b="1" u="sng" kern="1200">
              <a:solidFill>
                <a:srgbClr val="00F0DC"/>
              </a:solidFill>
              <a:latin typeface="Arial"/>
              <a:ea typeface="+mn-ea"/>
              <a:cs typeface="Arial"/>
            </a:rPr>
            <a:t>Part A. Understanding language accessibility</a:t>
          </a:r>
        </a:p>
      </dsp:txBody>
      <dsp:txXfrm>
        <a:off x="35640" y="149487"/>
        <a:ext cx="7200377" cy="658800"/>
      </dsp:txXfrm>
    </dsp:sp>
    <dsp:sp modelId="{3B2D3107-41D6-42D6-B684-34D2A279869B}">
      <dsp:nvSpPr>
        <dsp:cNvPr id="0" name=""/>
        <dsp:cNvSpPr/>
      </dsp:nvSpPr>
      <dsp:spPr>
        <a:xfrm>
          <a:off x="0" y="851652"/>
          <a:ext cx="7271657" cy="7300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GB" sz="1800" kern="1200">
              <a:solidFill>
                <a:srgbClr val="FFFFFF"/>
              </a:solidFill>
              <a:latin typeface="Arial"/>
              <a:ea typeface="+mn-ea"/>
              <a:cs typeface="Arial"/>
            </a:rPr>
            <a:t>Chapter 1 – Introduction </a:t>
          </a:r>
        </a:p>
      </dsp:txBody>
      <dsp:txXfrm>
        <a:off x="35640" y="887292"/>
        <a:ext cx="7200377" cy="658800"/>
      </dsp:txXfrm>
    </dsp:sp>
    <dsp:sp modelId="{F22FB073-863B-4DF8-8C38-001669AB99B6}">
      <dsp:nvSpPr>
        <dsp:cNvPr id="0" name=""/>
        <dsp:cNvSpPr/>
      </dsp:nvSpPr>
      <dsp:spPr>
        <a:xfrm>
          <a:off x="0" y="1694052"/>
          <a:ext cx="7271657" cy="7300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GB" sz="1800" kern="1200">
              <a:solidFill>
                <a:srgbClr val="FFFFFF"/>
              </a:solidFill>
              <a:latin typeface="Arial"/>
              <a:ea typeface="+mn-ea"/>
              <a:cs typeface="Arial"/>
            </a:rPr>
            <a:t>Chapter 2 – Language modification in public examination</a:t>
          </a:r>
        </a:p>
      </dsp:txBody>
      <dsp:txXfrm>
        <a:off x="35640" y="1729692"/>
        <a:ext cx="7200377" cy="658800"/>
      </dsp:txXfrm>
    </dsp:sp>
    <dsp:sp modelId="{35805B04-8816-4FD4-B984-7F4831416A51}">
      <dsp:nvSpPr>
        <dsp:cNvPr id="0" name=""/>
        <dsp:cNvSpPr/>
      </dsp:nvSpPr>
      <dsp:spPr>
        <a:xfrm>
          <a:off x="0" y="2536452"/>
          <a:ext cx="7271657" cy="7300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GB" sz="1800" kern="1200">
              <a:solidFill>
                <a:srgbClr val="FFFFFF"/>
              </a:solidFill>
              <a:latin typeface="Arial"/>
              <a:ea typeface="+mn-ea"/>
              <a:cs typeface="Arial"/>
            </a:rPr>
            <a:t>Chapter 3 – The evidence underpinning language accessibility</a:t>
          </a:r>
        </a:p>
      </dsp:txBody>
      <dsp:txXfrm>
        <a:off x="35640" y="2572092"/>
        <a:ext cx="7200377" cy="658800"/>
      </dsp:txXfrm>
    </dsp:sp>
    <dsp:sp modelId="{2F80E401-64B5-459F-A8D7-F627BEC24519}">
      <dsp:nvSpPr>
        <dsp:cNvPr id="0" name=""/>
        <dsp:cNvSpPr/>
      </dsp:nvSpPr>
      <dsp:spPr>
        <a:xfrm>
          <a:off x="0" y="3378852"/>
          <a:ext cx="7271657" cy="7300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GB" sz="1800" kern="1200">
              <a:solidFill>
                <a:srgbClr val="FFFFFF"/>
              </a:solidFill>
              <a:latin typeface="Arial"/>
              <a:ea typeface="+mn-ea"/>
              <a:cs typeface="Arial"/>
            </a:rPr>
            <a:t>Chapter 4 – </a:t>
          </a:r>
          <a:r>
            <a:rPr lang="en-GB" sz="1800" kern="1200">
              <a:solidFill>
                <a:srgbClr val="FFFFFF"/>
              </a:solidFill>
              <a:latin typeface="Aptos" panose="02110004020202020204"/>
              <a:ea typeface="+mn-ea"/>
              <a:cs typeface="+mn-cs"/>
            </a:rPr>
            <a:t>Professional expertise in language accessibility </a:t>
          </a:r>
          <a:endParaRPr lang="en-US" sz="1800" kern="1200">
            <a:solidFill>
              <a:srgbClr val="FFFFFF"/>
            </a:solidFill>
            <a:latin typeface="Aptos" panose="02110004020202020204"/>
            <a:ea typeface="+mn-ea"/>
            <a:cs typeface="+mn-cs"/>
          </a:endParaRPr>
        </a:p>
      </dsp:txBody>
      <dsp:txXfrm>
        <a:off x="35640" y="3414492"/>
        <a:ext cx="7200377" cy="658800"/>
      </dsp:txXfrm>
    </dsp:sp>
    <dsp:sp modelId="{B82E4C5A-FB94-423C-84FE-2CE30FD42ACA}">
      <dsp:nvSpPr>
        <dsp:cNvPr id="0" name=""/>
        <dsp:cNvSpPr/>
      </dsp:nvSpPr>
      <dsp:spPr>
        <a:xfrm>
          <a:off x="0" y="4221252"/>
          <a:ext cx="7271657" cy="7300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GB" sz="1800" kern="1200">
              <a:solidFill>
                <a:srgbClr val="FFFFFF"/>
              </a:solidFill>
              <a:latin typeface="Arial"/>
              <a:ea typeface="+mn-ea"/>
              <a:cs typeface="Arial"/>
            </a:rPr>
            <a:t>Chapter 5 – Language accessibility, awarding bodies and regulation</a:t>
          </a:r>
          <a:endParaRPr lang="en-US" sz="1800" kern="1200">
            <a:solidFill>
              <a:srgbClr val="FFFFFF"/>
            </a:solidFill>
            <a:latin typeface="Aptos" panose="02110004020202020204"/>
            <a:ea typeface="+mn-ea"/>
            <a:cs typeface="+mn-cs"/>
          </a:endParaRPr>
        </a:p>
      </dsp:txBody>
      <dsp:txXfrm>
        <a:off x="35640" y="4256892"/>
        <a:ext cx="7200377" cy="6588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9A230D-B461-4E4B-84D7-A09A05375C9E}">
      <dsp:nvSpPr>
        <dsp:cNvPr id="0" name=""/>
        <dsp:cNvSpPr/>
      </dsp:nvSpPr>
      <dsp:spPr>
        <a:xfrm>
          <a:off x="0" y="183456"/>
          <a:ext cx="7271657" cy="9360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GB" sz="1800" b="1" u="sng" kern="1200">
              <a:solidFill>
                <a:srgbClr val="00F0DC"/>
              </a:solidFill>
              <a:latin typeface="Arial"/>
              <a:ea typeface="+mn-ea"/>
              <a:cs typeface="Arial"/>
            </a:rPr>
            <a:t>PART B. Applying language accessibility in practice </a:t>
          </a:r>
        </a:p>
      </dsp:txBody>
      <dsp:txXfrm>
        <a:off x="45692" y="229148"/>
        <a:ext cx="7180273" cy="844616"/>
      </dsp:txXfrm>
    </dsp:sp>
    <dsp:sp modelId="{3B2D3107-41D6-42D6-B684-34D2A279869B}">
      <dsp:nvSpPr>
        <dsp:cNvPr id="0" name=""/>
        <dsp:cNvSpPr/>
      </dsp:nvSpPr>
      <dsp:spPr>
        <a:xfrm>
          <a:off x="0" y="1129361"/>
          <a:ext cx="7271657" cy="9360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GB" sz="1800" kern="1200">
              <a:solidFill>
                <a:srgbClr val="FFFFFF"/>
              </a:solidFill>
              <a:latin typeface="Arial"/>
              <a:ea typeface="+mn-ea"/>
              <a:cs typeface="Arial"/>
            </a:rPr>
            <a:t>Chapter 6 – Practical principles of language modification</a:t>
          </a:r>
        </a:p>
      </dsp:txBody>
      <dsp:txXfrm>
        <a:off x="45692" y="1175053"/>
        <a:ext cx="7180273" cy="844616"/>
      </dsp:txXfrm>
    </dsp:sp>
    <dsp:sp modelId="{F22FB073-863B-4DF8-8C38-001669AB99B6}">
      <dsp:nvSpPr>
        <dsp:cNvPr id="0" name=""/>
        <dsp:cNvSpPr/>
      </dsp:nvSpPr>
      <dsp:spPr>
        <a:xfrm>
          <a:off x="0" y="2209361"/>
          <a:ext cx="7271657" cy="9360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GB" sz="1800" kern="1200">
              <a:solidFill>
                <a:srgbClr val="FFFFFF"/>
              </a:solidFill>
              <a:latin typeface="Arial"/>
              <a:ea typeface="+mn-ea"/>
              <a:cs typeface="Arial"/>
            </a:rPr>
            <a:t>Chapter 7 – Applying language modification principles in practice</a:t>
          </a:r>
        </a:p>
      </dsp:txBody>
      <dsp:txXfrm>
        <a:off x="45692" y="2255053"/>
        <a:ext cx="7180273" cy="844616"/>
      </dsp:txXfrm>
    </dsp:sp>
    <dsp:sp modelId="{2F80E401-64B5-459F-A8D7-F627BEC24519}">
      <dsp:nvSpPr>
        <dsp:cNvPr id="0" name=""/>
        <dsp:cNvSpPr/>
      </dsp:nvSpPr>
      <dsp:spPr>
        <a:xfrm>
          <a:off x="0" y="3289361"/>
          <a:ext cx="7271657" cy="9360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GB" sz="1800" kern="1200">
              <a:solidFill>
                <a:srgbClr val="FFFFFF"/>
              </a:solidFill>
              <a:latin typeface="Arial"/>
              <a:ea typeface="+mn-ea"/>
              <a:cs typeface="Arial"/>
            </a:rPr>
            <a:t>Chapter 8 – Examples of questions with suggested modifications</a:t>
          </a:r>
        </a:p>
      </dsp:txBody>
      <dsp:txXfrm>
        <a:off x="45692" y="3335053"/>
        <a:ext cx="7180273" cy="844616"/>
      </dsp:txXfrm>
    </dsp:sp>
    <dsp:sp modelId="{B82E4C5A-FB94-423C-84FE-2CE30FD42ACA}">
      <dsp:nvSpPr>
        <dsp:cNvPr id="0" name=""/>
        <dsp:cNvSpPr/>
      </dsp:nvSpPr>
      <dsp:spPr>
        <a:xfrm>
          <a:off x="0" y="4369361"/>
          <a:ext cx="7271657" cy="9360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GB" sz="1800" kern="1200">
              <a:solidFill>
                <a:srgbClr val="FFFFFF"/>
              </a:solidFill>
              <a:latin typeface="Arial"/>
              <a:ea typeface="+mn-ea"/>
              <a:cs typeface="Arial"/>
            </a:rPr>
            <a:t>Chapter 9 – Legibility and layout</a:t>
          </a:r>
        </a:p>
      </dsp:txBody>
      <dsp:txXfrm>
        <a:off x="45692" y="4415053"/>
        <a:ext cx="7180273" cy="8446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4CDB7E-1D99-4AC3-9770-070E36A8288E}">
      <dsp:nvSpPr>
        <dsp:cNvPr id="0" name=""/>
        <dsp:cNvSpPr/>
      </dsp:nvSpPr>
      <dsp:spPr>
        <a:xfrm>
          <a:off x="6563" y="865420"/>
          <a:ext cx="2051635" cy="2461963"/>
        </a:xfrm>
        <a:prstGeom prst="rect">
          <a:avLst/>
        </a:prstGeom>
        <a:solidFill>
          <a:srgbClr val="A02B93"/>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2656" tIns="0" rIns="202656" bIns="330200" numCol="1" spcCol="1270" anchor="t" anchorCtr="0">
          <a:noAutofit/>
        </a:bodyPr>
        <a:lstStyle/>
        <a:p>
          <a:pPr marL="0" lvl="0" indent="0" algn="l" defTabSz="800100">
            <a:lnSpc>
              <a:spcPct val="90000"/>
            </a:lnSpc>
            <a:spcBef>
              <a:spcPct val="0"/>
            </a:spcBef>
            <a:spcAft>
              <a:spcPct val="35000"/>
            </a:spcAft>
            <a:buNone/>
          </a:pPr>
          <a:r>
            <a:rPr lang="en-GB" sz="1800" kern="1200">
              <a:latin typeface="Arial" panose="020B0604020202020204" pitchFamily="34" charset="0"/>
              <a:cs typeface="Arial" panose="020B0604020202020204" pitchFamily="34" charset="0"/>
            </a:rPr>
            <a:t>Co-occurrence is common rather than the exception</a:t>
          </a:r>
          <a:endParaRPr lang="en-US" sz="1800" kern="1200">
            <a:latin typeface="Arial" panose="020B0604020202020204" pitchFamily="34" charset="0"/>
            <a:cs typeface="Arial" panose="020B0604020202020204" pitchFamily="34" charset="0"/>
          </a:endParaRPr>
        </a:p>
      </dsp:txBody>
      <dsp:txXfrm>
        <a:off x="6563" y="1850206"/>
        <a:ext cx="2051635" cy="1477177"/>
      </dsp:txXfrm>
    </dsp:sp>
    <dsp:sp modelId="{D21DE8A6-5DBE-49B8-866C-7E5530D95826}">
      <dsp:nvSpPr>
        <dsp:cNvPr id="0" name=""/>
        <dsp:cNvSpPr/>
      </dsp:nvSpPr>
      <dsp:spPr>
        <a:xfrm>
          <a:off x="6563" y="865420"/>
          <a:ext cx="2051635" cy="98478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2656" tIns="165100" rIns="202656" bIns="165100" numCol="1" spcCol="1270" anchor="ctr" anchorCtr="0">
          <a:noAutofit/>
        </a:bodyPr>
        <a:lstStyle/>
        <a:p>
          <a:pPr marL="0" lvl="0" indent="0" algn="l" defTabSz="2044700">
            <a:lnSpc>
              <a:spcPct val="90000"/>
            </a:lnSpc>
            <a:spcBef>
              <a:spcPct val="0"/>
            </a:spcBef>
            <a:spcAft>
              <a:spcPct val="35000"/>
            </a:spcAft>
            <a:buNone/>
          </a:pPr>
          <a:r>
            <a:rPr lang="en-US" sz="4600" kern="1200"/>
            <a:t>01</a:t>
          </a:r>
        </a:p>
      </dsp:txBody>
      <dsp:txXfrm>
        <a:off x="6563" y="865420"/>
        <a:ext cx="2051635" cy="984785"/>
      </dsp:txXfrm>
    </dsp:sp>
    <dsp:sp modelId="{BCB1F90E-3670-4558-8927-2AB028370043}">
      <dsp:nvSpPr>
        <dsp:cNvPr id="0" name=""/>
        <dsp:cNvSpPr/>
      </dsp:nvSpPr>
      <dsp:spPr>
        <a:xfrm>
          <a:off x="2222329" y="865420"/>
          <a:ext cx="2051635" cy="2461963"/>
        </a:xfrm>
        <a:prstGeom prst="rect">
          <a:avLst/>
        </a:prstGeom>
        <a:solidFill>
          <a:schemeClr val="accent5">
            <a:hueOff val="-2483469"/>
            <a:satOff val="9953"/>
            <a:lumOff val="2157"/>
            <a:alphaOff val="0"/>
          </a:schemeClr>
        </a:solidFill>
        <a:ln w="25400" cap="flat" cmpd="sng" algn="ctr">
          <a:solidFill>
            <a:schemeClr val="accent5">
              <a:hueOff val="-2483469"/>
              <a:satOff val="9953"/>
              <a:lumOff val="215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2656" tIns="0" rIns="202656" bIns="330200" numCol="1" spcCol="1270" anchor="t" anchorCtr="0">
          <a:noAutofit/>
        </a:bodyPr>
        <a:lstStyle/>
        <a:p>
          <a:pPr marL="0" lvl="0" indent="0" algn="l" defTabSz="800100">
            <a:lnSpc>
              <a:spcPct val="90000"/>
            </a:lnSpc>
            <a:spcBef>
              <a:spcPct val="0"/>
            </a:spcBef>
            <a:spcAft>
              <a:spcPct val="35000"/>
            </a:spcAft>
            <a:buNone/>
          </a:pPr>
          <a:r>
            <a:rPr lang="en-GB" sz="1800" kern="1200">
              <a:latin typeface="Arial" panose="020B0604020202020204" pitchFamily="34" charset="0"/>
              <a:cs typeface="Arial" panose="020B0604020202020204" pitchFamily="34" charset="0"/>
            </a:rPr>
            <a:t>Multiple needs can contribute to examination disadvantage</a:t>
          </a:r>
          <a:endParaRPr lang="en-US" sz="1800" kern="1200">
            <a:latin typeface="Arial" panose="020B0604020202020204" pitchFamily="34" charset="0"/>
            <a:cs typeface="Arial" panose="020B0604020202020204" pitchFamily="34" charset="0"/>
          </a:endParaRPr>
        </a:p>
      </dsp:txBody>
      <dsp:txXfrm>
        <a:off x="2222329" y="1850206"/>
        <a:ext cx="2051635" cy="1477177"/>
      </dsp:txXfrm>
    </dsp:sp>
    <dsp:sp modelId="{5679C509-2839-4A2D-B9B3-AF2DEB24BF9A}">
      <dsp:nvSpPr>
        <dsp:cNvPr id="0" name=""/>
        <dsp:cNvSpPr/>
      </dsp:nvSpPr>
      <dsp:spPr>
        <a:xfrm>
          <a:off x="2222329" y="865420"/>
          <a:ext cx="2051635" cy="98478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2656" tIns="165100" rIns="202656" bIns="165100" numCol="1" spcCol="1270" anchor="ctr" anchorCtr="0">
          <a:noAutofit/>
        </a:bodyPr>
        <a:lstStyle/>
        <a:p>
          <a:pPr marL="0" lvl="0" indent="0" algn="l" defTabSz="2044700">
            <a:lnSpc>
              <a:spcPct val="90000"/>
            </a:lnSpc>
            <a:spcBef>
              <a:spcPct val="0"/>
            </a:spcBef>
            <a:spcAft>
              <a:spcPct val="35000"/>
            </a:spcAft>
            <a:buNone/>
          </a:pPr>
          <a:r>
            <a:rPr lang="en-US" sz="4600" kern="1200"/>
            <a:t>02</a:t>
          </a:r>
        </a:p>
      </dsp:txBody>
      <dsp:txXfrm>
        <a:off x="2222329" y="865420"/>
        <a:ext cx="2051635" cy="984785"/>
      </dsp:txXfrm>
    </dsp:sp>
    <dsp:sp modelId="{1F58F1E2-094E-48EA-91F6-97100E230830}">
      <dsp:nvSpPr>
        <dsp:cNvPr id="0" name=""/>
        <dsp:cNvSpPr/>
      </dsp:nvSpPr>
      <dsp:spPr>
        <a:xfrm>
          <a:off x="4438096" y="865420"/>
          <a:ext cx="2051635" cy="2461963"/>
        </a:xfrm>
        <a:prstGeom prst="rect">
          <a:avLst/>
        </a:prstGeom>
        <a:solidFill>
          <a:srgbClr val="2C71A4"/>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2656" tIns="0" rIns="202656" bIns="330200" numCol="1" spcCol="1270" anchor="t" anchorCtr="0">
          <a:noAutofit/>
        </a:bodyPr>
        <a:lstStyle/>
        <a:p>
          <a:pPr marL="0" lvl="0" indent="0" algn="l" defTabSz="800100">
            <a:lnSpc>
              <a:spcPct val="90000"/>
            </a:lnSpc>
            <a:spcBef>
              <a:spcPct val="0"/>
            </a:spcBef>
            <a:spcAft>
              <a:spcPct val="35000"/>
            </a:spcAft>
            <a:buNone/>
          </a:pPr>
          <a:r>
            <a:rPr lang="en-GB" sz="1800" kern="1200">
              <a:latin typeface="Arial" panose="020B0604020202020204" pitchFamily="34" charset="0"/>
              <a:cs typeface="Arial" panose="020B0604020202020204" pitchFamily="34" charset="0"/>
            </a:rPr>
            <a:t>A primary need alone may not capture the learner’s full profile</a:t>
          </a:r>
          <a:endParaRPr lang="en-US" sz="1800" kern="1200">
            <a:latin typeface="Arial" panose="020B0604020202020204" pitchFamily="34" charset="0"/>
            <a:cs typeface="Arial" panose="020B0604020202020204" pitchFamily="34" charset="0"/>
          </a:endParaRPr>
        </a:p>
      </dsp:txBody>
      <dsp:txXfrm>
        <a:off x="4438096" y="1850206"/>
        <a:ext cx="2051635" cy="1477177"/>
      </dsp:txXfrm>
    </dsp:sp>
    <dsp:sp modelId="{9A2FCA4F-39CC-4705-AD54-C3490312F21F}">
      <dsp:nvSpPr>
        <dsp:cNvPr id="0" name=""/>
        <dsp:cNvSpPr/>
      </dsp:nvSpPr>
      <dsp:spPr>
        <a:xfrm>
          <a:off x="4438096" y="865420"/>
          <a:ext cx="2051635" cy="98478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2656" tIns="165100" rIns="202656" bIns="165100" numCol="1" spcCol="1270" anchor="ctr" anchorCtr="0">
          <a:noAutofit/>
        </a:bodyPr>
        <a:lstStyle/>
        <a:p>
          <a:pPr marL="0" lvl="0" indent="0" algn="l" defTabSz="2044700">
            <a:lnSpc>
              <a:spcPct val="90000"/>
            </a:lnSpc>
            <a:spcBef>
              <a:spcPct val="0"/>
            </a:spcBef>
            <a:spcAft>
              <a:spcPct val="35000"/>
            </a:spcAft>
            <a:buNone/>
          </a:pPr>
          <a:r>
            <a:rPr lang="en-US" sz="4600" kern="1200"/>
            <a:t>03</a:t>
          </a:r>
        </a:p>
      </dsp:txBody>
      <dsp:txXfrm>
        <a:off x="4438096" y="865420"/>
        <a:ext cx="2051635" cy="984785"/>
      </dsp:txXfrm>
    </dsp:sp>
    <dsp:sp modelId="{CDCDF9FD-F9BD-498A-B909-2D267690A569}">
      <dsp:nvSpPr>
        <dsp:cNvPr id="0" name=""/>
        <dsp:cNvSpPr/>
      </dsp:nvSpPr>
      <dsp:spPr>
        <a:xfrm>
          <a:off x="6653863" y="865420"/>
          <a:ext cx="2051635" cy="2461963"/>
        </a:xfrm>
        <a:prstGeom prst="rect">
          <a:avLst/>
        </a:prstGeom>
        <a:solidFill>
          <a:srgbClr val="2DA573"/>
        </a:solidFill>
        <a:ln w="25400" cap="flat" cmpd="sng" algn="ctr">
          <a:solidFill>
            <a:schemeClr val="accent5">
              <a:hueOff val="-7450407"/>
              <a:satOff val="29858"/>
              <a:lumOff val="64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2656" tIns="0" rIns="202656" bIns="330200" numCol="1" spcCol="1270" anchor="t" anchorCtr="0">
          <a:noAutofit/>
        </a:bodyPr>
        <a:lstStyle/>
        <a:p>
          <a:pPr marL="0" lvl="0" indent="0" algn="l" defTabSz="800100">
            <a:lnSpc>
              <a:spcPct val="90000"/>
            </a:lnSpc>
            <a:spcBef>
              <a:spcPct val="0"/>
            </a:spcBef>
            <a:spcAft>
              <a:spcPct val="35000"/>
            </a:spcAft>
            <a:buNone/>
          </a:pPr>
          <a:r>
            <a:rPr lang="en-GB" sz="1800" kern="1200">
              <a:latin typeface="Arial" panose="020B0604020202020204" pitchFamily="34" charset="0"/>
              <a:cs typeface="Arial" panose="020B0604020202020204" pitchFamily="34" charset="0"/>
            </a:rPr>
            <a:t>Combined needs can create more complex and significant barriers</a:t>
          </a:r>
          <a:endParaRPr lang="en-US" sz="1800" kern="1200">
            <a:latin typeface="Arial" panose="020B0604020202020204" pitchFamily="34" charset="0"/>
            <a:cs typeface="Arial" panose="020B0604020202020204" pitchFamily="34" charset="0"/>
          </a:endParaRPr>
        </a:p>
      </dsp:txBody>
      <dsp:txXfrm>
        <a:off x="6653863" y="1850206"/>
        <a:ext cx="2051635" cy="1477177"/>
      </dsp:txXfrm>
    </dsp:sp>
    <dsp:sp modelId="{ACA7D208-2A8E-461A-BA14-D90A402AAF49}">
      <dsp:nvSpPr>
        <dsp:cNvPr id="0" name=""/>
        <dsp:cNvSpPr/>
      </dsp:nvSpPr>
      <dsp:spPr>
        <a:xfrm>
          <a:off x="6653863" y="865420"/>
          <a:ext cx="2051635" cy="98478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2656" tIns="165100" rIns="202656" bIns="165100" numCol="1" spcCol="1270" anchor="ctr" anchorCtr="0">
          <a:noAutofit/>
        </a:bodyPr>
        <a:lstStyle/>
        <a:p>
          <a:pPr marL="0" lvl="0" indent="0" algn="l" defTabSz="2044700">
            <a:lnSpc>
              <a:spcPct val="90000"/>
            </a:lnSpc>
            <a:spcBef>
              <a:spcPct val="0"/>
            </a:spcBef>
            <a:spcAft>
              <a:spcPct val="35000"/>
            </a:spcAft>
            <a:buNone/>
          </a:pPr>
          <a:r>
            <a:rPr lang="en-US" sz="4600" kern="1200"/>
            <a:t>04</a:t>
          </a:r>
        </a:p>
      </dsp:txBody>
      <dsp:txXfrm>
        <a:off x="6653863" y="865420"/>
        <a:ext cx="2051635" cy="984785"/>
      </dsp:txXfrm>
    </dsp:sp>
    <dsp:sp modelId="{BE05BE0E-B602-4A50-A213-0EBE23D869BE}">
      <dsp:nvSpPr>
        <dsp:cNvPr id="0" name=""/>
        <dsp:cNvSpPr/>
      </dsp:nvSpPr>
      <dsp:spPr>
        <a:xfrm>
          <a:off x="8869630" y="865420"/>
          <a:ext cx="2051635" cy="2461963"/>
        </a:xfrm>
        <a:prstGeom prst="rect">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2656" tIns="0" rIns="202656" bIns="330200" numCol="1" spcCol="1270" anchor="t" anchorCtr="0">
          <a:noAutofit/>
        </a:bodyPr>
        <a:lstStyle/>
        <a:p>
          <a:pPr marL="0" lvl="0" indent="0" algn="l" defTabSz="800100">
            <a:lnSpc>
              <a:spcPct val="90000"/>
            </a:lnSpc>
            <a:spcBef>
              <a:spcPct val="0"/>
            </a:spcBef>
            <a:spcAft>
              <a:spcPct val="35000"/>
            </a:spcAft>
            <a:buNone/>
          </a:pPr>
          <a:r>
            <a:rPr lang="en-GB" sz="1800" kern="1200">
              <a:latin typeface="Arial" panose="020B0604020202020204" pitchFamily="34" charset="0"/>
              <a:cs typeface="Arial" panose="020B0604020202020204" pitchFamily="34" charset="0"/>
            </a:rPr>
            <a:t>Language demands can amplify cumulative impact in assessments</a:t>
          </a:r>
          <a:endParaRPr lang="en-US" sz="1800" kern="1200">
            <a:latin typeface="Arial" panose="020B0604020202020204" pitchFamily="34" charset="0"/>
            <a:cs typeface="Arial" panose="020B0604020202020204" pitchFamily="34" charset="0"/>
          </a:endParaRPr>
        </a:p>
      </dsp:txBody>
      <dsp:txXfrm>
        <a:off x="8869630" y="1850206"/>
        <a:ext cx="2051635" cy="1477177"/>
      </dsp:txXfrm>
    </dsp:sp>
    <dsp:sp modelId="{7BD80E57-F6F4-4F50-8B42-ABC7658F5752}">
      <dsp:nvSpPr>
        <dsp:cNvPr id="0" name=""/>
        <dsp:cNvSpPr/>
      </dsp:nvSpPr>
      <dsp:spPr>
        <a:xfrm>
          <a:off x="8869630" y="865420"/>
          <a:ext cx="2051635" cy="98478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2656" tIns="165100" rIns="202656" bIns="165100" numCol="1" spcCol="1270" anchor="ctr" anchorCtr="0">
          <a:noAutofit/>
        </a:bodyPr>
        <a:lstStyle/>
        <a:p>
          <a:pPr marL="0" lvl="0" indent="0" algn="l" defTabSz="2044700">
            <a:lnSpc>
              <a:spcPct val="90000"/>
            </a:lnSpc>
            <a:spcBef>
              <a:spcPct val="0"/>
            </a:spcBef>
            <a:spcAft>
              <a:spcPct val="35000"/>
            </a:spcAft>
            <a:buNone/>
          </a:pPr>
          <a:r>
            <a:rPr lang="en-US" sz="4600" kern="1200"/>
            <a:t>05</a:t>
          </a:r>
        </a:p>
      </dsp:txBody>
      <dsp:txXfrm>
        <a:off x="8869630" y="865420"/>
        <a:ext cx="2051635" cy="984785"/>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6/7/layout/LinearBlockProcessNumbered#2">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58B634EC-B4C8-4D76-83AB-40ACDB5E9DE5}">
          <dgm:prSet phldrT="1"/>
          <dgm:t>
            <a:bodyPr/>
            <a:lstStyle/>
            <a:p>
              <a:r>
                <a:t>01</a:t>
              </a:r>
            </a:p>
          </dgm:t>
        </dgm:pt>
        <dgm:pt modelId="201" type="sibTrans" cxnId="{CEC3973C-00CD-4034-B524-32ABD38AC2FF}">
          <dgm:prSet phldrT="2"/>
          <dgm:t>
            <a:bodyPr/>
            <a:lstStyle/>
            <a:p>
              <a:r>
                <a:t>02</a:t>
              </a:r>
            </a:p>
          </dgm:t>
        </dgm:pt>
        <dgm:pt modelId="301" type="sibTrans" cxnId="{43844503-9D1E-4E7A-967D-FFBB5BD53109}">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4#5">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4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4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4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34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5345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4023092" y="0"/>
            <a:ext cx="3077739" cy="453451"/>
          </a:xfrm>
          <a:prstGeom prst="rect">
            <a:avLst/>
          </a:prstGeom>
        </p:spPr>
        <p:txBody>
          <a:bodyPr vert="horz" lIns="91440" tIns="45720" rIns="91440" bIns="45720" rtlCol="0"/>
          <a:lstStyle>
            <a:lvl1pPr algn="r">
              <a:defRPr sz="1200"/>
            </a:lvl1pPr>
          </a:lstStyle>
          <a:p>
            <a:fld id="{57B431D3-6E78-4E27-A9D9-93F0CA3861A4}" type="datetimeFigureOut">
              <a:rPr lang="en-GB" smtClean="0"/>
              <a:t>08/10/2026</a:t>
            </a:fld>
            <a:endParaRPr lang="en-GB"/>
          </a:p>
        </p:txBody>
      </p:sp>
      <p:sp>
        <p:nvSpPr>
          <p:cNvPr id="4" name="Slide Image Placeholder 3"/>
          <p:cNvSpPr>
            <a:spLocks noGrp="1" noRot="1" noChangeAspect="1"/>
          </p:cNvSpPr>
          <p:nvPr>
            <p:ph type="sldImg" idx="2"/>
          </p:nvPr>
        </p:nvSpPr>
        <p:spPr>
          <a:xfrm>
            <a:off x="839788" y="1130300"/>
            <a:ext cx="5422900" cy="304958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10248" y="4349363"/>
            <a:ext cx="5681980" cy="355857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584188"/>
            <a:ext cx="3077739" cy="45345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4023092" y="8584188"/>
            <a:ext cx="3077739" cy="453450"/>
          </a:xfrm>
          <a:prstGeom prst="rect">
            <a:avLst/>
          </a:prstGeom>
        </p:spPr>
        <p:txBody>
          <a:bodyPr vert="horz" lIns="91440" tIns="45720" rIns="91440" bIns="45720" rtlCol="0" anchor="b"/>
          <a:lstStyle>
            <a:lvl1pPr algn="r">
              <a:defRPr sz="1200"/>
            </a:lvl1pPr>
          </a:lstStyle>
          <a:p>
            <a:fld id="{752FC797-76C8-473D-8448-FEBBCBB068F7}" type="slidenum">
              <a:rPr lang="en-GB" smtClean="0"/>
              <a:t>‹#›</a:t>
            </a:fld>
            <a:endParaRPr lang="en-GB"/>
          </a:p>
        </p:txBody>
      </p:sp>
    </p:spTree>
    <p:extLst>
      <p:ext uri="{BB962C8B-B14F-4D97-AF65-F5344CB8AC3E}">
        <p14:creationId xmlns:p14="http://schemas.microsoft.com/office/powerpoint/2010/main" val="3178605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2FC797-76C8-473D-8448-FEBBCBB068F7}" type="slidenum">
              <a:rPr lang="en-GB" smtClean="0"/>
              <a:t>4</a:t>
            </a:fld>
            <a:endParaRPr lang="en-GB"/>
          </a:p>
        </p:txBody>
      </p:sp>
    </p:spTree>
    <p:extLst>
      <p:ext uri="{BB962C8B-B14F-4D97-AF65-F5344CB8AC3E}">
        <p14:creationId xmlns:p14="http://schemas.microsoft.com/office/powerpoint/2010/main" val="1897070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2FC797-76C8-473D-8448-FEBBCBB068F7}" type="slidenum">
              <a:rPr lang="en-GB" smtClean="0"/>
              <a:t>5</a:t>
            </a:fld>
            <a:endParaRPr lang="en-GB"/>
          </a:p>
        </p:txBody>
      </p:sp>
    </p:spTree>
    <p:extLst>
      <p:ext uri="{BB962C8B-B14F-4D97-AF65-F5344CB8AC3E}">
        <p14:creationId xmlns:p14="http://schemas.microsoft.com/office/powerpoint/2010/main" val="10578692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242C7-3338-C376-1B74-5687A19F25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7B49E4-FE71-8927-5D15-630A490C01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EB2CC9-F7D7-CBC8-0940-B8116388A03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5BDCE00-ED96-C11C-3219-CFF079B422AF}"/>
              </a:ext>
            </a:extLst>
          </p:cNvPr>
          <p:cNvSpPr>
            <a:spLocks noGrp="1"/>
          </p:cNvSpPr>
          <p:nvPr>
            <p:ph type="sldNum" sz="quarter" idx="5"/>
          </p:nvPr>
        </p:nvSpPr>
        <p:spPr/>
        <p:txBody>
          <a:bodyPr/>
          <a:lstStyle/>
          <a:p>
            <a:fld id="{752FC797-76C8-473D-8448-FEBBCBB068F7}" type="slidenum">
              <a:rPr lang="en-GB" smtClean="0"/>
              <a:t>6</a:t>
            </a:fld>
            <a:endParaRPr lang="en-GB"/>
          </a:p>
        </p:txBody>
      </p:sp>
    </p:spTree>
    <p:extLst>
      <p:ext uri="{BB962C8B-B14F-4D97-AF65-F5344CB8AC3E}">
        <p14:creationId xmlns:p14="http://schemas.microsoft.com/office/powerpoint/2010/main" val="245655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42225-2C0C-726A-3EF4-2B7A7A9CA1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DB935F-67E1-0456-DC9C-FE9448C1FF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4C9154-597D-0ACC-0B58-4E250C69252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2E5C59E-BA98-B977-CF5F-44B2501C01AD}"/>
              </a:ext>
            </a:extLst>
          </p:cNvPr>
          <p:cNvSpPr>
            <a:spLocks noGrp="1"/>
          </p:cNvSpPr>
          <p:nvPr>
            <p:ph type="sldNum" sz="quarter" idx="5"/>
          </p:nvPr>
        </p:nvSpPr>
        <p:spPr/>
        <p:txBody>
          <a:bodyPr/>
          <a:lstStyle/>
          <a:p>
            <a:fld id="{752FC797-76C8-473D-8448-FEBBCBB068F7}" type="slidenum">
              <a:rPr lang="en-GB" smtClean="0"/>
              <a:t>7</a:t>
            </a:fld>
            <a:endParaRPr lang="en-GB"/>
          </a:p>
        </p:txBody>
      </p:sp>
    </p:spTree>
    <p:extLst>
      <p:ext uri="{BB962C8B-B14F-4D97-AF65-F5344CB8AC3E}">
        <p14:creationId xmlns:p14="http://schemas.microsoft.com/office/powerpoint/2010/main" val="1536662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7558B-7EDB-D45B-3429-05CAC09BE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F71BFB-462E-0080-0ECF-12EC7DF687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DC7426-5237-9766-162C-10AAE3FC1801}"/>
              </a:ext>
            </a:extLst>
          </p:cNvPr>
          <p:cNvSpPr>
            <a:spLocks noGrp="1"/>
          </p:cNvSpPr>
          <p:nvPr>
            <p:ph type="body" idx="1"/>
          </p:nvPr>
        </p:nvSpPr>
        <p:spPr/>
        <p:txBody>
          <a:bodyPr/>
          <a:lstStyle/>
          <a:p>
            <a:pPr>
              <a:buFont typeface="Arial"/>
              <a:buChar char="•"/>
              <a:defRPr/>
            </a:pPr>
            <a:r>
              <a:rPr lang="en-GB"/>
              <a:t>UK Key Stage 2 (KS2) Science SATs national curriculum assessment. </a:t>
            </a:r>
            <a:endParaRPr lang="en-US"/>
          </a:p>
          <a:p>
            <a:pPr>
              <a:buFont typeface="Arial"/>
              <a:buChar char="•"/>
              <a:defRPr/>
            </a:pPr>
            <a:r>
              <a:rPr lang="en-GB" b="1"/>
              <a:t>Concepts vs understand the question</a:t>
            </a:r>
            <a:r>
              <a:rPr lang="en-GB"/>
              <a:t> when don’t know the language (</a:t>
            </a:r>
            <a:r>
              <a:rPr lang="en-GB" b="1"/>
              <a:t>vocabulary, grammar, script</a:t>
            </a:r>
            <a:r>
              <a:rPr lang="en-GB"/>
              <a:t>). </a:t>
            </a:r>
            <a:endParaRPr lang="en-GB">
              <a:ea typeface="Calibri"/>
              <a:cs typeface="Calibri"/>
            </a:endParaRPr>
          </a:p>
          <a:p>
            <a:pPr lvl="1">
              <a:buFont typeface="Arial"/>
              <a:buChar char="•"/>
              <a:defRPr/>
            </a:pPr>
            <a:r>
              <a:rPr lang="en-GB"/>
              <a:t>To help with </a:t>
            </a:r>
            <a:r>
              <a:rPr lang="en-GB" b="1"/>
              <a:t>script</a:t>
            </a:r>
            <a:r>
              <a:rPr lang="en-GB"/>
              <a:t>, could have a </a:t>
            </a:r>
            <a:r>
              <a:rPr lang="en-GB" b="1"/>
              <a:t>reader</a:t>
            </a:r>
            <a:r>
              <a:rPr lang="en-GB"/>
              <a:t> to turn into </a:t>
            </a:r>
            <a:r>
              <a:rPr lang="en-GB" b="1"/>
              <a:t>speech</a:t>
            </a:r>
            <a:endParaRPr lang="en-GB"/>
          </a:p>
          <a:p>
            <a:pPr>
              <a:buFont typeface="Arial"/>
              <a:buChar char="•"/>
              <a:defRPr/>
            </a:pPr>
            <a:r>
              <a:rPr lang="en-GB" b="1">
                <a:solidFill>
                  <a:srgbClr val="EE0000"/>
                </a:solidFill>
              </a:rPr>
              <a:t>CLICK</a:t>
            </a:r>
            <a:r>
              <a:rPr lang="en-GB">
                <a:solidFill>
                  <a:srgbClr val="EE0000"/>
                </a:solidFill>
              </a:rPr>
              <a:t> </a:t>
            </a:r>
            <a:r>
              <a:rPr lang="en-GB"/>
              <a:t>maybe you heard word “temperature” in there. </a:t>
            </a:r>
            <a:endParaRPr lang="en-GB">
              <a:ea typeface="Calibri"/>
              <a:cs typeface="Calibri"/>
            </a:endParaRPr>
          </a:p>
          <a:p>
            <a:pPr>
              <a:buFont typeface="Arial"/>
              <a:buChar char="•"/>
              <a:defRPr/>
            </a:pPr>
            <a:r>
              <a:rPr lang="en-GB" b="1">
                <a:solidFill>
                  <a:srgbClr val="EE0000"/>
                </a:solidFill>
              </a:rPr>
              <a:t>CLICK</a:t>
            </a:r>
            <a:r>
              <a:rPr lang="en-GB">
                <a:solidFill>
                  <a:srgbClr val="EE0000"/>
                </a:solidFill>
              </a:rPr>
              <a:t> </a:t>
            </a:r>
            <a:r>
              <a:rPr lang="en-GB"/>
              <a:t>A pictures helps a bit with vague topic, but still very little idea....</a:t>
            </a:r>
            <a:endParaRPr lang="en-GB">
              <a:ea typeface="Calibri"/>
              <a:cs typeface="Calibri"/>
            </a:endParaRPr>
          </a:p>
          <a:p>
            <a:pPr>
              <a:buFont typeface="Arial"/>
              <a:buChar char="•"/>
              <a:defRPr/>
            </a:pPr>
            <a:r>
              <a:rPr lang="en-GB" b="1">
                <a:solidFill>
                  <a:srgbClr val="EE0000"/>
                </a:solidFill>
              </a:rPr>
              <a:t>CLICK</a:t>
            </a:r>
            <a:r>
              <a:rPr lang="en-GB">
                <a:solidFill>
                  <a:srgbClr val="EE0000"/>
                </a:solidFill>
              </a:rPr>
              <a:t> </a:t>
            </a:r>
            <a:r>
              <a:rPr lang="en-GB"/>
              <a:t>In French, </a:t>
            </a:r>
            <a:endParaRPr lang="en-GB">
              <a:ea typeface="Calibri"/>
              <a:cs typeface="Calibri"/>
            </a:endParaRPr>
          </a:p>
          <a:p>
            <a:pPr lvl="1">
              <a:buFont typeface="Arial"/>
              <a:buChar char="•"/>
              <a:defRPr/>
            </a:pPr>
            <a:r>
              <a:rPr lang="en-GB"/>
              <a:t>maybe </a:t>
            </a:r>
            <a:r>
              <a:rPr lang="en-GB" b="1"/>
              <a:t>understand more</a:t>
            </a:r>
            <a:r>
              <a:rPr lang="en-GB"/>
              <a:t>, maybe I am </a:t>
            </a:r>
            <a:r>
              <a:rPr lang="en-GB" b="1"/>
              <a:t>missing a few words</a:t>
            </a:r>
            <a:r>
              <a:rPr lang="en-GB"/>
              <a:t>, but can get the </a:t>
            </a:r>
            <a:r>
              <a:rPr lang="en-GB" b="1"/>
              <a:t>general context and idea</a:t>
            </a:r>
            <a:r>
              <a:rPr lang="en-GB"/>
              <a:t>. </a:t>
            </a:r>
            <a:endParaRPr lang="en-GB">
              <a:ea typeface="Calibri"/>
              <a:cs typeface="Calibri"/>
            </a:endParaRPr>
          </a:p>
          <a:p>
            <a:pPr lvl="1">
              <a:buFont typeface="Arial"/>
              <a:buChar char="•"/>
              <a:defRPr/>
            </a:pPr>
            <a:r>
              <a:rPr lang="en-GB"/>
              <a:t>For a </a:t>
            </a:r>
            <a:r>
              <a:rPr lang="en-GB" b="1"/>
              <a:t>child with language difficulties</a:t>
            </a:r>
            <a:r>
              <a:rPr lang="en-GB"/>
              <a:t>, their understanding of their </a:t>
            </a:r>
            <a:r>
              <a:rPr lang="en-GB" b="1"/>
              <a:t>primary language</a:t>
            </a:r>
            <a:r>
              <a:rPr lang="en-GB"/>
              <a:t> might be </a:t>
            </a:r>
            <a:r>
              <a:rPr lang="en-GB" b="1"/>
              <a:t>similar to my understanding of French</a:t>
            </a:r>
            <a:r>
              <a:rPr lang="en-GB"/>
              <a:t>. </a:t>
            </a:r>
            <a:endParaRPr lang="en-GB">
              <a:ea typeface="Calibri"/>
              <a:cs typeface="Calibri"/>
            </a:endParaRPr>
          </a:p>
          <a:p>
            <a:pPr>
              <a:buFont typeface="Arial"/>
              <a:buChar char="•"/>
              <a:defRPr/>
            </a:pPr>
            <a:r>
              <a:rPr lang="en-GB" b="1"/>
              <a:t>Symbols</a:t>
            </a:r>
            <a:r>
              <a:rPr lang="en-GB"/>
              <a:t> really help with </a:t>
            </a:r>
            <a:r>
              <a:rPr lang="en-GB" b="1"/>
              <a:t>unknown vocabulary</a:t>
            </a:r>
            <a:r>
              <a:rPr lang="en-GB"/>
              <a:t>.</a:t>
            </a:r>
            <a:endParaRPr lang="en-GB">
              <a:ea typeface="Calibri"/>
              <a:cs typeface="Calibri"/>
            </a:endParaRPr>
          </a:p>
          <a:p>
            <a:pPr marL="171450" indent="-171450">
              <a:buFont typeface="Arial"/>
              <a:buChar char="•"/>
              <a:defRPr/>
            </a:pPr>
            <a:endParaRPr lang="en-GB">
              <a:ea typeface="Calibri"/>
              <a:cs typeface="Calibri"/>
            </a:endParaRPr>
          </a:p>
          <a:p>
            <a:pPr>
              <a:defRPr/>
            </a:pPr>
            <a:endParaRPr lang="en-GB">
              <a:ea typeface="Calibri"/>
              <a:cs typeface="Calibri"/>
            </a:endParaRPr>
          </a:p>
        </p:txBody>
      </p:sp>
      <p:sp>
        <p:nvSpPr>
          <p:cNvPr id="4" name="Slide Number Placeholder 3">
            <a:extLst>
              <a:ext uri="{FF2B5EF4-FFF2-40B4-BE49-F238E27FC236}">
                <a16:creationId xmlns:a16="http://schemas.microsoft.com/office/drawing/2014/main" id="{85460D6F-7561-001F-FD3D-A5006A74A908}"/>
              </a:ext>
            </a:extLst>
          </p:cNvPr>
          <p:cNvSpPr>
            <a:spLocks noGrp="1"/>
          </p:cNvSpPr>
          <p:nvPr>
            <p:ph type="sldNum" sz="quarter" idx="5"/>
          </p:nvPr>
        </p:nvSpPr>
        <p:spPr/>
        <p:txBody>
          <a:bodyPr/>
          <a:lstStyle/>
          <a:p>
            <a:fld id="{079C405B-E6B4-404D-ACBA-7B524E1362E1}" type="slidenum">
              <a:rPr lang="en-GB" smtClean="0"/>
              <a:t>8</a:t>
            </a:fld>
            <a:endParaRPr lang="en-GB"/>
          </a:p>
        </p:txBody>
      </p:sp>
    </p:spTree>
    <p:extLst>
      <p:ext uri="{BB962C8B-B14F-4D97-AF65-F5344CB8AC3E}">
        <p14:creationId xmlns:p14="http://schemas.microsoft.com/office/powerpoint/2010/main" val="1171842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a:buChar char="•"/>
              <a:defRPr/>
            </a:pPr>
            <a:r>
              <a:rPr lang="en-GB"/>
              <a:t>However, language consists of structure and meaning. </a:t>
            </a:r>
            <a:endParaRPr lang="en-US"/>
          </a:p>
          <a:p>
            <a:pPr>
              <a:buFont typeface="Arial"/>
              <a:buChar char="•"/>
              <a:defRPr/>
            </a:pPr>
            <a:r>
              <a:rPr lang="en-GB"/>
              <a:t>To </a:t>
            </a:r>
            <a:r>
              <a:rPr lang="en-GB" b="1"/>
              <a:t>understand the meaning</a:t>
            </a:r>
            <a:r>
              <a:rPr lang="en-GB"/>
              <a:t>, you have to </a:t>
            </a:r>
            <a:r>
              <a:rPr lang="en-GB" b="1"/>
              <a:t>understand</a:t>
            </a:r>
            <a:r>
              <a:rPr lang="en-GB"/>
              <a:t> both the </a:t>
            </a:r>
            <a:r>
              <a:rPr lang="en-GB" b="1"/>
              <a:t>words and the structure of the sentences</a:t>
            </a:r>
            <a:r>
              <a:rPr lang="en-GB"/>
              <a:t> that they are placed in. </a:t>
            </a:r>
            <a:endParaRPr lang="en-US"/>
          </a:p>
          <a:p>
            <a:pPr lvl="1">
              <a:buFont typeface="Arial"/>
              <a:buChar char="•"/>
              <a:defRPr/>
            </a:pPr>
            <a:r>
              <a:rPr lang="en-GB"/>
              <a:t>Both vocabulary and grammar are important.</a:t>
            </a:r>
            <a:endParaRPr lang="en-GB">
              <a:ea typeface="Calibri"/>
              <a:cs typeface="Calibri"/>
            </a:endParaRPr>
          </a:p>
          <a:p>
            <a:pPr lvl="1">
              <a:buFont typeface="Arial"/>
              <a:buChar char="•"/>
              <a:defRPr/>
            </a:pPr>
            <a:r>
              <a:rPr lang="en-GB"/>
              <a:t>If we look at the question in English…</a:t>
            </a:r>
            <a:endParaRPr lang="en-GB">
              <a:ea typeface="Calibri"/>
              <a:cs typeface="Calibri"/>
            </a:endParaRPr>
          </a:p>
          <a:p>
            <a:pPr>
              <a:buFont typeface="Arial"/>
              <a:buChar char="•"/>
              <a:defRPr/>
            </a:pPr>
            <a:r>
              <a:rPr lang="en-GB" b="1">
                <a:solidFill>
                  <a:srgbClr val="EE0000"/>
                </a:solidFill>
              </a:rPr>
              <a:t>CLICK</a:t>
            </a:r>
            <a:r>
              <a:rPr lang="en-GB">
                <a:solidFill>
                  <a:srgbClr val="EE0000"/>
                </a:solidFill>
              </a:rPr>
              <a:t> </a:t>
            </a:r>
            <a:r>
              <a:rPr lang="en-GB"/>
              <a:t>A child with language difficulties might understand individual words (especially with symbols), but still not understand the total meaning, because they don't understand the grammar.</a:t>
            </a:r>
            <a:endParaRPr lang="en-GB">
              <a:ea typeface="Calibri"/>
              <a:cs typeface="Calibri"/>
            </a:endParaRPr>
          </a:p>
          <a:p>
            <a:pPr marL="171450" indent="-171450">
              <a:buFont typeface="Arial"/>
              <a:buChar char="•"/>
              <a:defRPr/>
            </a:pPr>
            <a:endParaRPr lang="en-GB">
              <a:ea typeface="Calibri"/>
              <a:cs typeface="Calibri"/>
            </a:endParaRPr>
          </a:p>
          <a:p>
            <a:pPr>
              <a:defRPr/>
            </a:pPr>
            <a:endParaRPr lang="en-GB">
              <a:ea typeface="Calibri"/>
              <a:cs typeface="Calibri"/>
            </a:endParaRPr>
          </a:p>
        </p:txBody>
      </p:sp>
      <p:sp>
        <p:nvSpPr>
          <p:cNvPr id="4" name="Slide Number Placeholder 3"/>
          <p:cNvSpPr>
            <a:spLocks noGrp="1"/>
          </p:cNvSpPr>
          <p:nvPr>
            <p:ph type="sldNum" sz="quarter" idx="5"/>
          </p:nvPr>
        </p:nvSpPr>
        <p:spPr/>
        <p:txBody>
          <a:bodyPr/>
          <a:lstStyle/>
          <a:p>
            <a:fld id="{079C405B-E6B4-404D-ACBA-7B524E1362E1}" type="slidenum">
              <a:rPr lang="en-GB" smtClean="0"/>
              <a:t>9</a:t>
            </a:fld>
            <a:endParaRPr lang="en-GB"/>
          </a:p>
        </p:txBody>
      </p:sp>
    </p:spTree>
    <p:extLst>
      <p:ext uri="{BB962C8B-B14F-4D97-AF65-F5344CB8AC3E}">
        <p14:creationId xmlns:p14="http://schemas.microsoft.com/office/powerpoint/2010/main" val="2272046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7558B-7EDB-D45B-3429-05CAC09BE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F71BFB-462E-0080-0ECF-12EC7DF687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DC7426-5237-9766-162C-10AAE3FC1801}"/>
              </a:ext>
            </a:extLst>
          </p:cNvPr>
          <p:cNvSpPr>
            <a:spLocks noGrp="1"/>
          </p:cNvSpPr>
          <p:nvPr>
            <p:ph type="body" idx="1"/>
          </p:nvPr>
        </p:nvSpPr>
        <p:spPr/>
        <p:txBody>
          <a:bodyPr/>
          <a:lstStyle/>
          <a:p>
            <a:pPr>
              <a:buFont typeface="Arial"/>
              <a:buChar char="•"/>
              <a:defRPr/>
            </a:pPr>
            <a:r>
              <a:rPr lang="en-GB"/>
              <a:t>If we </a:t>
            </a:r>
            <a:r>
              <a:rPr lang="en-GB" b="1"/>
              <a:t>break this sentence down</a:t>
            </a:r>
            <a:r>
              <a:rPr lang="en-GB"/>
              <a:t> into its component parts, we can see that there are </a:t>
            </a:r>
            <a:r>
              <a:rPr lang="en-GB" b="1"/>
              <a:t>multiple embedded clauses</a:t>
            </a:r>
            <a:r>
              <a:rPr lang="en-GB"/>
              <a:t>. </a:t>
            </a:r>
            <a:endParaRPr lang="en-US"/>
          </a:p>
          <a:p>
            <a:pPr lvl="1">
              <a:buFont typeface="Arial"/>
              <a:buChar char="•"/>
              <a:defRPr/>
            </a:pPr>
            <a:r>
              <a:rPr lang="en-GB" b="1"/>
              <a:t>hard for a child with a language disorder</a:t>
            </a:r>
            <a:r>
              <a:rPr lang="en-GB"/>
              <a:t> to understand. </a:t>
            </a:r>
            <a:endParaRPr lang="en-GB">
              <a:ea typeface="Calibri"/>
              <a:cs typeface="Calibri"/>
            </a:endParaRPr>
          </a:p>
          <a:p>
            <a:pPr>
              <a:buFont typeface="Arial"/>
              <a:buChar char="•"/>
              <a:defRPr/>
            </a:pPr>
            <a:r>
              <a:rPr lang="en-GB" b="1">
                <a:solidFill>
                  <a:srgbClr val="EE0000"/>
                </a:solidFill>
              </a:rPr>
              <a:t>CLICK</a:t>
            </a:r>
            <a:r>
              <a:rPr lang="en-GB">
                <a:solidFill>
                  <a:srgbClr val="EE0000"/>
                </a:solidFill>
              </a:rPr>
              <a:t> </a:t>
            </a:r>
            <a:r>
              <a:rPr lang="en-GB"/>
              <a:t>here is another KS2 Science example. This one has a </a:t>
            </a:r>
            <a:r>
              <a:rPr lang="en-GB" b="1"/>
              <a:t>passive sentence</a:t>
            </a:r>
            <a:r>
              <a:rPr lang="en-GB"/>
              <a:t> that could easily have been active. This will also cause problems.</a:t>
            </a:r>
            <a:endParaRPr lang="en-GB">
              <a:ea typeface="Calibri"/>
              <a:cs typeface="Calibri"/>
            </a:endParaRPr>
          </a:p>
          <a:p>
            <a:pPr marL="171450" indent="-171450">
              <a:buFont typeface="Arial"/>
              <a:buChar char="•"/>
              <a:defRPr/>
            </a:pPr>
            <a:endParaRPr lang="en-GB">
              <a:ea typeface="Calibri"/>
              <a:cs typeface="Calibri"/>
            </a:endParaRPr>
          </a:p>
        </p:txBody>
      </p:sp>
      <p:sp>
        <p:nvSpPr>
          <p:cNvPr id="4" name="Slide Number Placeholder 3">
            <a:extLst>
              <a:ext uri="{FF2B5EF4-FFF2-40B4-BE49-F238E27FC236}">
                <a16:creationId xmlns:a16="http://schemas.microsoft.com/office/drawing/2014/main" id="{85460D6F-7561-001F-FD3D-A5006A74A908}"/>
              </a:ext>
            </a:extLst>
          </p:cNvPr>
          <p:cNvSpPr>
            <a:spLocks noGrp="1"/>
          </p:cNvSpPr>
          <p:nvPr>
            <p:ph type="sldNum" sz="quarter" idx="5"/>
          </p:nvPr>
        </p:nvSpPr>
        <p:spPr/>
        <p:txBody>
          <a:bodyPr/>
          <a:lstStyle/>
          <a:p>
            <a:fld id="{079C405B-E6B4-404D-ACBA-7B524E1362E1}" type="slidenum">
              <a:rPr lang="en-GB" smtClean="0"/>
              <a:t>10</a:t>
            </a:fld>
            <a:endParaRPr lang="en-GB"/>
          </a:p>
        </p:txBody>
      </p:sp>
    </p:spTree>
    <p:extLst>
      <p:ext uri="{BB962C8B-B14F-4D97-AF65-F5344CB8AC3E}">
        <p14:creationId xmlns:p14="http://schemas.microsoft.com/office/powerpoint/2010/main" val="1171842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DF206-2742-F59E-6E41-D111CDD278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69D122-BA35-4117-813B-F1509601FD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2DBDE7-AC20-A3F6-CE07-D732AC748926}"/>
              </a:ext>
            </a:extLst>
          </p:cNvPr>
          <p:cNvSpPr>
            <a:spLocks noGrp="1"/>
          </p:cNvSpPr>
          <p:nvPr>
            <p:ph type="body" idx="1"/>
          </p:nvPr>
        </p:nvSpPr>
        <p:spPr/>
        <p:txBody>
          <a:bodyPr/>
          <a:lstStyle/>
          <a:p>
            <a:pPr>
              <a:buFont typeface="Arial"/>
              <a:buChar char="•"/>
            </a:pPr>
            <a:r>
              <a:rPr lang="en-GB"/>
              <a:t>Language </a:t>
            </a:r>
            <a:r>
              <a:rPr lang="en-GB" b="1"/>
              <a:t>not in vacuum</a:t>
            </a:r>
            <a:r>
              <a:rPr lang="en-GB"/>
              <a:t>, </a:t>
            </a:r>
            <a:endParaRPr lang="en-US"/>
          </a:p>
          <a:p>
            <a:pPr>
              <a:buFont typeface="Arial"/>
              <a:buChar char="•"/>
            </a:pPr>
            <a:r>
              <a:rPr lang="en-GB" b="1">
                <a:solidFill>
                  <a:srgbClr val="EE0000"/>
                </a:solidFill>
              </a:rPr>
              <a:t>CLICK</a:t>
            </a:r>
            <a:r>
              <a:rPr lang="en-GB">
                <a:solidFill>
                  <a:srgbClr val="EE0000"/>
                </a:solidFill>
              </a:rPr>
              <a:t> </a:t>
            </a:r>
            <a:r>
              <a:rPr lang="en-GB"/>
              <a:t>used in a </a:t>
            </a:r>
            <a:r>
              <a:rPr lang="en-GB" b="1"/>
              <a:t>context</a:t>
            </a:r>
            <a:r>
              <a:rPr lang="en-GB"/>
              <a:t>, for a particular purpose and audience,</a:t>
            </a:r>
            <a:endParaRPr lang="en-GB">
              <a:ea typeface="Calibri"/>
              <a:cs typeface="Calibri"/>
            </a:endParaRPr>
          </a:p>
          <a:p>
            <a:pPr lvl="1">
              <a:buFont typeface="Arial"/>
              <a:buChar char="•"/>
            </a:pPr>
            <a:r>
              <a:rPr lang="en-GB"/>
              <a:t>This </a:t>
            </a:r>
            <a:r>
              <a:rPr lang="en-GB" b="1"/>
              <a:t>affects words and sentence structure</a:t>
            </a:r>
            <a:r>
              <a:rPr lang="en-GB"/>
              <a:t> chosen, </a:t>
            </a:r>
            <a:endParaRPr lang="en-GB">
              <a:ea typeface="Calibri"/>
              <a:cs typeface="Calibri"/>
            </a:endParaRPr>
          </a:p>
          <a:p>
            <a:pPr lvl="1">
              <a:buFont typeface="Arial"/>
              <a:buChar char="•"/>
            </a:pPr>
            <a:r>
              <a:rPr lang="en-GB" b="1"/>
              <a:t>and meaning</a:t>
            </a:r>
            <a:r>
              <a:rPr lang="en-GB"/>
              <a:t>, which </a:t>
            </a:r>
            <a:r>
              <a:rPr lang="en-GB" b="1"/>
              <a:t>may not be literal meaning</a:t>
            </a:r>
            <a:r>
              <a:rPr lang="en-GB"/>
              <a:t> of the sentences. </a:t>
            </a:r>
            <a:endParaRPr lang="en-GB">
              <a:ea typeface="Calibri"/>
              <a:cs typeface="Calibri"/>
            </a:endParaRPr>
          </a:p>
          <a:p>
            <a:pPr>
              <a:buFont typeface="Arial"/>
              <a:buChar char="•"/>
            </a:pPr>
            <a:r>
              <a:rPr lang="en-GB" b="1"/>
              <a:t>Language is abstract</a:t>
            </a:r>
            <a:r>
              <a:rPr lang="en-GB"/>
              <a:t>, to make it concrete and available to other people we have to express our language</a:t>
            </a:r>
            <a:endParaRPr lang="en-GB">
              <a:ea typeface="Calibri"/>
              <a:cs typeface="Calibri"/>
            </a:endParaRPr>
          </a:p>
          <a:p>
            <a:pPr>
              <a:buFont typeface="Arial"/>
              <a:buChar char="•"/>
            </a:pPr>
            <a:r>
              <a:rPr lang="en-GB" b="1">
                <a:solidFill>
                  <a:srgbClr val="EE0000"/>
                </a:solidFill>
              </a:rPr>
              <a:t>CLICK</a:t>
            </a:r>
            <a:r>
              <a:rPr lang="en-GB">
                <a:solidFill>
                  <a:srgbClr val="EE0000"/>
                </a:solidFill>
              </a:rPr>
              <a:t> </a:t>
            </a:r>
            <a:r>
              <a:rPr lang="en-GB" b="0"/>
              <a:t>using one of the three main modalities: speech, sign or writing</a:t>
            </a:r>
            <a:endParaRPr lang="en-GB">
              <a:ea typeface="Calibri"/>
              <a:cs typeface="Calibri"/>
            </a:endParaRPr>
          </a:p>
          <a:p>
            <a:pPr marL="171450" indent="-171450">
              <a:buFont typeface="Arial"/>
              <a:buChar char="•"/>
            </a:pPr>
            <a:endParaRPr lang="en-GB">
              <a:ea typeface="Calibri"/>
              <a:cs typeface="Calibri"/>
            </a:endParaRPr>
          </a:p>
          <a:p>
            <a:endParaRPr lang="en-GB">
              <a:ea typeface="Calibri"/>
              <a:cs typeface="Calibri"/>
            </a:endParaRPr>
          </a:p>
        </p:txBody>
      </p:sp>
      <p:sp>
        <p:nvSpPr>
          <p:cNvPr id="4" name="Slide Number Placeholder 3">
            <a:extLst>
              <a:ext uri="{FF2B5EF4-FFF2-40B4-BE49-F238E27FC236}">
                <a16:creationId xmlns:a16="http://schemas.microsoft.com/office/drawing/2014/main" id="{BD7765A2-E4D1-E992-CEED-546DF5D651AC}"/>
              </a:ext>
            </a:extLst>
          </p:cNvPr>
          <p:cNvSpPr>
            <a:spLocks noGrp="1"/>
          </p:cNvSpPr>
          <p:nvPr>
            <p:ph type="sldNum" sz="quarter" idx="5"/>
          </p:nvPr>
        </p:nvSpPr>
        <p:spPr/>
        <p:txBody>
          <a:bodyPr/>
          <a:lstStyle/>
          <a:p>
            <a:fld id="{079C405B-E6B4-404D-ACBA-7B524E1362E1}" type="slidenum">
              <a:rPr lang="en-GB" smtClean="0"/>
              <a:t>11</a:t>
            </a:fld>
            <a:endParaRPr lang="en-GB"/>
          </a:p>
        </p:txBody>
      </p:sp>
    </p:spTree>
    <p:extLst>
      <p:ext uri="{BB962C8B-B14F-4D97-AF65-F5344CB8AC3E}">
        <p14:creationId xmlns:p14="http://schemas.microsoft.com/office/powerpoint/2010/main" val="1753454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GB"/>
              <a:t>Communication: Person A has message etc </a:t>
            </a:r>
            <a:endParaRPr lang="en-US"/>
          </a:p>
          <a:p>
            <a:pPr marL="628650" lvl="1" indent="-171450">
              <a:buFont typeface="Arial"/>
              <a:buChar char="•"/>
            </a:pPr>
            <a:r>
              <a:rPr lang="en-GB"/>
              <a:t>want Person B to receive. </a:t>
            </a:r>
            <a:endParaRPr lang="en-GB">
              <a:ea typeface="Calibri"/>
              <a:cs typeface="Calibri"/>
            </a:endParaRPr>
          </a:p>
          <a:p>
            <a:pPr marL="171450" indent="-171450">
              <a:buFont typeface="Arial"/>
              <a:buChar char="•"/>
            </a:pPr>
            <a:r>
              <a:rPr lang="en-GB" b="1">
                <a:solidFill>
                  <a:srgbClr val="EE0000"/>
                </a:solidFill>
              </a:rPr>
              <a:t>CLICK</a:t>
            </a:r>
            <a:r>
              <a:rPr lang="en-GB">
                <a:solidFill>
                  <a:srgbClr val="EE0000"/>
                </a:solidFill>
              </a:rPr>
              <a:t> </a:t>
            </a:r>
            <a:r>
              <a:rPr lang="en-GB" b="0"/>
              <a:t>person A turns the </a:t>
            </a:r>
            <a:r>
              <a:rPr lang="en-GB" b="1"/>
              <a:t>message into language: words, sentences, narratives</a:t>
            </a:r>
            <a:r>
              <a:rPr lang="en-GB" b="0"/>
              <a:t>. </a:t>
            </a:r>
            <a:endParaRPr lang="en-GB">
              <a:ea typeface="Calibri"/>
              <a:cs typeface="Calibri"/>
            </a:endParaRPr>
          </a:p>
          <a:p>
            <a:pPr marL="628650" lvl="1" indent="-171450">
              <a:buFont typeface="Arial"/>
              <a:buChar char="•"/>
            </a:pPr>
            <a:r>
              <a:rPr lang="en-GB"/>
              <a:t>Express </a:t>
            </a:r>
            <a:r>
              <a:rPr lang="en-GB" b="0"/>
              <a:t>this using speech, sign or writing</a:t>
            </a:r>
            <a:endParaRPr lang="en-GB">
              <a:ea typeface="Calibri"/>
              <a:cs typeface="Calibri"/>
            </a:endParaRPr>
          </a:p>
          <a:p>
            <a:pPr marL="171450" indent="-171450">
              <a:buFont typeface="Arial"/>
              <a:buChar char="•"/>
            </a:pPr>
            <a:r>
              <a:rPr lang="en-GB" b="1">
                <a:solidFill>
                  <a:srgbClr val="EE0000"/>
                </a:solidFill>
              </a:rPr>
              <a:t>CLICK</a:t>
            </a:r>
            <a:r>
              <a:rPr lang="en-GB">
                <a:solidFill>
                  <a:srgbClr val="EE0000"/>
                </a:solidFill>
              </a:rPr>
              <a:t> </a:t>
            </a:r>
            <a:r>
              <a:rPr lang="en-GB" b="0"/>
              <a:t>For Person </a:t>
            </a:r>
            <a:r>
              <a:rPr lang="en-GB" b="1"/>
              <a:t>B to understand</a:t>
            </a:r>
            <a:r>
              <a:rPr lang="en-GB"/>
              <a:t> the message, </a:t>
            </a:r>
            <a:endParaRPr lang="en-GB">
              <a:ea typeface="Calibri"/>
              <a:cs typeface="Calibri"/>
            </a:endParaRPr>
          </a:p>
          <a:p>
            <a:pPr marL="628650" lvl="1" indent="-171450">
              <a:buFont typeface="Arial"/>
              <a:buChar char="•"/>
            </a:pPr>
            <a:r>
              <a:rPr lang="en-GB"/>
              <a:t>first have to be able to </a:t>
            </a:r>
            <a:r>
              <a:rPr lang="en-GB" b="1"/>
              <a:t>hear speech, or see sign or writing</a:t>
            </a:r>
            <a:r>
              <a:rPr lang="en-GB"/>
              <a:t>. </a:t>
            </a:r>
            <a:endParaRPr lang="en-GB">
              <a:ea typeface="Calibri"/>
              <a:cs typeface="Calibri"/>
            </a:endParaRPr>
          </a:p>
          <a:p>
            <a:pPr marL="628650" lvl="1" indent="-171450">
              <a:buFont typeface="Arial"/>
              <a:buChar char="•"/>
            </a:pPr>
            <a:r>
              <a:rPr lang="en-GB"/>
              <a:t>For </a:t>
            </a:r>
            <a:r>
              <a:rPr lang="en-GB" b="1"/>
              <a:t>speech and sign which are transitory</a:t>
            </a:r>
            <a:r>
              <a:rPr lang="en-GB"/>
              <a:t>, they also need to hold the string of speech or signs in </a:t>
            </a:r>
            <a:r>
              <a:rPr lang="en-GB" b="1"/>
              <a:t>short-term memory while processing the language into meaning</a:t>
            </a:r>
            <a:r>
              <a:rPr lang="en-GB"/>
              <a:t>. </a:t>
            </a:r>
            <a:endParaRPr lang="en-GB">
              <a:ea typeface="Calibri"/>
              <a:cs typeface="Calibri"/>
            </a:endParaRPr>
          </a:p>
          <a:p>
            <a:pPr marL="628650" lvl="1" indent="-171450">
              <a:buFont typeface="Arial"/>
              <a:buChar char="•"/>
            </a:pPr>
            <a:r>
              <a:rPr lang="en-GB"/>
              <a:t>For </a:t>
            </a:r>
            <a:r>
              <a:rPr lang="en-GB" b="1"/>
              <a:t>writing</a:t>
            </a:r>
            <a:r>
              <a:rPr lang="en-GB"/>
              <a:t>, they need to be able to </a:t>
            </a:r>
            <a:r>
              <a:rPr lang="en-GB" b="1"/>
              <a:t>decode the script</a:t>
            </a:r>
            <a:r>
              <a:rPr lang="en-GB"/>
              <a:t>. </a:t>
            </a:r>
            <a:endParaRPr lang="en-GB">
              <a:ea typeface="Calibri"/>
              <a:cs typeface="Calibri"/>
            </a:endParaRPr>
          </a:p>
          <a:p>
            <a:pPr marL="628650" lvl="1" indent="-171450">
              <a:buFont typeface="Arial"/>
              <a:buChar char="•"/>
            </a:pPr>
            <a:r>
              <a:rPr lang="en-GB"/>
              <a:t>Then, </a:t>
            </a:r>
            <a:r>
              <a:rPr lang="en-GB" b="1"/>
              <a:t>use language knowledge</a:t>
            </a:r>
            <a:r>
              <a:rPr lang="en-GB"/>
              <a:t> to identify the </a:t>
            </a:r>
            <a:r>
              <a:rPr lang="en-GB" b="1"/>
              <a:t>structure and meaning of the words, sentences and narratives</a:t>
            </a:r>
            <a:r>
              <a:rPr lang="en-GB"/>
              <a:t>, using </a:t>
            </a:r>
            <a:r>
              <a:rPr lang="en-GB" b="1"/>
              <a:t>context</a:t>
            </a:r>
            <a:r>
              <a:rPr lang="en-GB"/>
              <a:t> to help them to draw </a:t>
            </a:r>
            <a:r>
              <a:rPr lang="en-GB" b="1"/>
              <a:t>inferences</a:t>
            </a:r>
            <a:r>
              <a:rPr lang="en-GB"/>
              <a:t>. </a:t>
            </a:r>
            <a:endParaRPr lang="en-GB">
              <a:ea typeface="Calibri"/>
              <a:cs typeface="Calibri"/>
            </a:endParaRPr>
          </a:p>
          <a:p>
            <a:pPr marL="171450" indent="-171450">
              <a:buFont typeface="Arial"/>
              <a:buChar char="•"/>
            </a:pPr>
            <a:r>
              <a:rPr lang="en-GB"/>
              <a:t>Even if </a:t>
            </a:r>
            <a:r>
              <a:rPr lang="en-GB" b="1"/>
              <a:t>B can see/hear</a:t>
            </a:r>
            <a:r>
              <a:rPr lang="en-GB"/>
              <a:t> the message, they </a:t>
            </a:r>
            <a:r>
              <a:rPr lang="en-GB" b="1"/>
              <a:t>won’t understand</a:t>
            </a:r>
            <a:r>
              <a:rPr lang="en-GB"/>
              <a:t> it if they don’t understand the </a:t>
            </a:r>
            <a:r>
              <a:rPr lang="en-GB" b="1"/>
              <a:t>meanings of the words or the sentence structures</a:t>
            </a:r>
            <a:r>
              <a:rPr lang="en-GB"/>
              <a:t>, or they </a:t>
            </a:r>
            <a:r>
              <a:rPr lang="en-GB" b="1"/>
              <a:t>draw incorrect inferences</a:t>
            </a:r>
            <a:r>
              <a:rPr lang="en-GB"/>
              <a:t> from the combination of the language and context. </a:t>
            </a:r>
            <a:endParaRPr lang="en-GB">
              <a:ea typeface="Calibri"/>
              <a:cs typeface="Calibri"/>
            </a:endParaRPr>
          </a:p>
          <a:p>
            <a:pPr marL="628650" lvl="1" indent="-171450">
              <a:buFont typeface="Arial"/>
              <a:buChar char="•"/>
            </a:pPr>
            <a:r>
              <a:rPr lang="en-GB" b="1"/>
              <a:t>Language used by A needs to match language knowledge of B</a:t>
            </a:r>
            <a:r>
              <a:rPr lang="en-GB"/>
              <a:t>.</a:t>
            </a:r>
            <a:endParaRPr lang="en-GB">
              <a:ea typeface="Calibri"/>
              <a:cs typeface="Calibri"/>
            </a:endParaRPr>
          </a:p>
          <a:p>
            <a:pPr marL="171450" indent="-171450">
              <a:buFont typeface="Arial"/>
              <a:buChar char="•"/>
            </a:pPr>
            <a:r>
              <a:rPr lang="en-GB"/>
              <a:t>In classroom, </a:t>
            </a:r>
            <a:r>
              <a:rPr lang="en-GB" b="1"/>
              <a:t>curriculum mainly taught and assessed through language</a:t>
            </a:r>
            <a:r>
              <a:rPr lang="en-GB"/>
              <a:t>, </a:t>
            </a:r>
            <a:endParaRPr lang="en-GB">
              <a:ea typeface="Calibri"/>
              <a:cs typeface="Calibri"/>
            </a:endParaRPr>
          </a:p>
          <a:p>
            <a:pPr marL="628650" lvl="1" indent="-171450">
              <a:buFont typeface="Arial"/>
              <a:buChar char="•"/>
            </a:pPr>
            <a:r>
              <a:rPr lang="en-GB"/>
              <a:t>either from </a:t>
            </a:r>
            <a:r>
              <a:rPr lang="en-GB" b="1"/>
              <a:t>spoken language used by their teacher or written language in textbooks</a:t>
            </a:r>
            <a:r>
              <a:rPr lang="en-GB"/>
              <a:t>. </a:t>
            </a:r>
            <a:endParaRPr lang="en-GB">
              <a:ea typeface="Calibri"/>
              <a:cs typeface="Calibri"/>
            </a:endParaRPr>
          </a:p>
          <a:p>
            <a:pPr marL="628650" lvl="1" indent="-171450">
              <a:buFont typeface="Arial"/>
              <a:buChar char="•"/>
            </a:pPr>
            <a:r>
              <a:rPr lang="en-GB"/>
              <a:t>So, </a:t>
            </a:r>
            <a:r>
              <a:rPr lang="en-GB" b="1"/>
              <a:t>teachers and textbook writers</a:t>
            </a:r>
            <a:r>
              <a:rPr lang="en-GB"/>
              <a:t> need to </a:t>
            </a:r>
            <a:r>
              <a:rPr lang="en-GB" b="1"/>
              <a:t>modify their language</a:t>
            </a:r>
            <a:r>
              <a:rPr lang="en-GB"/>
              <a:t> and also… </a:t>
            </a:r>
            <a:endParaRPr lang="en-GB">
              <a:ea typeface="Calibri"/>
              <a:cs typeface="Calibri"/>
            </a:endParaRPr>
          </a:p>
          <a:p>
            <a:pPr marL="171450" indent="-171450">
              <a:buFont typeface="Arial"/>
              <a:buChar char="•"/>
            </a:pPr>
            <a:r>
              <a:rPr lang="en-GB" b="1">
                <a:solidFill>
                  <a:srgbClr val="EE0000"/>
                </a:solidFill>
              </a:rPr>
              <a:t>CLICK</a:t>
            </a:r>
            <a:r>
              <a:rPr lang="en-GB">
                <a:solidFill>
                  <a:srgbClr val="EE0000"/>
                </a:solidFill>
              </a:rPr>
              <a:t> </a:t>
            </a:r>
            <a:r>
              <a:rPr lang="en-GB"/>
              <a:t>provide </a:t>
            </a:r>
            <a:r>
              <a:rPr lang="en-GB" b="1"/>
              <a:t>additional supports</a:t>
            </a:r>
            <a:r>
              <a:rPr lang="en-GB"/>
              <a:t> such as symbols and pictures to ensure that all children have the maximum chance of learning.  </a:t>
            </a:r>
            <a:endParaRPr lang="en-GB">
              <a:ea typeface="Calibri"/>
              <a:cs typeface="Calibri"/>
            </a:endParaRPr>
          </a:p>
        </p:txBody>
      </p:sp>
      <p:sp>
        <p:nvSpPr>
          <p:cNvPr id="4" name="Slide Number Placeholder 3"/>
          <p:cNvSpPr>
            <a:spLocks noGrp="1"/>
          </p:cNvSpPr>
          <p:nvPr>
            <p:ph type="sldNum" sz="quarter" idx="5"/>
          </p:nvPr>
        </p:nvSpPr>
        <p:spPr/>
        <p:txBody>
          <a:bodyPr/>
          <a:lstStyle/>
          <a:p>
            <a:fld id="{079C405B-E6B4-404D-ACBA-7B524E1362E1}" type="slidenum">
              <a:rPr lang="en-GB" smtClean="0"/>
              <a:t>12</a:t>
            </a:fld>
            <a:endParaRPr lang="en-GB"/>
          </a:p>
        </p:txBody>
      </p:sp>
    </p:spTree>
    <p:extLst>
      <p:ext uri="{BB962C8B-B14F-4D97-AF65-F5344CB8AC3E}">
        <p14:creationId xmlns:p14="http://schemas.microsoft.com/office/powerpoint/2010/main" val="15185318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8C7CC-A0DF-E4FB-CD2B-F53D9096AE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78A922-34D6-B25B-8469-EB85C8CF13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EDF8A9-C75B-F4F9-8E87-0050D9DC8A6C}"/>
              </a:ext>
            </a:extLst>
          </p:cNvPr>
          <p:cNvSpPr>
            <a:spLocks noGrp="1"/>
          </p:cNvSpPr>
          <p:nvPr>
            <p:ph type="body" idx="1"/>
          </p:nvPr>
        </p:nvSpPr>
        <p:spPr/>
        <p:txBody>
          <a:bodyPr/>
          <a:lstStyle/>
          <a:p>
            <a:pPr marL="171450" indent="-171450">
              <a:buFont typeface="Arial"/>
              <a:buChar char="•"/>
            </a:pPr>
            <a:r>
              <a:rPr lang="en-GB"/>
              <a:t>From the perspective of SLT, children can struggle to talk and understand for a variety of reasons. </a:t>
            </a:r>
            <a:endParaRPr lang="en-US"/>
          </a:p>
          <a:p>
            <a:pPr marL="171450" indent="-171450">
              <a:buFont typeface="Arial"/>
              <a:buChar char="•"/>
            </a:pPr>
            <a:r>
              <a:rPr lang="en-GB" b="1">
                <a:solidFill>
                  <a:srgbClr val="EE0000"/>
                </a:solidFill>
              </a:rPr>
              <a:t>CLICK</a:t>
            </a:r>
            <a:r>
              <a:rPr lang="en-GB">
                <a:solidFill>
                  <a:srgbClr val="EE0000"/>
                </a:solidFill>
              </a:rPr>
              <a:t> </a:t>
            </a:r>
            <a:r>
              <a:rPr lang="en-GB" b="0"/>
              <a:t>They may have </a:t>
            </a:r>
            <a:r>
              <a:rPr lang="en-GB" b="1"/>
              <a:t>problems speaking</a:t>
            </a:r>
            <a:r>
              <a:rPr lang="en-GB"/>
              <a:t>: </a:t>
            </a:r>
            <a:r>
              <a:rPr lang="en-GB" b="1"/>
              <a:t>SSD or stammer</a:t>
            </a:r>
            <a:r>
              <a:rPr lang="en-GB" b="0"/>
              <a:t>. </a:t>
            </a:r>
            <a:endParaRPr lang="en-GB">
              <a:ea typeface="Calibri"/>
              <a:cs typeface="Calibri"/>
            </a:endParaRPr>
          </a:p>
          <a:p>
            <a:pPr marL="628650" lvl="1" indent="-171450">
              <a:buFont typeface="Arial"/>
              <a:buChar char="•"/>
            </a:pPr>
            <a:r>
              <a:rPr lang="en-GB" b="1"/>
              <a:t>Exams</a:t>
            </a:r>
            <a:r>
              <a:rPr lang="en-GB"/>
              <a:t>: </a:t>
            </a:r>
            <a:r>
              <a:rPr lang="en-GB" b="1"/>
              <a:t>only affect oral exams</a:t>
            </a:r>
            <a:r>
              <a:rPr lang="en-GB" b="0"/>
              <a:t>.</a:t>
            </a:r>
            <a:endParaRPr lang="en-GB">
              <a:ea typeface="Calibri"/>
              <a:cs typeface="Calibri"/>
            </a:endParaRPr>
          </a:p>
          <a:p>
            <a:pPr marL="628650" lvl="1" indent="-171450">
              <a:buFont typeface="Arial"/>
              <a:buChar char="•"/>
            </a:pPr>
            <a:r>
              <a:rPr lang="en-GB" b="1"/>
              <a:t>Learning</a:t>
            </a:r>
            <a:r>
              <a:rPr lang="en-GB"/>
              <a:t>: may not affect understanding and learning, </a:t>
            </a:r>
            <a:r>
              <a:rPr lang="en-GB" b="1"/>
              <a:t>only ability to express orally</a:t>
            </a:r>
            <a:endParaRPr lang="en-GB"/>
          </a:p>
          <a:p>
            <a:pPr marL="171450" indent="-171450">
              <a:buFont typeface="Arial"/>
              <a:buChar char="•"/>
            </a:pPr>
            <a:r>
              <a:rPr lang="en-GB" b="0"/>
              <a:t>However, having </a:t>
            </a:r>
            <a:r>
              <a:rPr lang="en-GB" b="1"/>
              <a:t>difficulties with language, </a:t>
            </a:r>
            <a:endParaRPr lang="en-GB"/>
          </a:p>
          <a:p>
            <a:pPr marL="628650" lvl="1" indent="-171450">
              <a:buFont typeface="Arial"/>
              <a:buChar char="•"/>
            </a:pPr>
            <a:r>
              <a:rPr lang="en-GB" b="1"/>
              <a:t>Exams: affect all exams in any modality</a:t>
            </a:r>
            <a:r>
              <a:rPr lang="en-GB" b="0"/>
              <a:t>, </a:t>
            </a:r>
            <a:endParaRPr lang="en-GB">
              <a:ea typeface="Calibri"/>
              <a:cs typeface="Calibri"/>
            </a:endParaRPr>
          </a:p>
          <a:p>
            <a:pPr marL="628650" lvl="1" indent="-171450">
              <a:buFont typeface="Arial"/>
              <a:buChar char="•"/>
            </a:pPr>
            <a:r>
              <a:rPr lang="en-GB" b="1"/>
              <a:t>Huge impact on learning</a:t>
            </a:r>
            <a:r>
              <a:rPr lang="en-GB" b="0"/>
              <a:t>, given that almost all of education is communicated via language</a:t>
            </a:r>
            <a:endParaRPr lang="en-GB">
              <a:ea typeface="Calibri"/>
              <a:cs typeface="Calibri"/>
            </a:endParaRPr>
          </a:p>
          <a:p>
            <a:pPr marL="171450" indent="-171450">
              <a:buFont typeface="Arial"/>
              <a:buChar char="•"/>
            </a:pPr>
            <a:r>
              <a:rPr lang="en-GB" b="1">
                <a:solidFill>
                  <a:srgbClr val="EE0000"/>
                </a:solidFill>
              </a:rPr>
              <a:t>CLICK</a:t>
            </a:r>
            <a:r>
              <a:rPr lang="en-GB">
                <a:solidFill>
                  <a:srgbClr val="EE0000"/>
                </a:solidFill>
              </a:rPr>
              <a:t> </a:t>
            </a:r>
            <a:r>
              <a:rPr lang="en-GB" b="0"/>
              <a:t>language disorder affects nearly 10% of children </a:t>
            </a:r>
            <a:endParaRPr lang="en-GB">
              <a:ea typeface="Calibri"/>
              <a:cs typeface="Calibri"/>
            </a:endParaRPr>
          </a:p>
          <a:p>
            <a:pPr marL="628650" lvl="1" indent="-171450">
              <a:buFont typeface="Arial"/>
              <a:buChar char="•"/>
            </a:pPr>
            <a:r>
              <a:rPr lang="en-GB" b="0"/>
              <a:t>can be split into</a:t>
            </a:r>
            <a:endParaRPr lang="en-GB">
              <a:ea typeface="Calibri"/>
              <a:cs typeface="Calibri"/>
            </a:endParaRPr>
          </a:p>
          <a:p>
            <a:pPr marL="171450" indent="-171450">
              <a:buFont typeface="Arial"/>
              <a:buChar char="•"/>
            </a:pPr>
            <a:r>
              <a:rPr lang="en-GB" b="1">
                <a:solidFill>
                  <a:srgbClr val="EE0000"/>
                </a:solidFill>
              </a:rPr>
              <a:t>CLICK</a:t>
            </a:r>
            <a:r>
              <a:rPr lang="en-GB">
                <a:solidFill>
                  <a:srgbClr val="EE0000"/>
                </a:solidFill>
              </a:rPr>
              <a:t> </a:t>
            </a:r>
            <a:r>
              <a:rPr lang="en-GB" b="0"/>
              <a:t>language disorder associated with another condition,</a:t>
            </a:r>
            <a:endParaRPr lang="en-GB">
              <a:ea typeface="Calibri"/>
              <a:cs typeface="Calibri"/>
            </a:endParaRPr>
          </a:p>
          <a:p>
            <a:pPr marL="628650" lvl="1" indent="-171450">
              <a:buFont typeface="Arial"/>
              <a:buChar char="•"/>
            </a:pPr>
            <a:r>
              <a:rPr lang="en-GB" b="0"/>
              <a:t>or can be the primary need, as in DLD. </a:t>
            </a:r>
            <a:endParaRPr lang="en-GB">
              <a:ea typeface="Calibri"/>
              <a:cs typeface="Calibri"/>
            </a:endParaRPr>
          </a:p>
          <a:p>
            <a:pPr marL="171450" indent="-171450">
              <a:buFont typeface="Arial"/>
              <a:buChar char="•"/>
            </a:pPr>
            <a:r>
              <a:rPr lang="en-GB" b="1">
                <a:solidFill>
                  <a:srgbClr val="EE0000"/>
                </a:solidFill>
              </a:rPr>
              <a:t>CLICK</a:t>
            </a:r>
            <a:r>
              <a:rPr lang="en-GB">
                <a:solidFill>
                  <a:srgbClr val="EE0000"/>
                </a:solidFill>
              </a:rPr>
              <a:t> </a:t>
            </a:r>
            <a:r>
              <a:rPr lang="en-GB" b="0"/>
              <a:t>2.3% of children have language disorder associated with another condition. </a:t>
            </a:r>
            <a:endParaRPr lang="en-GB">
              <a:ea typeface="Calibri"/>
              <a:cs typeface="Calibri"/>
            </a:endParaRPr>
          </a:p>
          <a:p>
            <a:pPr marL="628650" lvl="1" indent="-171450">
              <a:buFont typeface="Arial"/>
              <a:buChar char="•"/>
            </a:pPr>
            <a:r>
              <a:rPr lang="en-GB" b="0"/>
              <a:t>Not all children with these conditions have a language disorder, but many do. </a:t>
            </a:r>
            <a:endParaRPr lang="en-GB">
              <a:ea typeface="Calibri"/>
              <a:cs typeface="Calibri"/>
            </a:endParaRPr>
          </a:p>
          <a:p>
            <a:pPr marL="171450" indent="-171450">
              <a:buFont typeface="Arial"/>
              <a:buChar char="•"/>
            </a:pPr>
            <a:r>
              <a:rPr lang="en-GB" b="1">
                <a:solidFill>
                  <a:srgbClr val="EE0000"/>
                </a:solidFill>
              </a:rPr>
              <a:t>CLICK</a:t>
            </a:r>
            <a:r>
              <a:rPr lang="en-GB">
                <a:solidFill>
                  <a:srgbClr val="EE0000"/>
                </a:solidFill>
              </a:rPr>
              <a:t> </a:t>
            </a:r>
            <a:r>
              <a:rPr lang="en-GB" b="0"/>
              <a:t>however, 7.6% of children have DLD. </a:t>
            </a:r>
            <a:endParaRPr lang="en-GB">
              <a:ea typeface="Calibri"/>
              <a:cs typeface="Calibri"/>
            </a:endParaRPr>
          </a:p>
          <a:p>
            <a:pPr marL="628650" lvl="1" indent="-171450">
              <a:buFont typeface="Arial"/>
              <a:buChar char="•"/>
            </a:pPr>
            <a:r>
              <a:rPr lang="en-GB" b="0"/>
              <a:t>All children who have DLD have a language disorder, as that is the defining feature. </a:t>
            </a:r>
            <a:endParaRPr lang="en-GB">
              <a:ea typeface="Calibri"/>
              <a:cs typeface="Calibri"/>
            </a:endParaRPr>
          </a:p>
          <a:p>
            <a:pPr marL="628650" lvl="1" indent="-171450">
              <a:buFont typeface="Arial"/>
              <a:buChar char="•"/>
            </a:pPr>
            <a:r>
              <a:rPr lang="en-GB"/>
              <a:t>Norbury found that by age 5 only about half had been identified</a:t>
            </a:r>
            <a:endParaRPr lang="en-GB">
              <a:ea typeface="Calibri"/>
              <a:cs typeface="Calibri"/>
            </a:endParaRPr>
          </a:p>
        </p:txBody>
      </p:sp>
      <p:sp>
        <p:nvSpPr>
          <p:cNvPr id="4" name="Slide Number Placeholder 3">
            <a:extLst>
              <a:ext uri="{FF2B5EF4-FFF2-40B4-BE49-F238E27FC236}">
                <a16:creationId xmlns:a16="http://schemas.microsoft.com/office/drawing/2014/main" id="{ED77DC56-6238-86A3-C415-41EC17C2709B}"/>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723322D-8213-487D-A579-9750F75C1E76}" type="slidenum">
              <a:rPr kumimoji="0" lang="en-GB" sz="1200" b="0" i="0" u="none" strike="noStrike" kern="1200" cap="none" spc="0" normalizeH="0" baseline="0" noProof="0" smtClean="0">
                <a:ln>
                  <a:noFill/>
                </a:ln>
                <a:solidFill>
                  <a:prstClr val="black"/>
                </a:solidFill>
                <a:effectLst/>
                <a:uLnTx/>
                <a:uFillTx/>
                <a:latin typeface="Times New Roman" pitchFamily="18" charset="0"/>
                <a:ea typeface="MS PGothic"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Times New Roman" pitchFamily="18" charset="0"/>
              <a:ea typeface="MS PGothic" pitchFamily="34" charset="-128"/>
              <a:cs typeface="Arial" charset="0"/>
            </a:endParaRPr>
          </a:p>
        </p:txBody>
      </p:sp>
    </p:spTree>
    <p:extLst>
      <p:ext uri="{BB962C8B-B14F-4D97-AF65-F5344CB8AC3E}">
        <p14:creationId xmlns:p14="http://schemas.microsoft.com/office/powerpoint/2010/main" val="1445954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GB"/>
              <a:t>7.6% of children =  </a:t>
            </a:r>
            <a:r>
              <a:rPr lang="en-GB" b="1"/>
              <a:t>2 in every class</a:t>
            </a:r>
            <a:r>
              <a:rPr lang="en-GB"/>
              <a:t> (with an additional child per class with a language disorder associated with another condition).</a:t>
            </a:r>
            <a:endParaRPr lang="en-US">
              <a:ea typeface="Calibri"/>
              <a:cs typeface="Calibri"/>
            </a:endParaRPr>
          </a:p>
          <a:p>
            <a:pPr marL="171450" indent="-171450">
              <a:buFont typeface="Arial"/>
              <a:buChar char="•"/>
            </a:pPr>
            <a:r>
              <a:rPr lang="en-GB"/>
              <a:t>DLD is </a:t>
            </a:r>
            <a:r>
              <a:rPr lang="en-GB" b="1"/>
              <a:t>a life-long disability</a:t>
            </a:r>
            <a:r>
              <a:rPr lang="en-GB"/>
              <a:t> and so this translates to about 169k 16-18 year olds with DLD in the UK</a:t>
            </a:r>
            <a:endParaRPr lang="en-GB">
              <a:ea typeface="Calibri"/>
              <a:cs typeface="Calibri"/>
            </a:endParaRPr>
          </a:p>
          <a:p>
            <a:pPr marL="171450" indent="-171450">
              <a:buFont typeface="Arial"/>
              <a:buChar char="•"/>
            </a:pPr>
            <a:r>
              <a:rPr lang="en-GB" b="1"/>
              <a:t>Unidentified and undiagnosed</a:t>
            </a:r>
            <a:r>
              <a:rPr lang="en-GB"/>
              <a:t> because </a:t>
            </a:r>
            <a:r>
              <a:rPr lang="en-GB" b="1"/>
              <a:t>language is abstract</a:t>
            </a:r>
            <a:r>
              <a:rPr lang="en-GB"/>
              <a:t>, </a:t>
            </a:r>
            <a:endParaRPr lang="en-GB">
              <a:ea typeface="Calibri"/>
              <a:cs typeface="Calibri"/>
            </a:endParaRPr>
          </a:p>
          <a:p>
            <a:pPr marL="628650" lvl="1" indent="-171450">
              <a:buFont typeface="Arial"/>
              <a:buChar char="•"/>
            </a:pPr>
            <a:r>
              <a:rPr lang="en-GB"/>
              <a:t>so you </a:t>
            </a:r>
            <a:r>
              <a:rPr lang="en-GB" b="1"/>
              <a:t>can’t directly see a language disorder</a:t>
            </a:r>
            <a:r>
              <a:rPr lang="en-GB"/>
              <a:t>. </a:t>
            </a:r>
            <a:endParaRPr lang="en-GB">
              <a:ea typeface="Calibri"/>
              <a:cs typeface="Calibri"/>
            </a:endParaRPr>
          </a:p>
          <a:p>
            <a:pPr marL="628650" lvl="1" indent="-171450">
              <a:buFont typeface="Arial"/>
              <a:buChar char="•"/>
            </a:pPr>
            <a:r>
              <a:rPr lang="en-GB" b="1"/>
              <a:t>To spot</a:t>
            </a:r>
            <a:r>
              <a:rPr lang="en-GB"/>
              <a:t> that a child is struggling with language, you have to </a:t>
            </a:r>
            <a:r>
              <a:rPr lang="en-GB" b="1"/>
              <a:t>spot</a:t>
            </a:r>
            <a:r>
              <a:rPr lang="en-GB"/>
              <a:t> that they are </a:t>
            </a:r>
            <a:r>
              <a:rPr lang="en-GB" b="1"/>
              <a:t>struggling</a:t>
            </a:r>
            <a:r>
              <a:rPr lang="en-GB"/>
              <a:t> to understand, learn, understand or find words, put </a:t>
            </a:r>
            <a:r>
              <a:rPr lang="en-GB" b="1"/>
              <a:t>words</a:t>
            </a:r>
            <a:r>
              <a:rPr lang="en-GB"/>
              <a:t> together in </a:t>
            </a:r>
            <a:r>
              <a:rPr lang="en-GB" b="1"/>
              <a:t>sentences</a:t>
            </a:r>
            <a:r>
              <a:rPr lang="en-GB"/>
              <a:t> in the </a:t>
            </a:r>
            <a:r>
              <a:rPr lang="en-GB" b="1"/>
              <a:t>right order</a:t>
            </a:r>
            <a:r>
              <a:rPr lang="en-GB"/>
              <a:t> with all the </a:t>
            </a:r>
            <a:r>
              <a:rPr lang="en-GB" b="1"/>
              <a:t>grammatical bits in the right place</a:t>
            </a:r>
            <a:r>
              <a:rPr lang="en-GB"/>
              <a:t>. </a:t>
            </a:r>
            <a:endParaRPr lang="en-GB">
              <a:ea typeface="Calibri" panose="020F0502020204030204"/>
              <a:cs typeface="Calibri" panose="020F0502020204030204"/>
            </a:endParaRPr>
          </a:p>
          <a:p>
            <a:pPr marL="171450" indent="-171450">
              <a:buFont typeface="Arial"/>
              <a:buChar char="•"/>
            </a:pPr>
            <a:r>
              <a:rPr lang="en-GB"/>
              <a:t>Children often </a:t>
            </a:r>
            <a:r>
              <a:rPr lang="en-GB" b="1"/>
              <a:t>cover up language difficulties</a:t>
            </a:r>
            <a:r>
              <a:rPr lang="en-GB"/>
              <a:t> by </a:t>
            </a:r>
            <a:r>
              <a:rPr lang="en-GB" b="1"/>
              <a:t>copying others</a:t>
            </a:r>
            <a:r>
              <a:rPr lang="en-GB"/>
              <a:t>, </a:t>
            </a:r>
            <a:r>
              <a:rPr lang="en-GB" b="1"/>
              <a:t>reducing communication attempts, changing their behaviour to reduce communication demands</a:t>
            </a:r>
            <a:r>
              <a:rPr lang="en-GB"/>
              <a:t>, </a:t>
            </a:r>
            <a:endParaRPr lang="en-GB">
              <a:ea typeface="Calibri" panose="020F0502020204030204"/>
              <a:cs typeface="Calibri" panose="020F0502020204030204"/>
            </a:endParaRPr>
          </a:p>
          <a:p>
            <a:pPr marL="171450" indent="-171450">
              <a:buFont typeface="Arial"/>
              <a:buChar char="•"/>
            </a:pPr>
            <a:r>
              <a:rPr lang="en-GB"/>
              <a:t>May </a:t>
            </a:r>
            <a:r>
              <a:rPr lang="en-GB" b="1"/>
              <a:t>release frustration</a:t>
            </a:r>
            <a:r>
              <a:rPr lang="en-GB"/>
              <a:t> or direct others’ attention elsewhere. </a:t>
            </a:r>
            <a:endParaRPr lang="en-GB">
              <a:ea typeface="Calibri"/>
              <a:cs typeface="Calibri"/>
            </a:endParaRPr>
          </a:p>
          <a:p>
            <a:pPr marL="171450" indent="-171450">
              <a:buFont typeface="Arial"/>
              <a:buChar char="•"/>
            </a:pPr>
            <a:r>
              <a:rPr lang="en-GB"/>
              <a:t>So, </a:t>
            </a:r>
            <a:r>
              <a:rPr lang="en-GB" b="1"/>
              <a:t>?external signs</a:t>
            </a:r>
            <a:r>
              <a:rPr lang="en-GB"/>
              <a:t>: inattentiveness, not listening, shy, naughty</a:t>
            </a:r>
            <a:endParaRPr lang="en-GB">
              <a:ea typeface="Calibri" panose="020F0502020204030204"/>
              <a:cs typeface="Calibri" panose="020F0502020204030204"/>
            </a:endParaRPr>
          </a:p>
          <a:p>
            <a:pPr marL="171450" indent="-171450">
              <a:buFont typeface="Arial"/>
              <a:buChar char="•"/>
            </a:pPr>
            <a:r>
              <a:rPr lang="en-GB" b="1"/>
              <a:t>Public and professional awareness</a:t>
            </a:r>
            <a:r>
              <a:rPr lang="en-GB"/>
              <a:t> of DLD is </a:t>
            </a:r>
            <a:r>
              <a:rPr lang="en-GB" b="1"/>
              <a:t>low</a:t>
            </a:r>
            <a:r>
              <a:rPr lang="en-GB"/>
              <a:t>. </a:t>
            </a:r>
            <a:endParaRPr lang="en-GB">
              <a:ea typeface="Calibri"/>
              <a:cs typeface="Calibri"/>
            </a:endParaRPr>
          </a:p>
          <a:p>
            <a:pPr marL="628650" lvl="1" indent="-171450">
              <a:buFont typeface="Arial"/>
              <a:buChar char="•"/>
            </a:pPr>
            <a:r>
              <a:rPr lang="en-GB" b="1"/>
              <a:t>Partly hidden nature</a:t>
            </a:r>
            <a:r>
              <a:rPr lang="en-GB"/>
              <a:t> of language and language difficulties,</a:t>
            </a:r>
            <a:endParaRPr lang="en-GB">
              <a:ea typeface="Calibri"/>
              <a:cs typeface="Calibri"/>
            </a:endParaRPr>
          </a:p>
          <a:p>
            <a:pPr marL="628650" lvl="1" indent="-171450">
              <a:buFont typeface="Arial"/>
              <a:buChar char="•"/>
            </a:pPr>
            <a:r>
              <a:rPr lang="en-GB" b="1"/>
              <a:t>Partly because of terminological confusion</a:t>
            </a:r>
            <a:r>
              <a:rPr lang="en-GB"/>
              <a:t>. </a:t>
            </a:r>
            <a:endParaRPr lang="en-GB">
              <a:ea typeface="Calibri"/>
              <a:cs typeface="Calibri"/>
            </a:endParaRPr>
          </a:p>
          <a:p>
            <a:pPr marL="1085850" lvl="2" indent="-171450">
              <a:buFont typeface="Arial"/>
              <a:buChar char="•"/>
            </a:pPr>
            <a:r>
              <a:rPr lang="en-GB"/>
              <a:t>International </a:t>
            </a:r>
            <a:r>
              <a:rPr lang="en-GB" b="1"/>
              <a:t>consensus </a:t>
            </a:r>
            <a:r>
              <a:rPr lang="en-GB"/>
              <a:t>on what to call it was only reached in </a:t>
            </a:r>
            <a:r>
              <a:rPr lang="en-GB" b="1"/>
              <a:t>2017</a:t>
            </a:r>
            <a:r>
              <a:rPr lang="en-GB"/>
              <a:t>, </a:t>
            </a:r>
            <a:endParaRPr lang="en-GB">
              <a:ea typeface="Calibri"/>
              <a:cs typeface="Calibri"/>
            </a:endParaRPr>
          </a:p>
          <a:p>
            <a:pPr marL="1085850" lvl="2" indent="-171450">
              <a:buFont typeface="Arial"/>
              <a:buChar char="•"/>
            </a:pPr>
            <a:r>
              <a:rPr lang="en-GB"/>
              <a:t>before that there were </a:t>
            </a:r>
            <a:r>
              <a:rPr lang="en-GB" b="1"/>
              <a:t>132 </a:t>
            </a:r>
            <a:r>
              <a:rPr lang="en-GB"/>
              <a:t>different </a:t>
            </a:r>
            <a:r>
              <a:rPr lang="en-GB" b="1"/>
              <a:t>terms</a:t>
            </a:r>
            <a:r>
              <a:rPr lang="en-GB"/>
              <a:t>, </a:t>
            </a:r>
            <a:r>
              <a:rPr lang="en-GB" b="1"/>
              <a:t>33</a:t>
            </a:r>
            <a:r>
              <a:rPr lang="en-GB"/>
              <a:t> used frequently. </a:t>
            </a:r>
            <a:endParaRPr lang="en-GB">
              <a:ea typeface="Calibri" panose="020F0502020204030204"/>
              <a:cs typeface="Calibri" panose="020F0502020204030204"/>
            </a:endParaRPr>
          </a:p>
          <a:p>
            <a:pPr marL="1085850" lvl="2" indent="-171450">
              <a:buFont typeface="Arial"/>
              <a:buChar char="•"/>
            </a:pPr>
            <a:r>
              <a:rPr lang="en-GB"/>
              <a:t>Now have consensus on the name, awareness can grow. </a:t>
            </a:r>
            <a:endParaRPr lang="en-GB">
              <a:ea typeface="Calibri"/>
              <a:cs typeface="Calibri"/>
            </a:endParaRPr>
          </a:p>
          <a:p>
            <a:endParaRPr lang="en-GB">
              <a:ea typeface="Calibri"/>
              <a:cs typeface="Calibri"/>
            </a:endParaRPr>
          </a:p>
          <a:p>
            <a:endParaRPr lang="en-GB">
              <a:ea typeface="Calibri"/>
              <a:cs typeface="Calibri"/>
            </a:endParaRPr>
          </a:p>
        </p:txBody>
      </p:sp>
      <p:sp>
        <p:nvSpPr>
          <p:cNvPr id="4" name="Slide Number Placeholder 3"/>
          <p:cNvSpPr>
            <a:spLocks noGrp="1"/>
          </p:cNvSpPr>
          <p:nvPr>
            <p:ph type="sldNum" sz="quarter" idx="5"/>
          </p:nvPr>
        </p:nvSpPr>
        <p:spPr/>
        <p:txBody>
          <a:bodyPr/>
          <a:lstStyle/>
          <a:p>
            <a:fld id="{079C405B-E6B4-404D-ACBA-7B524E1362E1}" type="slidenum">
              <a:rPr lang="en-GB" smtClean="0"/>
              <a:t>14</a:t>
            </a:fld>
            <a:endParaRPr lang="en-GB"/>
          </a:p>
        </p:txBody>
      </p:sp>
    </p:spTree>
    <p:extLst>
      <p:ext uri="{BB962C8B-B14F-4D97-AF65-F5344CB8AC3E}">
        <p14:creationId xmlns:p14="http://schemas.microsoft.com/office/powerpoint/2010/main" val="2544464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61DDA-B2EB-0314-85C4-45D0EB47A9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03A36A-FB3C-1FA9-633D-ACB8ABF0FE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09DF79-18BF-78F8-B274-F5FD4D15C63E}"/>
              </a:ext>
            </a:extLst>
          </p:cNvPr>
          <p:cNvSpPr>
            <a:spLocks noGrp="1"/>
          </p:cNvSpPr>
          <p:nvPr>
            <p:ph type="body" idx="1"/>
          </p:nvPr>
        </p:nvSpPr>
        <p:spPr/>
        <p:txBody>
          <a:bodyPr/>
          <a:lstStyle/>
          <a:p>
            <a:pPr>
              <a:defRPr/>
            </a:pPr>
            <a:r>
              <a:rPr lang="en-GB"/>
              <a:t>Read from slide</a:t>
            </a:r>
            <a:endParaRPr lang="en-US"/>
          </a:p>
          <a:p>
            <a:pPr marL="0" marR="0" lvl="0" indent="0" algn="l" defTabSz="914400">
              <a:lnSpc>
                <a:spcPct val="100000"/>
              </a:lnSpc>
              <a:spcBef>
                <a:spcPts val="0"/>
              </a:spcBef>
              <a:spcAft>
                <a:spcPts val="0"/>
              </a:spcAft>
              <a:buClrTx/>
              <a:buSzTx/>
              <a:buFontTx/>
              <a:buNone/>
              <a:tabLst/>
              <a:defRPr/>
            </a:pPr>
            <a:endParaRPr lang="en-GB">
              <a:ea typeface="Calibri"/>
              <a:cs typeface="Calibri"/>
            </a:endParaRPr>
          </a:p>
        </p:txBody>
      </p:sp>
      <p:sp>
        <p:nvSpPr>
          <p:cNvPr id="4" name="Slide Number Placeholder 3">
            <a:extLst>
              <a:ext uri="{FF2B5EF4-FFF2-40B4-BE49-F238E27FC236}">
                <a16:creationId xmlns:a16="http://schemas.microsoft.com/office/drawing/2014/main" id="{C1688229-013F-1433-3BA6-DCC269AE556E}"/>
              </a:ext>
            </a:extLst>
          </p:cNvPr>
          <p:cNvSpPr>
            <a:spLocks noGrp="1"/>
          </p:cNvSpPr>
          <p:nvPr>
            <p:ph type="sldNum" sz="quarter" idx="5"/>
          </p:nvPr>
        </p:nvSpPr>
        <p:spPr/>
        <p:txBody>
          <a:bodyPr/>
          <a:lstStyle/>
          <a:p>
            <a:fld id="{079C405B-E6B4-404D-ACBA-7B524E1362E1}" type="slidenum">
              <a:rPr lang="en-GB" smtClean="0"/>
              <a:t>15</a:t>
            </a:fld>
            <a:endParaRPr lang="en-GB"/>
          </a:p>
        </p:txBody>
      </p:sp>
    </p:spTree>
    <p:extLst>
      <p:ext uri="{BB962C8B-B14F-4D97-AF65-F5344CB8AC3E}">
        <p14:creationId xmlns:p14="http://schemas.microsoft.com/office/powerpoint/2010/main" val="9197573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63431-AD1F-8785-C579-32FF32031D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3A56EA-0F55-DD46-DE3B-5510855DBB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7734FE-73C7-F0C3-F8B9-754D4A9A0C27}"/>
              </a:ext>
            </a:extLst>
          </p:cNvPr>
          <p:cNvSpPr>
            <a:spLocks noGrp="1"/>
          </p:cNvSpPr>
          <p:nvPr>
            <p:ph type="body" idx="1"/>
          </p:nvPr>
        </p:nvSpPr>
        <p:spPr/>
        <p:txBody>
          <a:bodyPr/>
          <a:lstStyle/>
          <a:p>
            <a:pPr marL="171450" indent="-171450">
              <a:buFont typeface="Arial"/>
              <a:buChar char="•"/>
            </a:pPr>
            <a:r>
              <a:rPr lang="en-GB"/>
              <a:t>The children with DLD who are the </a:t>
            </a:r>
            <a:r>
              <a:rPr lang="en-GB" b="1"/>
              <a:t>most difficult to spot</a:t>
            </a:r>
            <a:r>
              <a:rPr lang="en-GB"/>
              <a:t> are those where </a:t>
            </a:r>
            <a:r>
              <a:rPr lang="en-GB" b="1"/>
              <a:t>only language</a:t>
            </a:r>
            <a:r>
              <a:rPr lang="en-GB"/>
              <a:t> is affected. </a:t>
            </a:r>
            <a:r>
              <a:rPr lang="en-US"/>
              <a:t> </a:t>
            </a:r>
          </a:p>
          <a:p>
            <a:pPr marL="171450" indent="-171450">
              <a:buFont typeface="Arial"/>
              <a:buChar char="•"/>
            </a:pPr>
            <a:r>
              <a:rPr lang="en-GB" b="1"/>
              <a:t>SSD is more common in children with DLD</a:t>
            </a:r>
            <a:r>
              <a:rPr lang="en-GB"/>
              <a:t>, and therefore those children are more likely to be spotted and referred to an SLT, who hopefully would then also spot their DLD. </a:t>
            </a:r>
            <a:endParaRPr lang="en-GB">
              <a:ea typeface="Calibri" panose="020F0502020204030204"/>
              <a:cs typeface="Calibri" panose="020F0502020204030204"/>
            </a:endParaRPr>
          </a:p>
          <a:p>
            <a:pPr marL="171450" indent="-171450">
              <a:buFont typeface="Arial"/>
              <a:buChar char="•"/>
            </a:pPr>
            <a:r>
              <a:rPr lang="en-GB"/>
              <a:t>significant overlap with other conditions</a:t>
            </a:r>
            <a:r>
              <a:rPr lang="en-US"/>
              <a:t> </a:t>
            </a:r>
            <a:endParaRPr lang="en-GB"/>
          </a:p>
          <a:p>
            <a:pPr marL="628650" lvl="1" indent="-171450">
              <a:buFont typeface="Arial"/>
              <a:buChar char="•"/>
            </a:pPr>
            <a:r>
              <a:rPr lang="en-GB" b="1">
                <a:solidFill>
                  <a:srgbClr val="EE0000"/>
                </a:solidFill>
              </a:rPr>
              <a:t>CLICK</a:t>
            </a:r>
            <a:r>
              <a:rPr lang="en-GB">
                <a:solidFill>
                  <a:srgbClr val="EE0000"/>
                </a:solidFill>
              </a:rPr>
              <a:t> </a:t>
            </a:r>
            <a:r>
              <a:rPr lang="en-GB" b="0"/>
              <a:t>like dyslexia – 50% overlap</a:t>
            </a:r>
            <a:r>
              <a:rPr lang="en-US"/>
              <a:t> </a:t>
            </a:r>
            <a:endParaRPr lang="en-GB"/>
          </a:p>
          <a:p>
            <a:pPr marL="628650" lvl="1" indent="-171450">
              <a:buFont typeface="Arial"/>
              <a:buChar char="•"/>
            </a:pPr>
            <a:r>
              <a:rPr lang="en-GB" b="1">
                <a:solidFill>
                  <a:srgbClr val="EE0000"/>
                </a:solidFill>
              </a:rPr>
              <a:t>CLICK</a:t>
            </a:r>
            <a:r>
              <a:rPr lang="en-GB">
                <a:solidFill>
                  <a:srgbClr val="EE0000"/>
                </a:solidFill>
              </a:rPr>
              <a:t> </a:t>
            </a:r>
            <a:r>
              <a:rPr lang="en-GB" b="0"/>
              <a:t>with ADHD, DCD, EBD</a:t>
            </a:r>
            <a:r>
              <a:rPr lang="en-US"/>
              <a:t> </a:t>
            </a:r>
            <a:endParaRPr lang="en-GB"/>
          </a:p>
          <a:p>
            <a:pPr marL="171450" indent="-171450">
              <a:buFont typeface="Arial"/>
              <a:buChar char="•"/>
            </a:pPr>
            <a:r>
              <a:rPr lang="en-GB" b="0"/>
              <a:t>Because there is </a:t>
            </a:r>
            <a:r>
              <a:rPr lang="en-GB" b="1"/>
              <a:t>greater awareness of these</a:t>
            </a:r>
            <a:r>
              <a:rPr lang="en-GB" b="0"/>
              <a:t> other conditions</a:t>
            </a:r>
            <a:r>
              <a:rPr lang="en-GB"/>
              <a:t> </a:t>
            </a:r>
            <a:r>
              <a:rPr lang="en-GB" b="1"/>
              <a:t>and</a:t>
            </a:r>
            <a:r>
              <a:rPr lang="en-GB"/>
              <a:t> their behavioural manifestations are </a:t>
            </a:r>
            <a:r>
              <a:rPr lang="en-GB" b="1"/>
              <a:t>more obvious</a:t>
            </a:r>
            <a:r>
              <a:rPr lang="en-GB" b="0"/>
              <a:t>, those </a:t>
            </a:r>
            <a:r>
              <a:rPr lang="en-GB" b="1"/>
              <a:t>spotted and diagnosed</a:t>
            </a:r>
            <a:r>
              <a:rPr lang="en-GB" b="0"/>
              <a:t>. </a:t>
            </a:r>
            <a:endParaRPr lang="en-GB">
              <a:ea typeface="Calibri" panose="020F0502020204030204"/>
              <a:cs typeface="Calibri" panose="020F0502020204030204"/>
            </a:endParaRPr>
          </a:p>
          <a:p>
            <a:pPr marL="628650" lvl="1" indent="-171450">
              <a:buFont typeface="Arial"/>
              <a:buChar char="•"/>
            </a:pPr>
            <a:r>
              <a:rPr lang="en-GB" b="0"/>
              <a:t>can sometimes mean that the </a:t>
            </a:r>
            <a:r>
              <a:rPr lang="en-GB" b="1"/>
              <a:t>co-occurring DLD may be missed</a:t>
            </a:r>
            <a:r>
              <a:rPr lang="en-GB" b="0"/>
              <a:t>. </a:t>
            </a:r>
            <a:endParaRPr lang="en-GB">
              <a:ea typeface="Calibri"/>
              <a:cs typeface="Calibri"/>
            </a:endParaRPr>
          </a:p>
          <a:p>
            <a:pPr marL="628650" lvl="1" indent="-171450">
              <a:buFont typeface="Arial"/>
              <a:buChar char="•"/>
            </a:pPr>
            <a:r>
              <a:rPr lang="en-GB" b="1"/>
              <a:t>Ideally</a:t>
            </a:r>
            <a:r>
              <a:rPr lang="en-GB"/>
              <a:t> </a:t>
            </a:r>
            <a:r>
              <a:rPr lang="en-GB" b="0"/>
              <a:t>any </a:t>
            </a:r>
            <a:r>
              <a:rPr lang="en-GB" b="1"/>
              <a:t>child</a:t>
            </a:r>
            <a:r>
              <a:rPr lang="en-GB" b="0"/>
              <a:t> with these </a:t>
            </a:r>
            <a:r>
              <a:rPr lang="en-GB" b="1"/>
              <a:t>other conditions</a:t>
            </a:r>
            <a:r>
              <a:rPr lang="en-GB" b="0"/>
              <a:t> also </a:t>
            </a:r>
            <a:r>
              <a:rPr lang="en-GB" b="1"/>
              <a:t>assessed for DLD</a:t>
            </a:r>
            <a:r>
              <a:rPr lang="en-GB"/>
              <a:t> due to the </a:t>
            </a:r>
            <a:r>
              <a:rPr lang="en-GB" b="1"/>
              <a:t>high levels of co-occurrence</a:t>
            </a:r>
            <a:r>
              <a:rPr lang="en-GB" b="0"/>
              <a:t>.</a:t>
            </a:r>
            <a:r>
              <a:rPr lang="en-GB"/>
              <a:t> </a:t>
            </a:r>
            <a:endParaRPr lang="en-GB">
              <a:ea typeface="Calibri"/>
              <a:cs typeface="Calibri"/>
            </a:endParaRPr>
          </a:p>
          <a:p>
            <a:pPr marL="171450" indent="-171450">
              <a:buFont typeface="Arial"/>
              <a:buChar char="•"/>
            </a:pPr>
            <a:r>
              <a:rPr lang="en-GB"/>
              <a:t>Just to note that there is much </a:t>
            </a:r>
            <a:r>
              <a:rPr lang="en-GB" b="1"/>
              <a:t>confusion around</a:t>
            </a:r>
            <a:r>
              <a:rPr lang="en-GB"/>
              <a:t> the term </a:t>
            </a:r>
            <a:r>
              <a:rPr lang="en-GB" b="1"/>
              <a:t>SLCN</a:t>
            </a:r>
            <a:r>
              <a:rPr lang="en-GB"/>
              <a:t>, </a:t>
            </a:r>
            <a:endParaRPr lang="en-GB">
              <a:ea typeface="Calibri"/>
              <a:cs typeface="Calibri"/>
            </a:endParaRPr>
          </a:p>
          <a:p>
            <a:pPr marL="628650" lvl="1" indent="-171450">
              <a:buFont typeface="Arial"/>
              <a:buChar char="•"/>
            </a:pPr>
            <a:r>
              <a:rPr lang="en-GB"/>
              <a:t>which </a:t>
            </a:r>
            <a:r>
              <a:rPr lang="en-GB" b="1"/>
              <a:t>covers a different number of these groups</a:t>
            </a:r>
            <a:r>
              <a:rPr lang="en-GB"/>
              <a:t> according to </a:t>
            </a:r>
            <a:r>
              <a:rPr lang="en-GB" b="1"/>
              <a:t>profession</a:t>
            </a:r>
            <a:r>
              <a:rPr lang="en-GB"/>
              <a:t> or </a:t>
            </a:r>
            <a:r>
              <a:rPr lang="en-GB" b="1"/>
              <a:t>nation</a:t>
            </a:r>
            <a:r>
              <a:rPr lang="en-GB"/>
              <a:t>. </a:t>
            </a:r>
            <a:endParaRPr lang="en-GB">
              <a:ea typeface="Calibri"/>
              <a:cs typeface="Calibri"/>
            </a:endParaRPr>
          </a:p>
          <a:p>
            <a:pPr marL="628650" lvl="1" indent="-171450">
              <a:buFont typeface="Arial"/>
              <a:buChar char="•"/>
            </a:pPr>
            <a:r>
              <a:rPr lang="en-GB" b="1"/>
              <a:t>SLTs</a:t>
            </a:r>
            <a:r>
              <a:rPr lang="en-GB"/>
              <a:t>, all children on this slide have SLCN. </a:t>
            </a:r>
            <a:endParaRPr lang="en-GB">
              <a:ea typeface="Calibri"/>
              <a:cs typeface="Calibri"/>
            </a:endParaRPr>
          </a:p>
          <a:p>
            <a:pPr marL="628650" lvl="1" indent="-171450">
              <a:buFont typeface="Arial"/>
              <a:buChar char="•"/>
            </a:pPr>
            <a:r>
              <a:rPr lang="en-GB"/>
              <a:t>For </a:t>
            </a:r>
            <a:r>
              <a:rPr lang="en-GB" b="1"/>
              <a:t>English education</a:t>
            </a:r>
            <a:r>
              <a:rPr lang="en-GB"/>
              <a:t> system, having a </a:t>
            </a:r>
            <a:r>
              <a:rPr lang="en-GB" b="1"/>
              <a:t>primary need of SLCN</a:t>
            </a:r>
            <a:r>
              <a:rPr lang="en-GB"/>
              <a:t>, </a:t>
            </a:r>
            <a:r>
              <a:rPr lang="en-GB" b="1"/>
              <a:t>cover DLD and SSD </a:t>
            </a:r>
            <a:r>
              <a:rPr lang="en-GB"/>
              <a:t>and </a:t>
            </a:r>
            <a:r>
              <a:rPr lang="en-GB" b="1"/>
              <a:t>maybe</a:t>
            </a:r>
            <a:r>
              <a:rPr lang="en-GB"/>
              <a:t> some of the children with </a:t>
            </a:r>
            <a:r>
              <a:rPr lang="en-GB" b="1"/>
              <a:t>overlapping conditions</a:t>
            </a:r>
            <a:r>
              <a:rPr lang="en-GB"/>
              <a:t> – depending which condition is "primary". </a:t>
            </a:r>
            <a:r>
              <a:rPr lang="en-US"/>
              <a:t> </a:t>
            </a:r>
            <a:endParaRPr lang="en-GB">
              <a:ea typeface="Calibri" panose="020F0502020204030204"/>
              <a:cs typeface="Calibri" panose="020F0502020204030204"/>
            </a:endParaRPr>
          </a:p>
          <a:p>
            <a:pPr marL="171450" indent="-171450">
              <a:buFont typeface="Arial"/>
              <a:buChar char="•"/>
            </a:pPr>
            <a:r>
              <a:rPr lang="en-GB" b="0"/>
              <a:t>So, </a:t>
            </a:r>
            <a:r>
              <a:rPr lang="en-GB" b="1"/>
              <a:t>children who need language modification</a:t>
            </a:r>
            <a:r>
              <a:rPr lang="en-GB" b="0"/>
              <a:t>, may have </a:t>
            </a:r>
            <a:r>
              <a:rPr lang="en-GB" b="1"/>
              <a:t>any of these diagnoses</a:t>
            </a:r>
            <a:r>
              <a:rPr lang="en-GB" b="0"/>
              <a:t>. </a:t>
            </a:r>
            <a:endParaRPr lang="en-GB">
              <a:ea typeface="Calibri"/>
              <a:cs typeface="Calibri"/>
            </a:endParaRPr>
          </a:p>
          <a:p>
            <a:pPr marL="171450" indent="-171450">
              <a:buFont typeface="Arial"/>
              <a:buChar char="•"/>
            </a:pPr>
            <a:r>
              <a:rPr lang="en-GB" b="0"/>
              <a:t>However, if </a:t>
            </a:r>
            <a:r>
              <a:rPr lang="en-GB" b="1"/>
              <a:t>10% of children are struggling to use and understand language</a:t>
            </a:r>
            <a:r>
              <a:rPr lang="en-GB" b="0"/>
              <a:t>, this is of huge </a:t>
            </a:r>
            <a:r>
              <a:rPr lang="en-GB" b="1"/>
              <a:t>importance</a:t>
            </a:r>
            <a:r>
              <a:rPr lang="en-GB" b="0"/>
              <a:t> to </a:t>
            </a:r>
            <a:r>
              <a:rPr lang="en-GB"/>
              <a:t>both our</a:t>
            </a:r>
            <a:r>
              <a:rPr lang="en-GB" b="0"/>
              <a:t> </a:t>
            </a:r>
            <a:r>
              <a:rPr lang="en-GB" b="1"/>
              <a:t>education and exam system</a:t>
            </a:r>
            <a:r>
              <a:rPr lang="en-GB" b="0"/>
              <a:t>. </a:t>
            </a:r>
            <a:r>
              <a:rPr lang="en-GB"/>
              <a:t> </a:t>
            </a:r>
            <a:endParaRPr lang="en-GB">
              <a:ea typeface="Calibri"/>
              <a:cs typeface="Calibri"/>
            </a:endParaRPr>
          </a:p>
          <a:p>
            <a:endParaRPr lang="en-GB" b="0">
              <a:ea typeface="Calibri"/>
              <a:cs typeface="Calibri"/>
            </a:endParaRPr>
          </a:p>
          <a:p>
            <a:endParaRPr lang="en-GB"/>
          </a:p>
        </p:txBody>
      </p:sp>
      <p:sp>
        <p:nvSpPr>
          <p:cNvPr id="4" name="Slide Number Placeholder 3">
            <a:extLst>
              <a:ext uri="{FF2B5EF4-FFF2-40B4-BE49-F238E27FC236}">
                <a16:creationId xmlns:a16="http://schemas.microsoft.com/office/drawing/2014/main" id="{A6608900-B374-4AD8-FF82-1E43412C7892}"/>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723322D-8213-487D-A579-9750F75C1E76}" type="slidenum">
              <a:rPr kumimoji="0" lang="en-GB" sz="1200" b="0" i="0" u="none" strike="noStrike" kern="1200" cap="none" spc="0" normalizeH="0" baseline="0" noProof="0" smtClean="0">
                <a:ln>
                  <a:noFill/>
                </a:ln>
                <a:solidFill>
                  <a:prstClr val="black"/>
                </a:solidFill>
                <a:effectLst/>
                <a:uLnTx/>
                <a:uFillTx/>
                <a:latin typeface="Times New Roman" pitchFamily="18" charset="0"/>
                <a:ea typeface="MS PGothic"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Times New Roman" pitchFamily="18" charset="0"/>
              <a:ea typeface="MS PGothic" pitchFamily="34" charset="-128"/>
              <a:cs typeface="Arial" charset="0"/>
            </a:endParaRPr>
          </a:p>
        </p:txBody>
      </p:sp>
    </p:spTree>
    <p:extLst>
      <p:ext uri="{BB962C8B-B14F-4D97-AF65-F5344CB8AC3E}">
        <p14:creationId xmlns:p14="http://schemas.microsoft.com/office/powerpoint/2010/main" val="274152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73756-B6C4-0EA4-5733-8204C10366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7D5C83-425B-16B3-858F-95DE123DB4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FDC30D-9DFE-93D9-3C58-C5621F9F04F1}"/>
              </a:ext>
            </a:extLst>
          </p:cNvPr>
          <p:cNvSpPr>
            <a:spLocks noGrp="1"/>
          </p:cNvSpPr>
          <p:nvPr>
            <p:ph type="body" idx="1"/>
          </p:nvPr>
        </p:nvSpPr>
        <p:spPr/>
        <p:txBody>
          <a:bodyPr/>
          <a:lstStyle/>
          <a:p>
            <a:pPr marL="171450" indent="-171450">
              <a:buFont typeface="Arial"/>
              <a:buChar char="•"/>
            </a:pPr>
            <a:r>
              <a:rPr lang="en-GB"/>
              <a:t>So, thinking of the </a:t>
            </a:r>
            <a:r>
              <a:rPr lang="en-GB" b="1"/>
              <a:t>process of exams/assessment</a:t>
            </a:r>
            <a:r>
              <a:rPr lang="en-GB"/>
              <a:t>. </a:t>
            </a:r>
            <a:endParaRPr lang="en-US"/>
          </a:p>
          <a:p>
            <a:pPr marL="171450" indent="-171450">
              <a:buFont typeface="Arial"/>
              <a:buChar char="•"/>
            </a:pPr>
            <a:r>
              <a:rPr lang="en-GB"/>
              <a:t>The </a:t>
            </a:r>
            <a:r>
              <a:rPr lang="en-GB" b="1"/>
              <a:t>examiner/assessor wants to communicate the question</a:t>
            </a:r>
            <a:r>
              <a:rPr lang="en-GB"/>
              <a:t> to the candidate. </a:t>
            </a:r>
            <a:r>
              <a:rPr lang="en-GB" b="1"/>
              <a:t>uses language</a:t>
            </a:r>
            <a:r>
              <a:rPr lang="en-GB"/>
              <a:t>, expressed usually in </a:t>
            </a:r>
            <a:r>
              <a:rPr lang="en-GB" b="1"/>
              <a:t>writing</a:t>
            </a:r>
            <a:r>
              <a:rPr lang="en-GB"/>
              <a:t>. </a:t>
            </a:r>
            <a:r>
              <a:rPr lang="en-US"/>
              <a:t> </a:t>
            </a:r>
            <a:endParaRPr lang="en-GB">
              <a:ea typeface="Calibri" panose="020F0502020204030204"/>
              <a:cs typeface="Calibri" panose="020F0502020204030204"/>
            </a:endParaRPr>
          </a:p>
          <a:p>
            <a:pPr marL="171450" indent="-171450">
              <a:buFont typeface="Arial"/>
              <a:buChar char="•"/>
              <a:defRPr/>
            </a:pPr>
            <a:r>
              <a:rPr lang="en-GB" b="1">
                <a:solidFill>
                  <a:srgbClr val="EE0000"/>
                </a:solidFill>
              </a:rPr>
              <a:t>CLICK</a:t>
            </a:r>
            <a:r>
              <a:rPr lang="en-GB">
                <a:solidFill>
                  <a:srgbClr val="EE0000"/>
                </a:solidFill>
              </a:rPr>
              <a:t> </a:t>
            </a:r>
            <a:r>
              <a:rPr lang="en-GB"/>
              <a:t>People with language difficulties will </a:t>
            </a:r>
            <a:r>
              <a:rPr lang="en-GB" b="1"/>
              <a:t>struggle primarily with the language</a:t>
            </a:r>
            <a:r>
              <a:rPr lang="en-GB"/>
              <a:t>. </a:t>
            </a:r>
            <a:endParaRPr lang="en-GB">
              <a:ea typeface="Calibri"/>
              <a:cs typeface="Calibri"/>
            </a:endParaRPr>
          </a:p>
          <a:p>
            <a:pPr marL="628650" lvl="1" indent="-171450">
              <a:buFont typeface="Arial"/>
              <a:buChar char="•"/>
              <a:defRPr/>
            </a:pPr>
            <a:r>
              <a:rPr lang="en-GB" b="1"/>
              <a:t>Comprehension</a:t>
            </a:r>
            <a:r>
              <a:rPr lang="en-GB"/>
              <a:t> can </a:t>
            </a:r>
            <a:r>
              <a:rPr lang="en-GB" b="1"/>
              <a:t>break down</a:t>
            </a:r>
            <a:r>
              <a:rPr lang="en-GB"/>
              <a:t> if they don’t understand the </a:t>
            </a:r>
            <a:r>
              <a:rPr lang="en-GB" b="1"/>
              <a:t>meanings of the words or the sentence structures</a:t>
            </a:r>
            <a:r>
              <a:rPr lang="en-GB"/>
              <a:t>, or they </a:t>
            </a:r>
            <a:r>
              <a:rPr lang="en-GB" b="1"/>
              <a:t>draw incorrect inferences</a:t>
            </a:r>
            <a:r>
              <a:rPr lang="en-GB"/>
              <a:t>. </a:t>
            </a:r>
            <a:endParaRPr lang="en-GB">
              <a:ea typeface="Calibri"/>
              <a:cs typeface="Calibri"/>
            </a:endParaRPr>
          </a:p>
          <a:p>
            <a:pPr marL="628650" lvl="1" indent="-171450">
              <a:buFont typeface="Arial"/>
              <a:buChar char="•"/>
              <a:defRPr/>
            </a:pPr>
            <a:r>
              <a:rPr lang="en-GB"/>
              <a:t>Difficulty if </a:t>
            </a:r>
            <a:r>
              <a:rPr lang="en-GB" b="1"/>
              <a:t>language knowledge not matching the language used</a:t>
            </a:r>
            <a:r>
              <a:rPr lang="en-GB"/>
              <a:t>. </a:t>
            </a:r>
            <a:endParaRPr lang="en-GB">
              <a:ea typeface="Calibri"/>
              <a:cs typeface="Calibri"/>
            </a:endParaRPr>
          </a:p>
          <a:p>
            <a:pPr marL="628650" lvl="1" indent="-171450">
              <a:buFont typeface="Arial"/>
              <a:buChar char="•"/>
              <a:defRPr/>
            </a:pPr>
            <a:r>
              <a:rPr lang="en-GB"/>
              <a:t>Therefore. in </a:t>
            </a:r>
            <a:r>
              <a:rPr lang="en-GB" b="1"/>
              <a:t>exam/assessment</a:t>
            </a:r>
            <a:r>
              <a:rPr lang="en-GB"/>
              <a:t> context, </a:t>
            </a:r>
            <a:r>
              <a:rPr lang="en-GB" b="1"/>
              <a:t>yes</a:t>
            </a:r>
            <a:r>
              <a:rPr lang="en-GB"/>
              <a:t>, need to ensure </a:t>
            </a:r>
            <a:r>
              <a:rPr lang="en-GB" b="1"/>
              <a:t>content is presented in a modality they can access</a:t>
            </a:r>
            <a:r>
              <a:rPr lang="en-GB"/>
              <a:t>, </a:t>
            </a:r>
            <a:r>
              <a:rPr lang="en-GB" b="1"/>
              <a:t>but</a:t>
            </a:r>
            <a:r>
              <a:rPr lang="en-GB"/>
              <a:t> that is </a:t>
            </a:r>
            <a:r>
              <a:rPr lang="en-GB" b="1"/>
              <a:t>not sufficient</a:t>
            </a:r>
            <a:r>
              <a:rPr lang="en-GB"/>
              <a:t>. </a:t>
            </a:r>
            <a:endParaRPr lang="en-GB">
              <a:ea typeface="Calibri" panose="020F0502020204030204"/>
              <a:cs typeface="Calibri" panose="020F0502020204030204"/>
            </a:endParaRPr>
          </a:p>
          <a:p>
            <a:pPr marL="1085850" lvl="2" indent="-171450">
              <a:buFont typeface="Arial"/>
              <a:buChar char="•"/>
              <a:defRPr/>
            </a:pPr>
            <a:r>
              <a:rPr lang="en-GB"/>
              <a:t>The exam </a:t>
            </a:r>
            <a:r>
              <a:rPr lang="en-GB" b="1"/>
              <a:t>question writer</a:t>
            </a:r>
            <a:r>
              <a:rPr lang="en-GB"/>
              <a:t> needs to </a:t>
            </a:r>
            <a:r>
              <a:rPr lang="en-GB" b="1"/>
              <a:t>consider that the audience</a:t>
            </a:r>
            <a:r>
              <a:rPr lang="en-GB"/>
              <a:t> includes </a:t>
            </a:r>
            <a:r>
              <a:rPr lang="en-GB" b="1"/>
              <a:t>10% of students</a:t>
            </a:r>
            <a:r>
              <a:rPr lang="en-GB"/>
              <a:t> with </a:t>
            </a:r>
            <a:r>
              <a:rPr lang="en-GB" b="1"/>
              <a:t>language difficulties</a:t>
            </a:r>
            <a:r>
              <a:rPr lang="en-GB"/>
              <a:t>. </a:t>
            </a:r>
            <a:endParaRPr lang="en-GB">
              <a:ea typeface="Calibri"/>
              <a:cs typeface="Calibri"/>
            </a:endParaRPr>
          </a:p>
          <a:p>
            <a:pPr marL="1085850" lvl="2" indent="-171450">
              <a:buFont typeface="Arial"/>
              <a:buChar char="•"/>
              <a:defRPr/>
            </a:pPr>
            <a:r>
              <a:rPr lang="en-GB"/>
              <a:t>With these large numbers, </a:t>
            </a:r>
            <a:r>
              <a:rPr lang="en-GB" b="1"/>
              <a:t>accessibility by design</a:t>
            </a:r>
            <a:r>
              <a:rPr lang="en-GB"/>
              <a:t> and </a:t>
            </a:r>
            <a:r>
              <a:rPr lang="en-GB" b="1"/>
              <a:t>modification at source</a:t>
            </a:r>
            <a:r>
              <a:rPr lang="en-GB"/>
              <a:t> will be </a:t>
            </a:r>
            <a:r>
              <a:rPr lang="en-GB" b="1"/>
              <a:t>crucial</a:t>
            </a:r>
            <a:r>
              <a:rPr lang="en-GB"/>
              <a:t>. </a:t>
            </a:r>
            <a:r>
              <a:rPr lang="en-GB" b="1"/>
              <a:t>Language</a:t>
            </a:r>
            <a:r>
              <a:rPr lang="en-GB"/>
              <a:t> needs to be </a:t>
            </a:r>
            <a:r>
              <a:rPr lang="en-GB" b="1"/>
              <a:t>accessible</a:t>
            </a:r>
            <a:r>
              <a:rPr lang="en-GB"/>
              <a:t> and </a:t>
            </a:r>
            <a:r>
              <a:rPr lang="en-GB" b="1"/>
              <a:t>not</a:t>
            </a:r>
            <a:r>
              <a:rPr lang="en-GB"/>
              <a:t> use </a:t>
            </a:r>
            <a:r>
              <a:rPr lang="en-GB" b="1"/>
              <a:t>complex vocabulary, or sentence structures</a:t>
            </a:r>
            <a:r>
              <a:rPr lang="en-GB"/>
              <a:t>, </a:t>
            </a:r>
            <a:r>
              <a:rPr lang="en-GB" b="1"/>
              <a:t>or require inferencing</a:t>
            </a:r>
            <a:r>
              <a:rPr lang="en-GB"/>
              <a:t>, </a:t>
            </a:r>
            <a:r>
              <a:rPr lang="en-GB" b="1"/>
              <a:t>unless</a:t>
            </a:r>
            <a:r>
              <a:rPr lang="en-GB"/>
              <a:t> that is what is </a:t>
            </a:r>
            <a:r>
              <a:rPr lang="en-GB" b="1"/>
              <a:t>being tested</a:t>
            </a:r>
            <a:r>
              <a:rPr lang="en-GB"/>
              <a:t>.  </a:t>
            </a:r>
            <a:endParaRPr lang="en-GB">
              <a:ea typeface="Calibri"/>
              <a:cs typeface="Calibri"/>
            </a:endParaRPr>
          </a:p>
          <a:p>
            <a:pPr marL="171450" indent="-171450">
              <a:buFont typeface="Arial"/>
              <a:buChar char="•"/>
            </a:pPr>
            <a:r>
              <a:rPr lang="en-GB" b="1">
                <a:solidFill>
                  <a:srgbClr val="EE0000"/>
                </a:solidFill>
              </a:rPr>
              <a:t>CLICK</a:t>
            </a:r>
            <a:r>
              <a:rPr lang="en-GB">
                <a:solidFill>
                  <a:srgbClr val="EE0000"/>
                </a:solidFill>
              </a:rPr>
              <a:t> </a:t>
            </a:r>
            <a:r>
              <a:rPr lang="en-GB"/>
              <a:t>The </a:t>
            </a:r>
            <a:r>
              <a:rPr lang="en-GB" b="1"/>
              <a:t>normal way of working</a:t>
            </a:r>
            <a:r>
              <a:rPr lang="en-GB"/>
              <a:t> for children with severe language disorders (including DLD) may involve </a:t>
            </a:r>
            <a:r>
              <a:rPr lang="en-GB" b="1"/>
              <a:t>not only language modification</a:t>
            </a:r>
            <a:r>
              <a:rPr lang="en-GB"/>
              <a:t>, but </a:t>
            </a:r>
            <a:r>
              <a:rPr lang="en-GB" b="1"/>
              <a:t>also</a:t>
            </a:r>
            <a:r>
              <a:rPr lang="en-GB"/>
              <a:t> the addition of </a:t>
            </a:r>
            <a:r>
              <a:rPr lang="en-GB" b="1"/>
              <a:t>sign, symbols and pictures</a:t>
            </a:r>
            <a:r>
              <a:rPr lang="en-GB"/>
              <a:t>, so those can help in exams and assessments too. </a:t>
            </a:r>
            <a:endParaRPr lang="en-GB">
              <a:ea typeface="Calibri"/>
              <a:cs typeface="Calibri"/>
            </a:endParaRPr>
          </a:p>
          <a:p>
            <a:pPr marL="171450" indent="-171450">
              <a:buFont typeface="Arial"/>
              <a:buChar char="•"/>
            </a:pPr>
            <a:r>
              <a:rPr lang="en-GB"/>
              <a:t>Even </a:t>
            </a:r>
            <a:r>
              <a:rPr lang="en-GB" b="1"/>
              <a:t>if do understand language</a:t>
            </a:r>
            <a:r>
              <a:rPr lang="en-GB"/>
              <a:t>, may find </a:t>
            </a:r>
            <a:r>
              <a:rPr lang="en-GB" b="1"/>
              <a:t>harder and slower to process. Additional time, breaks and repetition</a:t>
            </a:r>
            <a:r>
              <a:rPr lang="en-GB"/>
              <a:t> therefore </a:t>
            </a:r>
            <a:r>
              <a:rPr lang="en-GB" b="1"/>
              <a:t>helpful</a:t>
            </a:r>
            <a:r>
              <a:rPr lang="en-GB"/>
              <a:t>, </a:t>
            </a:r>
            <a:endParaRPr lang="en-GB">
              <a:ea typeface="Calibri" panose="020F0502020204030204"/>
              <a:cs typeface="Calibri" panose="020F0502020204030204"/>
            </a:endParaRPr>
          </a:p>
          <a:p>
            <a:pPr marL="171450" indent="-171450">
              <a:buFont typeface="Arial"/>
              <a:buChar char="•"/>
            </a:pPr>
            <a:r>
              <a:rPr lang="en-GB"/>
              <a:t>Those with </a:t>
            </a:r>
            <a:r>
              <a:rPr lang="en-GB" b="1"/>
              <a:t>language difficulties need range of access arrangements</a:t>
            </a:r>
            <a:r>
              <a:rPr lang="en-GB"/>
              <a:t>, flexibility is key, even within an exam. </a:t>
            </a:r>
            <a:endParaRPr lang="en-GB">
              <a:ea typeface="Calibri" panose="020F0502020204030204"/>
              <a:cs typeface="Calibri" panose="020F0502020204030204"/>
            </a:endParaRPr>
          </a:p>
          <a:p>
            <a:pPr marL="171450" indent="-171450">
              <a:buFont typeface="Arial"/>
              <a:buChar char="•"/>
            </a:pPr>
            <a:r>
              <a:rPr lang="en-GB"/>
              <a:t>but the </a:t>
            </a:r>
            <a:r>
              <a:rPr lang="en-GB" b="1"/>
              <a:t>main accommodation needed is modified language</a:t>
            </a:r>
            <a:r>
              <a:rPr lang="en-GB"/>
              <a:t> to </a:t>
            </a:r>
            <a:r>
              <a:rPr lang="en-GB" b="1"/>
              <a:t>reduce the processing load</a:t>
            </a:r>
            <a:r>
              <a:rPr lang="en-GB"/>
              <a:t> and </a:t>
            </a:r>
            <a:r>
              <a:rPr lang="en-GB" b="1"/>
              <a:t>improve comprehension</a:t>
            </a:r>
            <a:r>
              <a:rPr lang="en-GB"/>
              <a:t>. </a:t>
            </a:r>
            <a:endParaRPr lang="en-GB">
              <a:ea typeface="Calibri"/>
              <a:cs typeface="Calibri"/>
            </a:endParaRPr>
          </a:p>
          <a:p>
            <a:endParaRPr lang="en-GB">
              <a:ea typeface="Calibri"/>
              <a:cs typeface="Calibri"/>
            </a:endParaRPr>
          </a:p>
        </p:txBody>
      </p:sp>
      <p:sp>
        <p:nvSpPr>
          <p:cNvPr id="4" name="Slide Number Placeholder 3">
            <a:extLst>
              <a:ext uri="{FF2B5EF4-FFF2-40B4-BE49-F238E27FC236}">
                <a16:creationId xmlns:a16="http://schemas.microsoft.com/office/drawing/2014/main" id="{116116AC-B211-862A-8F5E-69CAE87924F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C405B-E6B4-404D-ACBA-7B524E1362E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49823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4CA96-2F98-732F-56D8-92B1900292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0BD8CB-34EF-EBF4-473C-7A360C64BE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B1674C-D669-5B1F-BB9B-D86CE401DAE1}"/>
              </a:ext>
            </a:extLst>
          </p:cNvPr>
          <p:cNvSpPr>
            <a:spLocks noGrp="1"/>
          </p:cNvSpPr>
          <p:nvPr>
            <p:ph type="body" idx="1"/>
          </p:nvPr>
        </p:nvSpPr>
        <p:spPr/>
        <p:txBody>
          <a:bodyPr/>
          <a:lstStyle/>
          <a:p>
            <a:pPr marL="171450" indent="-171450">
              <a:buFont typeface="Arial"/>
              <a:buChar char="•"/>
            </a:pPr>
            <a:r>
              <a:rPr lang="en-GB"/>
              <a:t>Once the student has understood the question, they then need to give a response, so the roles are reversed: </a:t>
            </a:r>
            <a:r>
              <a:rPr lang="en-US"/>
              <a:t> </a:t>
            </a:r>
          </a:p>
          <a:p>
            <a:pPr marL="171450" indent="-171450">
              <a:buFont typeface="Arial"/>
              <a:buChar char="•"/>
            </a:pPr>
            <a:r>
              <a:rPr lang="en-GB" b="1">
                <a:solidFill>
                  <a:srgbClr val="EE0000"/>
                </a:solidFill>
              </a:rPr>
              <a:t>CLICK</a:t>
            </a:r>
            <a:r>
              <a:rPr lang="en-GB">
                <a:solidFill>
                  <a:srgbClr val="EE0000"/>
                </a:solidFill>
              </a:rPr>
              <a:t> </a:t>
            </a:r>
            <a:r>
              <a:rPr lang="en-GB" b="0"/>
              <a:t>Now the </a:t>
            </a:r>
            <a:r>
              <a:rPr lang="en-GB" b="1"/>
              <a:t>student needs to communicate a message to the examiner</a:t>
            </a:r>
            <a:r>
              <a:rPr lang="en-GB"/>
              <a:t> using language. </a:t>
            </a:r>
            <a:endParaRPr lang="en-GB">
              <a:ea typeface="Calibri"/>
              <a:cs typeface="Calibri"/>
            </a:endParaRPr>
          </a:p>
          <a:p>
            <a:pPr marL="171450" indent="-171450">
              <a:buFont typeface="Arial"/>
              <a:buChar char="•"/>
            </a:pPr>
            <a:r>
              <a:rPr lang="en-GB"/>
              <a:t>While they </a:t>
            </a:r>
            <a:r>
              <a:rPr lang="en-GB" b="1"/>
              <a:t>may</a:t>
            </a:r>
            <a:r>
              <a:rPr lang="en-GB"/>
              <a:t> have a </a:t>
            </a:r>
            <a:r>
              <a:rPr lang="en-GB" b="1"/>
              <a:t>good grasp of the concept</a:t>
            </a:r>
            <a:r>
              <a:rPr lang="en-GB"/>
              <a:t>, they may </a:t>
            </a:r>
            <a:r>
              <a:rPr lang="en-GB" b="1"/>
              <a:t>struggle to convey that through language</a:t>
            </a:r>
            <a:r>
              <a:rPr lang="en-GB"/>
              <a:t> if they don’t have the words, sentence structures to do so. These things </a:t>
            </a:r>
            <a:r>
              <a:rPr lang="en-GB" b="1"/>
              <a:t>will need to be explicitly taught </a:t>
            </a:r>
            <a:r>
              <a:rPr lang="en-GB"/>
              <a:t>where it is required.</a:t>
            </a:r>
            <a:r>
              <a:rPr lang="en-US"/>
              <a:t> </a:t>
            </a:r>
            <a:endParaRPr lang="en-GB"/>
          </a:p>
          <a:p>
            <a:endParaRPr lang="en-GB">
              <a:ea typeface="Calibri"/>
              <a:cs typeface="Calibri"/>
            </a:endParaRPr>
          </a:p>
        </p:txBody>
      </p:sp>
      <p:sp>
        <p:nvSpPr>
          <p:cNvPr id="4" name="Slide Number Placeholder 3">
            <a:extLst>
              <a:ext uri="{FF2B5EF4-FFF2-40B4-BE49-F238E27FC236}">
                <a16:creationId xmlns:a16="http://schemas.microsoft.com/office/drawing/2014/main" id="{27D59204-DACF-E551-CE96-38C798BB89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C405B-E6B4-404D-ACBA-7B524E1362E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02857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FCEA7-1EBA-532D-CC0D-DBC039AA45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D30095-6BAC-1C01-1634-86994727F3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DA278C-490F-9F15-CFA2-24EFAF0DBD13}"/>
              </a:ext>
            </a:extLst>
          </p:cNvPr>
          <p:cNvSpPr>
            <a:spLocks noGrp="1"/>
          </p:cNvSpPr>
          <p:nvPr>
            <p:ph type="body" idx="1"/>
          </p:nvPr>
        </p:nvSpPr>
        <p:spPr/>
        <p:txBody>
          <a:bodyPr/>
          <a:lstStyle/>
          <a:p>
            <a:pPr>
              <a:defRPr/>
            </a:pPr>
            <a:r>
              <a:rPr lang="en-GB">
                <a:ea typeface="Calibri"/>
                <a:cs typeface="Calibri"/>
              </a:rPr>
              <a:t>Read from slide</a:t>
            </a:r>
            <a:endParaRPr lang="en-GB"/>
          </a:p>
        </p:txBody>
      </p:sp>
      <p:sp>
        <p:nvSpPr>
          <p:cNvPr id="4" name="Slide Number Placeholder 3">
            <a:extLst>
              <a:ext uri="{FF2B5EF4-FFF2-40B4-BE49-F238E27FC236}">
                <a16:creationId xmlns:a16="http://schemas.microsoft.com/office/drawing/2014/main" id="{4379B602-5833-50D5-7BF9-758C03F71E12}"/>
              </a:ext>
            </a:extLst>
          </p:cNvPr>
          <p:cNvSpPr>
            <a:spLocks noGrp="1"/>
          </p:cNvSpPr>
          <p:nvPr>
            <p:ph type="sldNum" sz="quarter" idx="5"/>
          </p:nvPr>
        </p:nvSpPr>
        <p:spPr/>
        <p:txBody>
          <a:bodyPr/>
          <a:lstStyle/>
          <a:p>
            <a:fld id="{079C405B-E6B4-404D-ACBA-7B524E1362E1}" type="slidenum">
              <a:rPr lang="en-GB" smtClean="0"/>
              <a:t>19</a:t>
            </a:fld>
            <a:endParaRPr lang="en-GB"/>
          </a:p>
        </p:txBody>
      </p:sp>
    </p:spTree>
    <p:extLst>
      <p:ext uri="{BB962C8B-B14F-4D97-AF65-F5344CB8AC3E}">
        <p14:creationId xmlns:p14="http://schemas.microsoft.com/office/powerpoint/2010/main" val="3932519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03652" cy="338911"/>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364671" y="0"/>
            <a:ext cx="4103652" cy="338911"/>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479675" y="506413"/>
            <a:ext cx="4510088" cy="2536825"/>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46997" y="3213383"/>
            <a:ext cx="7575973" cy="3045496"/>
          </a:xfrm>
          <a:prstGeom prst="rect">
            <a:avLst/>
          </a:prstGeom>
        </p:spPr>
        <p:txBody>
          <a:bodyPr vert="horz" lIns="91440" tIns="45720" rIns="91440" bIns="45720" rtlCol="0"/>
          <a:lstStyle/>
          <a:p>
            <a:endParaRPr lang="en-US"/>
          </a:p>
          <a:p>
            <a:pPr fontAlgn="t"/>
            <a:r>
              <a:rPr lang="en-GB" sz="1200" b="0" i="0" kern="1200">
                <a:solidFill>
                  <a:schemeClr val="tx1"/>
                </a:solidFill>
                <a:effectLst/>
                <a:latin typeface="+mn-lt"/>
                <a:ea typeface="+mn-ea"/>
                <a:cs typeface="+mn-cs"/>
              </a:rPr>
              <a:t>One of the most important principles to recognise is that co-occurrence is common rather than exceptional. Learners rarely present with a single, isolated area of need.</a:t>
            </a:r>
          </a:p>
          <a:p>
            <a:pPr fontAlgn="t"/>
            <a:r>
              <a:rPr lang="en-GB" sz="1200" b="0" i="0" kern="1200">
                <a:solidFill>
                  <a:schemeClr val="tx1"/>
                </a:solidFill>
                <a:effectLst/>
                <a:latin typeface="+mn-lt"/>
                <a:ea typeface="+mn-ea"/>
                <a:cs typeface="+mn-cs"/>
              </a:rPr>
              <a:t>Multiple needs can contribute to examination disadvantage, and a primary diagnostic label may not fully reflect the learner's functional profile. For example, a learner identified with dyslexia may also experience language difficulties, attentional challenges, or sensory needs that affect assessment access.</a:t>
            </a:r>
          </a:p>
          <a:p>
            <a:pPr fontAlgn="t"/>
            <a:r>
              <a:rPr lang="en-GB" sz="1200" b="0" i="0" kern="1200">
                <a:solidFill>
                  <a:schemeClr val="tx1"/>
                </a:solidFill>
                <a:effectLst/>
                <a:latin typeface="+mn-lt"/>
                <a:ea typeface="+mn-ea"/>
                <a:cs typeface="+mn-cs"/>
              </a:rPr>
              <a:t>When needs occur together, barriers are often more complex than would be predicted by looking at each difficulty separately. In timed assessment conditions, these combined challenges can have a significant impact, particularly where language demands are high.</a:t>
            </a:r>
          </a:p>
          <a:p>
            <a:pPr fontAlgn="t"/>
            <a:r>
              <a:rPr lang="en-GB" sz="1200" b="0" i="0" kern="1200">
                <a:solidFill>
                  <a:schemeClr val="tx1"/>
                </a:solidFill>
                <a:effectLst/>
                <a:latin typeface="+mn-lt"/>
                <a:ea typeface="+mn-ea"/>
                <a:cs typeface="+mn-cs"/>
              </a:rPr>
              <a:t>For this reason, decisions about assessment accessibility should begin with a holistic understanding of the learner rather than focusing solely on a single diagnosis.</a:t>
            </a:r>
          </a:p>
          <a:p>
            <a:endParaRPr lang="en-US"/>
          </a:p>
          <a:p>
            <a:endParaRPr lang="en-US"/>
          </a:p>
          <a:p>
            <a:r>
              <a:rPr lang="en-US"/>
              <a:t>‹#›</a:t>
            </a:r>
          </a:p>
        </p:txBody>
      </p:sp>
      <p:sp>
        <p:nvSpPr>
          <p:cNvPr id="6" name="Footer Placeholder 5"/>
          <p:cNvSpPr>
            <a:spLocks noGrp="1"/>
          </p:cNvSpPr>
          <p:nvPr>
            <p:ph type="ftr" sz="quarter" idx="4"/>
          </p:nvPr>
        </p:nvSpPr>
        <p:spPr>
          <a:xfrm>
            <a:off x="0" y="6426765"/>
            <a:ext cx="4103652" cy="33734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364671" y="6426765"/>
            <a:ext cx="4103652" cy="33734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0" i="0" kern="1200">
                <a:solidFill>
                  <a:schemeClr val="tx1"/>
                </a:solidFill>
                <a:effectLst/>
                <a:latin typeface="+mn-lt"/>
                <a:ea typeface="+mn-ea"/>
                <a:cs typeface="+mn-cs"/>
              </a:rPr>
              <a:t>This highlights the broad range of needs that frequently co-occur.</a:t>
            </a:r>
          </a:p>
          <a:p>
            <a:pPr fontAlgn="t"/>
            <a:r>
              <a:rPr lang="en-GB" sz="1200" b="0" i="0" kern="1200">
                <a:solidFill>
                  <a:schemeClr val="tx1"/>
                </a:solidFill>
                <a:effectLst/>
                <a:latin typeface="+mn-lt"/>
                <a:ea typeface="+mn-ea"/>
                <a:cs typeface="+mn-cs"/>
              </a:rPr>
              <a:t>Language, literacy, sensory, attentional, and other neurodevelopmental differences often overlap. While each area may create its own challenges, it is the interaction between them that often determines how a learner accesses an assessment.</a:t>
            </a:r>
          </a:p>
          <a:p>
            <a:pPr fontAlgn="t"/>
            <a:r>
              <a:rPr lang="en-GB" sz="1200" b="0" i="0" kern="1200">
                <a:solidFill>
                  <a:schemeClr val="tx1"/>
                </a:solidFill>
                <a:effectLst/>
                <a:latin typeface="+mn-lt"/>
                <a:ea typeface="+mn-ea"/>
                <a:cs typeface="+mn-cs"/>
              </a:rPr>
              <a:t>This is particularly relevant when considering language accessibility. A learner's difficulties may not stem from one area alone but from the cumulative impact of several interacting needs.</a:t>
            </a:r>
          </a:p>
          <a:p>
            <a:pPr fontAlgn="t"/>
            <a:r>
              <a:rPr lang="en-GB" sz="1200" b="0" i="0" kern="1200">
                <a:solidFill>
                  <a:schemeClr val="tx1"/>
                </a:solidFill>
                <a:effectLst/>
                <a:latin typeface="+mn-lt"/>
                <a:ea typeface="+mn-ea"/>
                <a:cs typeface="+mn-cs"/>
              </a:rPr>
              <a:t>Understanding these interactions is essential if we are to design or modify assessments in ways that remove unnecessary barriers while maintaining validity</a:t>
            </a:r>
          </a:p>
          <a:p>
            <a:endParaRPr lang="en-GB"/>
          </a:p>
        </p:txBody>
      </p:sp>
      <p:sp>
        <p:nvSpPr>
          <p:cNvPr id="4" name="Slide Number Placeholder 3"/>
          <p:cNvSpPr>
            <a:spLocks noGrp="1"/>
          </p:cNvSpPr>
          <p:nvPr>
            <p:ph type="sldNum" sz="quarter" idx="5"/>
          </p:nvPr>
        </p:nvSpPr>
        <p:spPr/>
        <p:txBody>
          <a:bodyPr/>
          <a:lstStyle/>
          <a:p>
            <a:fld id="{752FC797-76C8-473D-8448-FEBBCBB068F7}" type="slidenum">
              <a:rPr lang="en-GB" smtClean="0"/>
              <a:t>21</a:t>
            </a:fld>
            <a:endParaRPr lang="en-GB"/>
          </a:p>
        </p:txBody>
      </p:sp>
    </p:spTree>
    <p:extLst>
      <p:ext uri="{BB962C8B-B14F-4D97-AF65-F5344CB8AC3E}">
        <p14:creationId xmlns:p14="http://schemas.microsoft.com/office/powerpoint/2010/main" val="38098271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03652" cy="338911"/>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364671" y="0"/>
            <a:ext cx="4103652" cy="338911"/>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479675" y="506413"/>
            <a:ext cx="4510088" cy="2536825"/>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46997" y="3213383"/>
            <a:ext cx="7575973" cy="3045496"/>
          </a:xfrm>
          <a:prstGeom prst="rect">
            <a:avLst/>
          </a:prstGeom>
        </p:spPr>
        <p:txBody>
          <a:bodyPr vert="horz" lIns="91440" tIns="45720" rIns="91440" bIns="45720" rtlCol="0"/>
          <a:lstStyle/>
          <a:p>
            <a:endParaRPr lang="en-US"/>
          </a:p>
          <a:p>
            <a:endParaRPr lang="en-US"/>
          </a:p>
          <a:p>
            <a:pPr fontAlgn="t"/>
            <a:r>
              <a:rPr lang="en-GB" sz="1200" b="0" i="0" kern="1200">
                <a:solidFill>
                  <a:schemeClr val="tx1"/>
                </a:solidFill>
                <a:effectLst/>
                <a:latin typeface="+mn-lt"/>
                <a:ea typeface="+mn-ea"/>
                <a:cs typeface="+mn-cs"/>
              </a:rPr>
              <a:t>Research consistently demonstrates that co-occurrence is the norm across many learner groups.</a:t>
            </a:r>
          </a:p>
          <a:p>
            <a:pPr fontAlgn="t"/>
            <a:r>
              <a:rPr lang="en-GB" sz="1200" b="0" i="0" kern="1200">
                <a:solidFill>
                  <a:schemeClr val="tx1"/>
                </a:solidFill>
                <a:effectLst/>
                <a:latin typeface="+mn-lt"/>
                <a:ea typeface="+mn-ea"/>
                <a:cs typeface="+mn-cs"/>
              </a:rPr>
              <a:t>For example, deaf learners may also present with developmental language disorder, dyslexia, autism, ADHD, or other developmental and medical conditions. Similarly, developmental language disorder frequently occurs alongside dyslexia, ADHD, and developmental coordination disorder.</a:t>
            </a:r>
          </a:p>
          <a:p>
            <a:pPr fontAlgn="t"/>
            <a:r>
              <a:rPr lang="en-GB" sz="1200" b="0" i="0" kern="1200">
                <a:solidFill>
                  <a:schemeClr val="tx1"/>
                </a:solidFill>
                <a:effectLst/>
                <a:latin typeface="+mn-lt"/>
                <a:ea typeface="+mn-ea"/>
                <a:cs typeface="+mn-cs"/>
              </a:rPr>
              <a:t>There is particularly significant overlap between DLD and dyslexia, which may affect oral language, decoding, reading fluency, and comprehension simultaneously.</a:t>
            </a:r>
          </a:p>
          <a:p>
            <a:pPr fontAlgn="t"/>
            <a:r>
              <a:rPr lang="en-GB" sz="1200" b="0" i="0" kern="1200">
                <a:solidFill>
                  <a:schemeClr val="tx1"/>
                </a:solidFill>
                <a:effectLst/>
                <a:latin typeface="+mn-lt"/>
                <a:ea typeface="+mn-ea"/>
                <a:cs typeface="+mn-cs"/>
              </a:rPr>
              <a:t>Autistic learners may also have co-occurring language differences, literacy challenges, or attentional difficulties.</a:t>
            </a:r>
          </a:p>
          <a:p>
            <a:pPr fontAlgn="t"/>
            <a:r>
              <a:rPr lang="en-GB" sz="1200" b="0" i="0" kern="1200">
                <a:solidFill>
                  <a:schemeClr val="tx1"/>
                </a:solidFill>
                <a:effectLst/>
                <a:latin typeface="+mn-lt"/>
                <a:ea typeface="+mn-ea"/>
                <a:cs typeface="+mn-cs"/>
              </a:rPr>
              <a:t>The key message is that learner profiles are often complex and multifaceted. This complexity must be recognised when considering accessibility and assessment arrangements.</a:t>
            </a:r>
            <a:endParaRPr lang="en-US"/>
          </a:p>
          <a:p>
            <a:endParaRPr lang="en-US"/>
          </a:p>
          <a:p>
            <a:r>
              <a:rPr lang="en-US"/>
              <a:t>‹#›</a:t>
            </a:r>
          </a:p>
        </p:txBody>
      </p:sp>
      <p:sp>
        <p:nvSpPr>
          <p:cNvPr id="6" name="Footer Placeholder 5"/>
          <p:cNvSpPr>
            <a:spLocks noGrp="1"/>
          </p:cNvSpPr>
          <p:nvPr>
            <p:ph type="ftr" sz="quarter" idx="4"/>
          </p:nvPr>
        </p:nvSpPr>
        <p:spPr>
          <a:xfrm>
            <a:off x="0" y="6426765"/>
            <a:ext cx="4103652" cy="33734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364671" y="6426765"/>
            <a:ext cx="4103652" cy="33734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0" i="0" kern="1200">
                <a:solidFill>
                  <a:schemeClr val="tx1"/>
                </a:solidFill>
                <a:effectLst/>
                <a:latin typeface="+mn-lt"/>
                <a:ea typeface="+mn-ea"/>
                <a:cs typeface="+mn-cs"/>
              </a:rPr>
              <a:t>When we think about co-occurrence, it is important not to assume that the effects will simply add together in a predictable way.</a:t>
            </a:r>
          </a:p>
          <a:p>
            <a:pPr fontAlgn="t"/>
            <a:r>
              <a:rPr lang="en-GB" sz="1200" b="0" i="0" kern="1200">
                <a:solidFill>
                  <a:schemeClr val="tx1"/>
                </a:solidFill>
                <a:effectLst/>
                <a:latin typeface="+mn-lt"/>
                <a:ea typeface="+mn-ea"/>
                <a:cs typeface="+mn-cs"/>
              </a:rPr>
              <a:t>The impact of co-occurring needs can vary considerably from one learner to another. A strength in one area may help compensate for a difficulty in another. For example, strong vocabulary knowledge may support reading comprehension despite decoding weaknesses.</a:t>
            </a:r>
          </a:p>
          <a:p>
            <a:pPr fontAlgn="t"/>
            <a:r>
              <a:rPr lang="en-GB" sz="1200" b="0" i="0" kern="1200">
                <a:solidFill>
                  <a:schemeClr val="tx1"/>
                </a:solidFill>
                <a:effectLst/>
                <a:latin typeface="+mn-lt"/>
                <a:ea typeface="+mn-ea"/>
                <a:cs typeface="+mn-cs"/>
              </a:rPr>
              <a:t>However, timed assessment conditions can reduce the effectiveness of compensatory strategies. Under pressure, interacting needs may create barriers that are far more substantial than might be apparent in everyday learning situations.</a:t>
            </a:r>
          </a:p>
          <a:p>
            <a:pPr fontAlgn="t"/>
            <a:r>
              <a:rPr lang="en-GB" sz="1200" b="0" i="0" kern="1200">
                <a:solidFill>
                  <a:schemeClr val="tx1"/>
                </a:solidFill>
                <a:effectLst/>
                <a:latin typeface="+mn-lt"/>
                <a:ea typeface="+mn-ea"/>
                <a:cs typeface="+mn-cs"/>
              </a:rPr>
              <a:t>This is why individual analysis remains so important.</a:t>
            </a:r>
          </a:p>
          <a:p>
            <a:endParaRPr lang="en-GB"/>
          </a:p>
        </p:txBody>
      </p:sp>
      <p:sp>
        <p:nvSpPr>
          <p:cNvPr id="4" name="Slide Number Placeholder 3"/>
          <p:cNvSpPr>
            <a:spLocks noGrp="1"/>
          </p:cNvSpPr>
          <p:nvPr>
            <p:ph type="sldNum" sz="quarter" idx="5"/>
          </p:nvPr>
        </p:nvSpPr>
        <p:spPr/>
        <p:txBody>
          <a:bodyPr/>
          <a:lstStyle/>
          <a:p>
            <a:fld id="{752FC797-76C8-473D-8448-FEBBCBB068F7}" type="slidenum">
              <a:rPr lang="en-GB" smtClean="0"/>
              <a:t>23</a:t>
            </a:fld>
            <a:endParaRPr lang="en-GB"/>
          </a:p>
        </p:txBody>
      </p:sp>
    </p:spTree>
    <p:extLst>
      <p:ext uri="{BB962C8B-B14F-4D97-AF65-F5344CB8AC3E}">
        <p14:creationId xmlns:p14="http://schemas.microsoft.com/office/powerpoint/2010/main" val="20742711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0" i="0" kern="1200">
                <a:solidFill>
                  <a:schemeClr val="tx1"/>
                </a:solidFill>
                <a:effectLst/>
                <a:latin typeface="+mn-lt"/>
                <a:ea typeface="+mn-ea"/>
                <a:cs typeface="+mn-cs"/>
              </a:rPr>
              <a:t>Accessibility decisions should always begin with the learner, not the diagnosis.</a:t>
            </a:r>
          </a:p>
          <a:p>
            <a:pPr fontAlgn="t"/>
            <a:r>
              <a:rPr lang="en-GB" sz="1200" b="0" i="0" kern="1200">
                <a:solidFill>
                  <a:schemeClr val="tx1"/>
                </a:solidFill>
                <a:effectLst/>
                <a:latin typeface="+mn-lt"/>
                <a:ea typeface="+mn-ea"/>
                <a:cs typeface="+mn-cs"/>
              </a:rPr>
              <a:t>We need to understand the learner's functional profile: how they process information, what creates barriers, and what supports effective access.</a:t>
            </a:r>
          </a:p>
          <a:p>
            <a:pPr fontAlgn="t"/>
            <a:r>
              <a:rPr lang="en-GB" sz="1200" b="0" i="0" kern="1200">
                <a:solidFill>
                  <a:schemeClr val="tx1"/>
                </a:solidFill>
                <a:effectLst/>
                <a:latin typeface="+mn-lt"/>
                <a:ea typeface="+mn-ea"/>
                <a:cs typeface="+mn-cs"/>
              </a:rPr>
              <a:t>Alongside this, we need evidence of need and a clear understanding of the learner's normal way of working. Any arrangement should reflect established practice rather than introducing unfamiliar support solely for assessment purposes.</a:t>
            </a:r>
          </a:p>
          <a:p>
            <a:pPr fontAlgn="t"/>
            <a:r>
              <a:rPr lang="en-GB" sz="1200" b="0" i="0" kern="1200">
                <a:solidFill>
                  <a:schemeClr val="tx1"/>
                </a:solidFill>
                <a:effectLst/>
                <a:latin typeface="+mn-lt"/>
                <a:ea typeface="+mn-ea"/>
                <a:cs typeface="+mn-cs"/>
              </a:rPr>
              <a:t>Finally, we must carefully analyse the linguistic and cognitive demands of the assessment itself. Only by bringing all of these elements together can we make valid and defensible decisions.</a:t>
            </a:r>
          </a:p>
          <a:p>
            <a:endParaRPr lang="en-GB"/>
          </a:p>
        </p:txBody>
      </p:sp>
      <p:sp>
        <p:nvSpPr>
          <p:cNvPr id="4" name="Slide Number Placeholder 3"/>
          <p:cNvSpPr>
            <a:spLocks noGrp="1"/>
          </p:cNvSpPr>
          <p:nvPr>
            <p:ph type="sldNum" sz="quarter" idx="5"/>
          </p:nvPr>
        </p:nvSpPr>
        <p:spPr/>
        <p:txBody>
          <a:bodyPr/>
          <a:lstStyle/>
          <a:p>
            <a:fld id="{752FC797-76C8-473D-8448-FEBBCBB068F7}" type="slidenum">
              <a:rPr lang="en-GB" smtClean="0"/>
              <a:t>24</a:t>
            </a:fld>
            <a:endParaRPr lang="en-GB"/>
          </a:p>
        </p:txBody>
      </p:sp>
    </p:spTree>
    <p:extLst>
      <p:ext uri="{BB962C8B-B14F-4D97-AF65-F5344CB8AC3E}">
        <p14:creationId xmlns:p14="http://schemas.microsoft.com/office/powerpoint/2010/main" val="3399116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0" i="0" kern="1200">
                <a:solidFill>
                  <a:schemeClr val="tx1"/>
                </a:solidFill>
                <a:effectLst/>
                <a:latin typeface="+mn-lt"/>
                <a:ea typeface="+mn-ea"/>
                <a:cs typeface="+mn-cs"/>
              </a:rPr>
              <a:t>A diagnosis can provide useful information, but it cannot answer all the questions that matter for assessment accessibility.</a:t>
            </a:r>
          </a:p>
          <a:p>
            <a:pPr fontAlgn="t"/>
            <a:r>
              <a:rPr lang="en-GB" sz="1200" b="0" i="0" kern="1200">
                <a:solidFill>
                  <a:schemeClr val="tx1"/>
                </a:solidFill>
                <a:effectLst/>
                <a:latin typeface="+mn-lt"/>
                <a:ea typeface="+mn-ea"/>
                <a:cs typeface="+mn-cs"/>
              </a:rPr>
              <a:t>A label alone cannot tell us whether language modification is needed. It cannot identify which aspects of language create barriers for a particular learner. It cannot determine what modifications would be most effective. Nor can it establish whether those modifications would preserve the construct being assessed.</a:t>
            </a:r>
          </a:p>
          <a:p>
            <a:pPr fontAlgn="t"/>
            <a:r>
              <a:rPr lang="en-GB" sz="1200" b="0" i="0" kern="1200">
                <a:solidFill>
                  <a:schemeClr val="tx1"/>
                </a:solidFill>
                <a:effectLst/>
                <a:latin typeface="+mn-lt"/>
                <a:ea typeface="+mn-ea"/>
                <a:cs typeface="+mn-cs"/>
              </a:rPr>
              <a:t>Those decisions require detailed analysis of the learner, the assessment demands, and the purpose of the assessment itself.</a:t>
            </a:r>
          </a:p>
          <a:p>
            <a:pPr fontAlgn="t"/>
            <a:r>
              <a:rPr lang="en-GB" sz="1200" b="0" i="0" kern="1200">
                <a:solidFill>
                  <a:schemeClr val="tx1"/>
                </a:solidFill>
                <a:effectLst/>
                <a:latin typeface="+mn-lt"/>
                <a:ea typeface="+mn-ea"/>
                <a:cs typeface="+mn-cs"/>
              </a:rPr>
              <a:t>In other words, diagnosis informs our thinking, but it should never replace professional judgement.</a:t>
            </a:r>
          </a:p>
          <a:p>
            <a:endParaRPr lang="en-GB"/>
          </a:p>
        </p:txBody>
      </p:sp>
      <p:sp>
        <p:nvSpPr>
          <p:cNvPr id="4" name="Slide Number Placeholder 3"/>
          <p:cNvSpPr>
            <a:spLocks noGrp="1"/>
          </p:cNvSpPr>
          <p:nvPr>
            <p:ph type="sldNum" sz="quarter" idx="5"/>
          </p:nvPr>
        </p:nvSpPr>
        <p:spPr/>
        <p:txBody>
          <a:bodyPr/>
          <a:lstStyle/>
          <a:p>
            <a:fld id="{752FC797-76C8-473D-8448-FEBBCBB068F7}" type="slidenum">
              <a:rPr lang="en-GB" smtClean="0"/>
              <a:t>25</a:t>
            </a:fld>
            <a:endParaRPr lang="en-GB"/>
          </a:p>
        </p:txBody>
      </p:sp>
    </p:spTree>
    <p:extLst>
      <p:ext uri="{BB962C8B-B14F-4D97-AF65-F5344CB8AC3E}">
        <p14:creationId xmlns:p14="http://schemas.microsoft.com/office/powerpoint/2010/main" val="37059113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0" i="0" kern="1200">
                <a:solidFill>
                  <a:schemeClr val="tx1"/>
                </a:solidFill>
                <a:effectLst/>
                <a:latin typeface="+mn-lt"/>
                <a:ea typeface="+mn-ea"/>
                <a:cs typeface="+mn-cs"/>
              </a:rPr>
              <a:t>Language accessibility sits at the intersection of multiple areas of specialist knowledge.</a:t>
            </a:r>
          </a:p>
          <a:p>
            <a:pPr fontAlgn="t"/>
            <a:r>
              <a:rPr lang="en-GB" sz="1200" b="0" i="0" kern="1200">
                <a:solidFill>
                  <a:schemeClr val="tx1"/>
                </a:solidFill>
                <a:effectLst/>
                <a:latin typeface="+mn-lt"/>
                <a:ea typeface="+mn-ea"/>
                <a:cs typeface="+mn-cs"/>
              </a:rPr>
              <a:t>No single profession holds all of the expertise required to understand both learner needs and assessment validity. Effective decision-making therefore depends on multidisciplinary collaboration.</a:t>
            </a:r>
          </a:p>
          <a:p>
            <a:pPr fontAlgn="t"/>
            <a:r>
              <a:rPr lang="en-GB" sz="1200" b="0" i="0" kern="1200">
                <a:solidFill>
                  <a:schemeClr val="tx1"/>
                </a:solidFill>
                <a:effectLst/>
                <a:latin typeface="+mn-lt"/>
                <a:ea typeface="+mn-ea"/>
                <a:cs typeface="+mn-cs"/>
              </a:rPr>
              <a:t>A central challenge is distinguishing between language that is essential to the construct being assessed and language that is not.</a:t>
            </a:r>
          </a:p>
          <a:p>
            <a:pPr fontAlgn="t"/>
            <a:r>
              <a:rPr lang="en-GB" sz="1200" b="0" i="0" kern="1200">
                <a:solidFill>
                  <a:schemeClr val="tx1"/>
                </a:solidFill>
                <a:effectLst/>
                <a:latin typeface="+mn-lt"/>
                <a:ea typeface="+mn-ea"/>
                <a:cs typeface="+mn-cs"/>
              </a:rPr>
              <a:t>Where language is integral to what is being measured, it must be preserved. Where language is incidental to the construct, adaptation may improve accessibility without compromising validity.</a:t>
            </a:r>
          </a:p>
          <a:p>
            <a:pPr fontAlgn="t"/>
            <a:r>
              <a:rPr lang="en-GB" sz="1200" b="0" i="0" kern="1200">
                <a:solidFill>
                  <a:schemeClr val="tx1"/>
                </a:solidFill>
                <a:effectLst/>
                <a:latin typeface="+mn-lt"/>
                <a:ea typeface="+mn-ea"/>
                <a:cs typeface="+mn-cs"/>
              </a:rPr>
              <a:t>Making that distinction often requires contributions from several professional perspectives</a:t>
            </a:r>
          </a:p>
          <a:p>
            <a:endParaRPr lang="en-GB"/>
          </a:p>
        </p:txBody>
      </p:sp>
      <p:sp>
        <p:nvSpPr>
          <p:cNvPr id="4" name="Slide Number Placeholder 3"/>
          <p:cNvSpPr>
            <a:spLocks noGrp="1"/>
          </p:cNvSpPr>
          <p:nvPr>
            <p:ph type="sldNum" sz="quarter" idx="5"/>
          </p:nvPr>
        </p:nvSpPr>
        <p:spPr/>
        <p:txBody>
          <a:bodyPr/>
          <a:lstStyle/>
          <a:p>
            <a:fld id="{752FC797-76C8-473D-8448-FEBBCBB068F7}" type="slidenum">
              <a:rPr lang="en-GB" smtClean="0"/>
              <a:t>26</a:t>
            </a:fld>
            <a:endParaRPr lang="en-GB"/>
          </a:p>
        </p:txBody>
      </p:sp>
    </p:spTree>
    <p:extLst>
      <p:ext uri="{BB962C8B-B14F-4D97-AF65-F5344CB8AC3E}">
        <p14:creationId xmlns:p14="http://schemas.microsoft.com/office/powerpoint/2010/main" val="15725839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0" i="0" kern="1200">
                <a:solidFill>
                  <a:schemeClr val="tx1"/>
                </a:solidFill>
                <a:effectLst/>
                <a:latin typeface="+mn-lt"/>
                <a:ea typeface="+mn-ea"/>
                <a:cs typeface="+mn-cs"/>
              </a:rPr>
              <a:t>This highlights the range of professionals who may contribute to accessibility discussions.</a:t>
            </a:r>
          </a:p>
          <a:p>
            <a:pPr fontAlgn="t"/>
            <a:r>
              <a:rPr lang="en-GB" sz="1200" b="0" i="0" kern="1200">
                <a:solidFill>
                  <a:schemeClr val="tx1"/>
                </a:solidFill>
                <a:effectLst/>
                <a:latin typeface="+mn-lt"/>
                <a:ea typeface="+mn-ea"/>
                <a:cs typeface="+mn-cs"/>
              </a:rPr>
              <a:t>These include qualified teachers of deaf children and young people, speech and language therapists, specialist teachers, specialist assessors, access arrangement assessors, language modifiers, educational psychologists, and school-based inclusion leaders.</a:t>
            </a:r>
          </a:p>
          <a:p>
            <a:pPr fontAlgn="t"/>
            <a:r>
              <a:rPr lang="en-GB" sz="1200" b="0" i="0" kern="1200">
                <a:solidFill>
                  <a:schemeClr val="tx1"/>
                </a:solidFill>
                <a:effectLst/>
                <a:latin typeface="+mn-lt"/>
                <a:ea typeface="+mn-ea"/>
                <a:cs typeface="+mn-cs"/>
              </a:rPr>
              <a:t>Classroom teachers and senior leaders also play a critical role because they understand the learner's day-to-day functioning and normal way of working.</a:t>
            </a:r>
          </a:p>
          <a:p>
            <a:pPr fontAlgn="t"/>
            <a:r>
              <a:rPr lang="en-GB" sz="1200" b="0" i="0" kern="1200">
                <a:solidFill>
                  <a:schemeClr val="tx1"/>
                </a:solidFill>
                <a:effectLst/>
                <a:latin typeface="+mn-lt"/>
                <a:ea typeface="+mn-ea"/>
                <a:cs typeface="+mn-cs"/>
              </a:rPr>
              <a:t>The goal is not for every professional to make decisions independently, but for expertise to be combined in a way that leads to balanced, evidence-based judgement.</a:t>
            </a:r>
          </a:p>
          <a:p>
            <a:endParaRPr lang="en-GB"/>
          </a:p>
        </p:txBody>
      </p:sp>
      <p:sp>
        <p:nvSpPr>
          <p:cNvPr id="4" name="Slide Number Placeholder 3"/>
          <p:cNvSpPr>
            <a:spLocks noGrp="1"/>
          </p:cNvSpPr>
          <p:nvPr>
            <p:ph type="sldNum" sz="quarter" idx="5"/>
          </p:nvPr>
        </p:nvSpPr>
        <p:spPr/>
        <p:txBody>
          <a:bodyPr/>
          <a:lstStyle/>
          <a:p>
            <a:fld id="{752FC797-76C8-473D-8448-FEBBCBB068F7}" type="slidenum">
              <a:rPr lang="en-GB" smtClean="0"/>
              <a:t>27</a:t>
            </a:fld>
            <a:endParaRPr lang="en-GB"/>
          </a:p>
        </p:txBody>
      </p:sp>
    </p:spTree>
    <p:extLst>
      <p:ext uri="{BB962C8B-B14F-4D97-AF65-F5344CB8AC3E}">
        <p14:creationId xmlns:p14="http://schemas.microsoft.com/office/powerpoint/2010/main" val="2507055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0" i="0" kern="1200">
                <a:solidFill>
                  <a:schemeClr val="tx1"/>
                </a:solidFill>
                <a:effectLst/>
                <a:latin typeface="+mn-lt"/>
                <a:ea typeface="+mn-ea"/>
                <a:cs typeface="+mn-cs"/>
              </a:rPr>
              <a:t>The overall aim is to bring together the expertise needed to answer three fundamental questions.</a:t>
            </a:r>
          </a:p>
          <a:p>
            <a:pPr fontAlgn="t"/>
            <a:r>
              <a:rPr lang="en-GB" sz="1200" b="0" i="0" kern="1200">
                <a:solidFill>
                  <a:schemeClr val="tx1"/>
                </a:solidFill>
                <a:effectLst/>
                <a:latin typeface="+mn-lt"/>
                <a:ea typeface="+mn-ea"/>
                <a:cs typeface="+mn-cs"/>
              </a:rPr>
              <a:t>First, what is the assessment actually intended to measure?</a:t>
            </a:r>
          </a:p>
          <a:p>
            <a:pPr fontAlgn="t"/>
            <a:r>
              <a:rPr lang="en-GB" sz="1200" b="0" i="0" kern="1200">
                <a:solidFill>
                  <a:schemeClr val="tx1"/>
                </a:solidFill>
                <a:effectLst/>
                <a:latin typeface="+mn-lt"/>
                <a:ea typeface="+mn-ea"/>
                <a:cs typeface="+mn-cs"/>
              </a:rPr>
              <a:t>Second, what is creating the barrier for this learner?</a:t>
            </a:r>
          </a:p>
          <a:p>
            <a:pPr fontAlgn="t"/>
            <a:r>
              <a:rPr lang="en-GB" sz="1200" b="0" i="0" kern="1200">
                <a:solidFill>
                  <a:schemeClr val="tx1"/>
                </a:solidFill>
                <a:effectLst/>
                <a:latin typeface="+mn-lt"/>
                <a:ea typeface="+mn-ea"/>
                <a:cs typeface="+mn-cs"/>
              </a:rPr>
              <a:t>And third, what, if anything, can be changed without changing what is being assessed?</a:t>
            </a:r>
          </a:p>
          <a:p>
            <a:pPr fontAlgn="t"/>
            <a:r>
              <a:rPr lang="en-GB" sz="1200" b="0" i="0" kern="1200">
                <a:solidFill>
                  <a:schemeClr val="tx1"/>
                </a:solidFill>
                <a:effectLst/>
                <a:latin typeface="+mn-lt"/>
                <a:ea typeface="+mn-ea"/>
                <a:cs typeface="+mn-cs"/>
              </a:rPr>
              <a:t>These questions should remain at the heart of discussions about accessibility, assessment arrangements, and language modification.</a:t>
            </a:r>
          </a:p>
          <a:p>
            <a:pPr fontAlgn="t"/>
            <a:r>
              <a:rPr lang="en-GB" sz="1200" b="0" i="0" kern="1200">
                <a:solidFill>
                  <a:schemeClr val="tx1"/>
                </a:solidFill>
                <a:effectLst/>
                <a:latin typeface="+mn-lt"/>
                <a:ea typeface="+mn-ea"/>
                <a:cs typeface="+mn-cs"/>
              </a:rPr>
              <a:t>If we can answer them clearly and consistently, we are more likely to achieve the right balance between fairness, accessibility, and assessment validity.</a:t>
            </a:r>
          </a:p>
          <a:p>
            <a:endParaRPr lang="en-GB"/>
          </a:p>
        </p:txBody>
      </p:sp>
      <p:sp>
        <p:nvSpPr>
          <p:cNvPr id="4" name="Slide Number Placeholder 3"/>
          <p:cNvSpPr>
            <a:spLocks noGrp="1"/>
          </p:cNvSpPr>
          <p:nvPr>
            <p:ph type="sldNum" sz="quarter" idx="5"/>
          </p:nvPr>
        </p:nvSpPr>
        <p:spPr/>
        <p:txBody>
          <a:bodyPr/>
          <a:lstStyle/>
          <a:p>
            <a:fld id="{752FC797-76C8-473D-8448-FEBBCBB068F7}" type="slidenum">
              <a:rPr lang="en-GB" smtClean="0"/>
              <a:t>28</a:t>
            </a:fld>
            <a:endParaRPr lang="en-GB"/>
          </a:p>
        </p:txBody>
      </p:sp>
    </p:spTree>
    <p:extLst>
      <p:ext uri="{BB962C8B-B14F-4D97-AF65-F5344CB8AC3E}">
        <p14:creationId xmlns:p14="http://schemas.microsoft.com/office/powerpoint/2010/main" val="29506274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2FC797-76C8-473D-8448-FEBBCBB068F7}" type="slidenum">
              <a:rPr lang="en-GB" smtClean="0"/>
              <a:t>29</a:t>
            </a:fld>
            <a:endParaRPr lang="en-GB"/>
          </a:p>
        </p:txBody>
      </p:sp>
    </p:spTree>
    <p:extLst>
      <p:ext uri="{BB962C8B-B14F-4D97-AF65-F5344CB8AC3E}">
        <p14:creationId xmlns:p14="http://schemas.microsoft.com/office/powerpoint/2010/main" val="8998655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2FC797-76C8-473D-8448-FEBBCBB068F7}" type="slidenum">
              <a:rPr lang="en-GB" smtClean="0"/>
              <a:t>30</a:t>
            </a:fld>
            <a:endParaRPr lang="en-GB"/>
          </a:p>
        </p:txBody>
      </p:sp>
    </p:spTree>
    <p:extLst>
      <p:ext uri="{BB962C8B-B14F-4D97-AF65-F5344CB8AC3E}">
        <p14:creationId xmlns:p14="http://schemas.microsoft.com/office/powerpoint/2010/main" val="5429295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2FC797-76C8-473D-8448-FEBBCBB068F7}" type="slidenum">
              <a:rPr lang="en-GB" smtClean="0"/>
              <a:t>31</a:t>
            </a:fld>
            <a:endParaRPr lang="en-GB"/>
          </a:p>
        </p:txBody>
      </p:sp>
    </p:spTree>
    <p:extLst>
      <p:ext uri="{BB962C8B-B14F-4D97-AF65-F5344CB8AC3E}">
        <p14:creationId xmlns:p14="http://schemas.microsoft.com/office/powerpoint/2010/main" val="36377712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2FC797-76C8-473D-8448-FEBBCBB068F7}" type="slidenum">
              <a:rPr lang="en-GB" smtClean="0"/>
              <a:t>32</a:t>
            </a:fld>
            <a:endParaRPr lang="en-GB"/>
          </a:p>
        </p:txBody>
      </p:sp>
    </p:spTree>
    <p:extLst>
      <p:ext uri="{BB962C8B-B14F-4D97-AF65-F5344CB8AC3E}">
        <p14:creationId xmlns:p14="http://schemas.microsoft.com/office/powerpoint/2010/main" val="23787831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2FC797-76C8-473D-8448-FEBBCBB068F7}" type="slidenum">
              <a:rPr lang="en-GB" smtClean="0"/>
              <a:t>33</a:t>
            </a:fld>
            <a:endParaRPr lang="en-GB"/>
          </a:p>
        </p:txBody>
      </p:sp>
    </p:spTree>
    <p:extLst>
      <p:ext uri="{BB962C8B-B14F-4D97-AF65-F5344CB8AC3E}">
        <p14:creationId xmlns:p14="http://schemas.microsoft.com/office/powerpoint/2010/main" val="23750423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2FC797-76C8-473D-8448-FEBBCBB068F7}" type="slidenum">
              <a:rPr lang="en-GB" smtClean="0"/>
              <a:t>34</a:t>
            </a:fld>
            <a:endParaRPr lang="en-GB"/>
          </a:p>
        </p:txBody>
      </p:sp>
    </p:spTree>
    <p:extLst>
      <p:ext uri="{BB962C8B-B14F-4D97-AF65-F5344CB8AC3E}">
        <p14:creationId xmlns:p14="http://schemas.microsoft.com/office/powerpoint/2010/main" val="18510601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2FC797-76C8-473D-8448-FEBBCBB068F7}" type="slidenum">
              <a:rPr lang="en-GB" smtClean="0"/>
              <a:t>35</a:t>
            </a:fld>
            <a:endParaRPr lang="en-GB"/>
          </a:p>
        </p:txBody>
      </p:sp>
    </p:spTree>
    <p:extLst>
      <p:ext uri="{BB962C8B-B14F-4D97-AF65-F5344CB8AC3E}">
        <p14:creationId xmlns:p14="http://schemas.microsoft.com/office/powerpoint/2010/main" val="26415735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C757A-1CB6-4613-8B5E-FA313CD693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E9F6C6-9634-9B1F-FA70-2CC16A7E90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1B6F65-A87C-7EB1-1AEB-ECCA5A82B5C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1D1BDBF-5AC2-9C05-4907-E230503CCCA8}"/>
              </a:ext>
            </a:extLst>
          </p:cNvPr>
          <p:cNvSpPr>
            <a:spLocks noGrp="1"/>
          </p:cNvSpPr>
          <p:nvPr>
            <p:ph type="sldNum" sz="quarter" idx="5"/>
          </p:nvPr>
        </p:nvSpPr>
        <p:spPr/>
        <p:txBody>
          <a:bodyPr/>
          <a:lstStyle/>
          <a:p>
            <a:fld id="{752FC797-76C8-473D-8448-FEBBCBB068F7}" type="slidenum">
              <a:rPr lang="en-GB" smtClean="0"/>
              <a:t>36</a:t>
            </a:fld>
            <a:endParaRPr lang="en-GB"/>
          </a:p>
        </p:txBody>
      </p:sp>
    </p:spTree>
    <p:extLst>
      <p:ext uri="{BB962C8B-B14F-4D97-AF65-F5344CB8AC3E}">
        <p14:creationId xmlns:p14="http://schemas.microsoft.com/office/powerpoint/2010/main" val="31038156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p:txBody>
          <a:bodyPr/>
          <a:lstStyle>
            <a:lvl1pPr defTabSz="954130" eaLnBrk="0" hangingPunct="0">
              <a:defRPr sz="3200">
                <a:solidFill>
                  <a:srgbClr val="FFCCCC"/>
                </a:solidFill>
                <a:latin typeface="Century Gothic" charset="0"/>
                <a:ea typeface="ＭＳ Ｐゴシック" charset="0"/>
                <a:cs typeface="Arial" charset="0"/>
              </a:defRPr>
            </a:lvl1pPr>
            <a:lvl2pPr marL="742982" indent="-285763" defTabSz="954130" eaLnBrk="0" hangingPunct="0">
              <a:defRPr sz="3200">
                <a:solidFill>
                  <a:srgbClr val="FFCCCC"/>
                </a:solidFill>
                <a:latin typeface="Century Gothic" charset="0"/>
                <a:ea typeface="Arial" charset="0"/>
                <a:cs typeface="Arial" charset="0"/>
              </a:defRPr>
            </a:lvl2pPr>
            <a:lvl3pPr marL="1143050" indent="-228610" defTabSz="954130" eaLnBrk="0" hangingPunct="0">
              <a:defRPr sz="3200">
                <a:solidFill>
                  <a:srgbClr val="FFCCCC"/>
                </a:solidFill>
                <a:latin typeface="Century Gothic" charset="0"/>
                <a:ea typeface="Arial" charset="0"/>
                <a:cs typeface="Arial" charset="0"/>
              </a:defRPr>
            </a:lvl3pPr>
            <a:lvl4pPr marL="1600270" indent="-228610" defTabSz="954130" eaLnBrk="0" hangingPunct="0">
              <a:defRPr sz="3200">
                <a:solidFill>
                  <a:srgbClr val="FFCCCC"/>
                </a:solidFill>
                <a:latin typeface="Century Gothic" charset="0"/>
                <a:ea typeface="Arial" charset="0"/>
                <a:cs typeface="Arial" charset="0"/>
              </a:defRPr>
            </a:lvl4pPr>
            <a:lvl5pPr marL="2057490" indent="-228610" defTabSz="954130" eaLnBrk="0" hangingPunct="0">
              <a:defRPr sz="3200">
                <a:solidFill>
                  <a:srgbClr val="FFCCCC"/>
                </a:solidFill>
                <a:latin typeface="Century Gothic" charset="0"/>
                <a:ea typeface="Arial" charset="0"/>
                <a:cs typeface="Arial" charset="0"/>
              </a:defRPr>
            </a:lvl5pPr>
            <a:lvl6pPr marL="2514710" indent="-228610" defTabSz="954130" eaLnBrk="0" fontAlgn="base" hangingPunct="0">
              <a:spcBef>
                <a:spcPct val="0"/>
              </a:spcBef>
              <a:spcAft>
                <a:spcPct val="0"/>
              </a:spcAft>
              <a:defRPr sz="3200">
                <a:solidFill>
                  <a:srgbClr val="FFCCCC"/>
                </a:solidFill>
                <a:latin typeface="Century Gothic" charset="0"/>
                <a:ea typeface="Arial" charset="0"/>
                <a:cs typeface="Arial" charset="0"/>
              </a:defRPr>
            </a:lvl6pPr>
            <a:lvl7pPr marL="2971930" indent="-228610" defTabSz="954130" eaLnBrk="0" fontAlgn="base" hangingPunct="0">
              <a:spcBef>
                <a:spcPct val="0"/>
              </a:spcBef>
              <a:spcAft>
                <a:spcPct val="0"/>
              </a:spcAft>
              <a:defRPr sz="3200">
                <a:solidFill>
                  <a:srgbClr val="FFCCCC"/>
                </a:solidFill>
                <a:latin typeface="Century Gothic" charset="0"/>
                <a:ea typeface="Arial" charset="0"/>
                <a:cs typeface="Arial" charset="0"/>
              </a:defRPr>
            </a:lvl7pPr>
            <a:lvl8pPr marL="3429150" indent="-228610" defTabSz="954130" eaLnBrk="0" fontAlgn="base" hangingPunct="0">
              <a:spcBef>
                <a:spcPct val="0"/>
              </a:spcBef>
              <a:spcAft>
                <a:spcPct val="0"/>
              </a:spcAft>
              <a:defRPr sz="3200">
                <a:solidFill>
                  <a:srgbClr val="FFCCCC"/>
                </a:solidFill>
                <a:latin typeface="Century Gothic" charset="0"/>
                <a:ea typeface="Arial" charset="0"/>
                <a:cs typeface="Arial" charset="0"/>
              </a:defRPr>
            </a:lvl8pPr>
            <a:lvl9pPr marL="3886370" indent="-228610" defTabSz="954130" eaLnBrk="0" fontAlgn="base" hangingPunct="0">
              <a:spcBef>
                <a:spcPct val="0"/>
              </a:spcBef>
              <a:spcAft>
                <a:spcPct val="0"/>
              </a:spcAft>
              <a:defRPr sz="3200">
                <a:solidFill>
                  <a:srgbClr val="FFCCCC"/>
                </a:solidFill>
                <a:latin typeface="Century Gothic" charset="0"/>
                <a:ea typeface="Arial" charset="0"/>
                <a:cs typeface="Arial" charset="0"/>
              </a:defRPr>
            </a:lvl9pPr>
          </a:lstStyle>
          <a:p>
            <a:pPr marL="0" marR="0" lvl="0" indent="0" algn="r" defTabSz="954130" rtl="0" eaLnBrk="1" fontAlgn="base" latinLnBrk="0" hangingPunct="1">
              <a:lnSpc>
                <a:spcPct val="100000"/>
              </a:lnSpc>
              <a:spcBef>
                <a:spcPct val="0"/>
              </a:spcBef>
              <a:spcAft>
                <a:spcPct val="0"/>
              </a:spcAft>
              <a:buClrTx/>
              <a:buSzTx/>
              <a:buFontTx/>
              <a:buNone/>
              <a:tabLst/>
              <a:defRPr/>
            </a:pPr>
            <a:fld id="{89498DEC-997F-D948-B56D-1448515EAAC7}" type="slidenum">
              <a:rPr kumimoji="0" lang="en-GB" sz="1200" b="0" i="0" u="none" strike="noStrike" kern="1200" cap="none" spc="0" normalizeH="0" baseline="0" noProof="0">
                <a:ln>
                  <a:noFill/>
                </a:ln>
                <a:solidFill>
                  <a:prstClr val="black"/>
                </a:solidFill>
                <a:effectLst/>
                <a:uLnTx/>
                <a:uFillTx/>
                <a:latin typeface="Verdana" charset="0"/>
                <a:ea typeface="ＭＳ Ｐゴシック" charset="0"/>
                <a:cs typeface="Arial" charset="0"/>
              </a:rPr>
              <a:pPr marL="0" marR="0" lvl="0" indent="0" algn="r" defTabSz="954130" rtl="0" eaLnBrk="1" fontAlgn="base" latinLnBrk="0" hangingPunct="1">
                <a:lnSpc>
                  <a:spcPct val="100000"/>
                </a:lnSpc>
                <a:spcBef>
                  <a:spcPct val="0"/>
                </a:spcBef>
                <a:spcAft>
                  <a:spcPct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Verdana" charset="0"/>
              <a:ea typeface="ＭＳ Ｐゴシック" charset="0"/>
              <a:cs typeface="Arial" charset="0"/>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8081631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p:txBody>
          <a:bodyPr/>
          <a:lstStyle>
            <a:lvl1pPr defTabSz="954130" eaLnBrk="0" hangingPunct="0">
              <a:defRPr sz="3200">
                <a:solidFill>
                  <a:srgbClr val="FFCCCC"/>
                </a:solidFill>
                <a:latin typeface="Century Gothic" charset="0"/>
                <a:ea typeface="ＭＳ Ｐゴシック" charset="0"/>
                <a:cs typeface="Arial" charset="0"/>
              </a:defRPr>
            </a:lvl1pPr>
            <a:lvl2pPr marL="742982" indent="-285763" defTabSz="954130" eaLnBrk="0" hangingPunct="0">
              <a:defRPr sz="3200">
                <a:solidFill>
                  <a:srgbClr val="FFCCCC"/>
                </a:solidFill>
                <a:latin typeface="Century Gothic" charset="0"/>
                <a:ea typeface="Arial" charset="0"/>
                <a:cs typeface="Arial" charset="0"/>
              </a:defRPr>
            </a:lvl2pPr>
            <a:lvl3pPr marL="1143050" indent="-228610" defTabSz="954130" eaLnBrk="0" hangingPunct="0">
              <a:defRPr sz="3200">
                <a:solidFill>
                  <a:srgbClr val="FFCCCC"/>
                </a:solidFill>
                <a:latin typeface="Century Gothic" charset="0"/>
                <a:ea typeface="Arial" charset="0"/>
                <a:cs typeface="Arial" charset="0"/>
              </a:defRPr>
            </a:lvl3pPr>
            <a:lvl4pPr marL="1600270" indent="-228610" defTabSz="954130" eaLnBrk="0" hangingPunct="0">
              <a:defRPr sz="3200">
                <a:solidFill>
                  <a:srgbClr val="FFCCCC"/>
                </a:solidFill>
                <a:latin typeface="Century Gothic" charset="0"/>
                <a:ea typeface="Arial" charset="0"/>
                <a:cs typeface="Arial" charset="0"/>
              </a:defRPr>
            </a:lvl4pPr>
            <a:lvl5pPr marL="2057490" indent="-228610" defTabSz="954130" eaLnBrk="0" hangingPunct="0">
              <a:defRPr sz="3200">
                <a:solidFill>
                  <a:srgbClr val="FFCCCC"/>
                </a:solidFill>
                <a:latin typeface="Century Gothic" charset="0"/>
                <a:ea typeface="Arial" charset="0"/>
                <a:cs typeface="Arial" charset="0"/>
              </a:defRPr>
            </a:lvl5pPr>
            <a:lvl6pPr marL="2514710" indent="-228610" defTabSz="954130" eaLnBrk="0" fontAlgn="base" hangingPunct="0">
              <a:spcBef>
                <a:spcPct val="0"/>
              </a:spcBef>
              <a:spcAft>
                <a:spcPct val="0"/>
              </a:spcAft>
              <a:defRPr sz="3200">
                <a:solidFill>
                  <a:srgbClr val="FFCCCC"/>
                </a:solidFill>
                <a:latin typeface="Century Gothic" charset="0"/>
                <a:ea typeface="Arial" charset="0"/>
                <a:cs typeface="Arial" charset="0"/>
              </a:defRPr>
            </a:lvl6pPr>
            <a:lvl7pPr marL="2971930" indent="-228610" defTabSz="954130" eaLnBrk="0" fontAlgn="base" hangingPunct="0">
              <a:spcBef>
                <a:spcPct val="0"/>
              </a:spcBef>
              <a:spcAft>
                <a:spcPct val="0"/>
              </a:spcAft>
              <a:defRPr sz="3200">
                <a:solidFill>
                  <a:srgbClr val="FFCCCC"/>
                </a:solidFill>
                <a:latin typeface="Century Gothic" charset="0"/>
                <a:ea typeface="Arial" charset="0"/>
                <a:cs typeface="Arial" charset="0"/>
              </a:defRPr>
            </a:lvl7pPr>
            <a:lvl8pPr marL="3429150" indent="-228610" defTabSz="954130" eaLnBrk="0" fontAlgn="base" hangingPunct="0">
              <a:spcBef>
                <a:spcPct val="0"/>
              </a:spcBef>
              <a:spcAft>
                <a:spcPct val="0"/>
              </a:spcAft>
              <a:defRPr sz="3200">
                <a:solidFill>
                  <a:srgbClr val="FFCCCC"/>
                </a:solidFill>
                <a:latin typeface="Century Gothic" charset="0"/>
                <a:ea typeface="Arial" charset="0"/>
                <a:cs typeface="Arial" charset="0"/>
              </a:defRPr>
            </a:lvl8pPr>
            <a:lvl9pPr marL="3886370" indent="-228610" defTabSz="954130" eaLnBrk="0" fontAlgn="base" hangingPunct="0">
              <a:spcBef>
                <a:spcPct val="0"/>
              </a:spcBef>
              <a:spcAft>
                <a:spcPct val="0"/>
              </a:spcAft>
              <a:defRPr sz="3200">
                <a:solidFill>
                  <a:srgbClr val="FFCCCC"/>
                </a:solidFill>
                <a:latin typeface="Century Gothic" charset="0"/>
                <a:ea typeface="Arial" charset="0"/>
                <a:cs typeface="Arial" charset="0"/>
              </a:defRPr>
            </a:lvl9pPr>
          </a:lstStyle>
          <a:p>
            <a:pPr marL="0" marR="0" lvl="0" indent="0" algn="r" defTabSz="954130" rtl="0" eaLnBrk="1" fontAlgn="base" latinLnBrk="0" hangingPunct="1">
              <a:lnSpc>
                <a:spcPct val="100000"/>
              </a:lnSpc>
              <a:spcBef>
                <a:spcPct val="0"/>
              </a:spcBef>
              <a:spcAft>
                <a:spcPct val="0"/>
              </a:spcAft>
              <a:buClrTx/>
              <a:buSzTx/>
              <a:buFontTx/>
              <a:buNone/>
              <a:tabLst/>
              <a:defRPr/>
            </a:pPr>
            <a:fld id="{BE05B7ED-611D-9B46-A7B1-F521AD1F547D}" type="slidenum">
              <a:rPr kumimoji="0" lang="en-GB" sz="1200" b="0" i="0" u="none" strike="noStrike" kern="1200" cap="none" spc="0" normalizeH="0" baseline="0" noProof="0">
                <a:ln>
                  <a:noFill/>
                </a:ln>
                <a:solidFill>
                  <a:prstClr val="black"/>
                </a:solidFill>
                <a:effectLst/>
                <a:uLnTx/>
                <a:uFillTx/>
                <a:latin typeface="Verdana" charset="0"/>
                <a:ea typeface="ＭＳ Ｐゴシック" charset="0"/>
                <a:cs typeface="Arial" charset="0"/>
              </a:rPr>
              <a:pPr marL="0" marR="0" lvl="0" indent="0" algn="r" defTabSz="954130" rtl="0" eaLnBrk="1" fontAlgn="base" latinLnBrk="0" hangingPunct="1">
                <a:lnSpc>
                  <a:spcPct val="100000"/>
                </a:lnSpc>
                <a:spcBef>
                  <a:spcPct val="0"/>
                </a:spcBef>
                <a:spcAft>
                  <a:spcPct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Verdana" charset="0"/>
              <a:ea typeface="ＭＳ Ｐゴシック" charset="0"/>
              <a:cs typeface="Arial" charset="0"/>
            </a:endParaRPr>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c="http://schemas.openxmlformats.org/markup-compatibility/2006" xmlns:mv="urn:schemas-microsoft-com:mac:vml" xmlns:ma14="http://schemas.microsoft.com/office/mac/drawingml/2011/main" val="1"/>
            </a:ext>
          </a:extLst>
        </p:spPr>
        <p:txBody>
          <a:bodyPr/>
          <a:lstStyle/>
          <a:p>
            <a:r>
              <a:rPr lang="en-US"/>
              <a:t>The possibility of advantaging, or disadvantaging the candidate is high – high risk arrangement</a:t>
            </a:r>
          </a:p>
        </p:txBody>
      </p:sp>
    </p:spTree>
    <p:extLst>
      <p:ext uri="{BB962C8B-B14F-4D97-AF65-F5344CB8AC3E}">
        <p14:creationId xmlns:p14="http://schemas.microsoft.com/office/powerpoint/2010/main" val="12962102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165AD-97C4-F011-C555-484D85FAC036}"/>
            </a:ext>
          </a:extLst>
        </p:cNvPr>
        <p:cNvGrpSpPr/>
        <p:nvPr/>
      </p:nvGrpSpPr>
      <p:grpSpPr>
        <a:xfrm>
          <a:off x="0" y="0"/>
          <a:ext cx="0" cy="0"/>
          <a:chOff x="0" y="0"/>
          <a:chExt cx="0" cy="0"/>
        </a:xfrm>
      </p:grpSpPr>
      <p:sp>
        <p:nvSpPr>
          <p:cNvPr id="157698" name="Rectangle 7">
            <a:extLst>
              <a:ext uri="{FF2B5EF4-FFF2-40B4-BE49-F238E27FC236}">
                <a16:creationId xmlns:a16="http://schemas.microsoft.com/office/drawing/2014/main" id="{B43D1234-0A8E-5CFE-D44E-D73ECF73D1B2}"/>
              </a:ext>
            </a:extLst>
          </p:cNvPr>
          <p:cNvSpPr>
            <a:spLocks noGrp="1" noChangeArrowheads="1"/>
          </p:cNvSpPr>
          <p:nvPr>
            <p:ph type="sldNum" sz="quarter" idx="5"/>
          </p:nvPr>
        </p:nvSpPr>
        <p:spPr/>
        <p:txBody>
          <a:bodyPr/>
          <a:lstStyle>
            <a:lvl1pPr defTabSz="954130" eaLnBrk="0" hangingPunct="0">
              <a:defRPr sz="3200">
                <a:solidFill>
                  <a:srgbClr val="FFCCCC"/>
                </a:solidFill>
                <a:latin typeface="Century Gothic" charset="0"/>
                <a:ea typeface="ＭＳ Ｐゴシック" charset="0"/>
                <a:cs typeface="Arial" charset="0"/>
              </a:defRPr>
            </a:lvl1pPr>
            <a:lvl2pPr marL="742982" indent="-285763" defTabSz="954130" eaLnBrk="0" hangingPunct="0">
              <a:defRPr sz="3200">
                <a:solidFill>
                  <a:srgbClr val="FFCCCC"/>
                </a:solidFill>
                <a:latin typeface="Century Gothic" charset="0"/>
                <a:ea typeface="Arial" charset="0"/>
                <a:cs typeface="Arial" charset="0"/>
              </a:defRPr>
            </a:lvl2pPr>
            <a:lvl3pPr marL="1143050" indent="-228610" defTabSz="954130" eaLnBrk="0" hangingPunct="0">
              <a:defRPr sz="3200">
                <a:solidFill>
                  <a:srgbClr val="FFCCCC"/>
                </a:solidFill>
                <a:latin typeface="Century Gothic" charset="0"/>
                <a:ea typeface="Arial" charset="0"/>
                <a:cs typeface="Arial" charset="0"/>
              </a:defRPr>
            </a:lvl3pPr>
            <a:lvl4pPr marL="1600270" indent="-228610" defTabSz="954130" eaLnBrk="0" hangingPunct="0">
              <a:defRPr sz="3200">
                <a:solidFill>
                  <a:srgbClr val="FFCCCC"/>
                </a:solidFill>
                <a:latin typeface="Century Gothic" charset="0"/>
                <a:ea typeface="Arial" charset="0"/>
                <a:cs typeface="Arial" charset="0"/>
              </a:defRPr>
            </a:lvl4pPr>
            <a:lvl5pPr marL="2057490" indent="-228610" defTabSz="954130" eaLnBrk="0" hangingPunct="0">
              <a:defRPr sz="3200">
                <a:solidFill>
                  <a:srgbClr val="FFCCCC"/>
                </a:solidFill>
                <a:latin typeface="Century Gothic" charset="0"/>
                <a:ea typeface="Arial" charset="0"/>
                <a:cs typeface="Arial" charset="0"/>
              </a:defRPr>
            </a:lvl5pPr>
            <a:lvl6pPr marL="2514710" indent="-228610" defTabSz="954130" eaLnBrk="0" fontAlgn="base" hangingPunct="0">
              <a:spcBef>
                <a:spcPct val="0"/>
              </a:spcBef>
              <a:spcAft>
                <a:spcPct val="0"/>
              </a:spcAft>
              <a:defRPr sz="3200">
                <a:solidFill>
                  <a:srgbClr val="FFCCCC"/>
                </a:solidFill>
                <a:latin typeface="Century Gothic" charset="0"/>
                <a:ea typeface="Arial" charset="0"/>
                <a:cs typeface="Arial" charset="0"/>
              </a:defRPr>
            </a:lvl6pPr>
            <a:lvl7pPr marL="2971930" indent="-228610" defTabSz="954130" eaLnBrk="0" fontAlgn="base" hangingPunct="0">
              <a:spcBef>
                <a:spcPct val="0"/>
              </a:spcBef>
              <a:spcAft>
                <a:spcPct val="0"/>
              </a:spcAft>
              <a:defRPr sz="3200">
                <a:solidFill>
                  <a:srgbClr val="FFCCCC"/>
                </a:solidFill>
                <a:latin typeface="Century Gothic" charset="0"/>
                <a:ea typeface="Arial" charset="0"/>
                <a:cs typeface="Arial" charset="0"/>
              </a:defRPr>
            </a:lvl7pPr>
            <a:lvl8pPr marL="3429150" indent="-228610" defTabSz="954130" eaLnBrk="0" fontAlgn="base" hangingPunct="0">
              <a:spcBef>
                <a:spcPct val="0"/>
              </a:spcBef>
              <a:spcAft>
                <a:spcPct val="0"/>
              </a:spcAft>
              <a:defRPr sz="3200">
                <a:solidFill>
                  <a:srgbClr val="FFCCCC"/>
                </a:solidFill>
                <a:latin typeface="Century Gothic" charset="0"/>
                <a:ea typeface="Arial" charset="0"/>
                <a:cs typeface="Arial" charset="0"/>
              </a:defRPr>
            </a:lvl8pPr>
            <a:lvl9pPr marL="3886370" indent="-228610" defTabSz="954130" eaLnBrk="0" fontAlgn="base" hangingPunct="0">
              <a:spcBef>
                <a:spcPct val="0"/>
              </a:spcBef>
              <a:spcAft>
                <a:spcPct val="0"/>
              </a:spcAft>
              <a:defRPr sz="3200">
                <a:solidFill>
                  <a:srgbClr val="FFCCCC"/>
                </a:solidFill>
                <a:latin typeface="Century Gothic" charset="0"/>
                <a:ea typeface="Arial" charset="0"/>
                <a:cs typeface="Arial" charset="0"/>
              </a:defRPr>
            </a:lvl9pPr>
          </a:lstStyle>
          <a:p>
            <a:pPr marL="0" marR="0" lvl="0" indent="0" algn="r" defTabSz="954130" rtl="0" eaLnBrk="1" fontAlgn="base" latinLnBrk="0" hangingPunct="1">
              <a:lnSpc>
                <a:spcPct val="100000"/>
              </a:lnSpc>
              <a:spcBef>
                <a:spcPct val="0"/>
              </a:spcBef>
              <a:spcAft>
                <a:spcPct val="0"/>
              </a:spcAft>
              <a:buClrTx/>
              <a:buSzTx/>
              <a:buFontTx/>
              <a:buNone/>
              <a:tabLst/>
              <a:defRPr/>
            </a:pPr>
            <a:fld id="{89498DEC-997F-D948-B56D-1448515EAAC7}" type="slidenum">
              <a:rPr kumimoji="0" lang="en-GB" sz="1200" b="0" i="0" u="none" strike="noStrike" kern="1200" cap="none" spc="0" normalizeH="0" baseline="0" noProof="0">
                <a:ln>
                  <a:noFill/>
                </a:ln>
                <a:solidFill>
                  <a:prstClr val="black"/>
                </a:solidFill>
                <a:effectLst/>
                <a:uLnTx/>
                <a:uFillTx/>
                <a:latin typeface="Verdana" charset="0"/>
                <a:ea typeface="ＭＳ Ｐゴシック" charset="0"/>
                <a:cs typeface="Arial" charset="0"/>
              </a:rPr>
              <a:pPr marL="0" marR="0" lvl="0" indent="0" algn="r" defTabSz="954130" rtl="0" eaLnBrk="1" fontAlgn="base" latinLnBrk="0" hangingPunct="1">
                <a:lnSpc>
                  <a:spcPct val="100000"/>
                </a:lnSpc>
                <a:spcBef>
                  <a:spcPct val="0"/>
                </a:spcBef>
                <a:spcAft>
                  <a:spcPct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Verdana" charset="0"/>
              <a:ea typeface="ＭＳ Ｐゴシック" charset="0"/>
              <a:cs typeface="Arial" charset="0"/>
            </a:endParaRPr>
          </a:p>
        </p:txBody>
      </p:sp>
      <p:sp>
        <p:nvSpPr>
          <p:cNvPr id="286723" name="Rectangle 2">
            <a:extLst>
              <a:ext uri="{FF2B5EF4-FFF2-40B4-BE49-F238E27FC236}">
                <a16:creationId xmlns:a16="http://schemas.microsoft.com/office/drawing/2014/main" id="{250DA03F-D115-524A-ADEF-C5A903AB04BB}"/>
              </a:ext>
            </a:extLst>
          </p:cNvPr>
          <p:cNvSpPr>
            <a:spLocks noGrp="1" noRot="1" noChangeAspect="1" noChangeArrowheads="1" noTextEdit="1"/>
          </p:cNvSpPr>
          <p:nvPr>
            <p:ph type="sldImg"/>
          </p:nvPr>
        </p:nvSpPr>
        <p:spPr>
          <a:ln/>
        </p:spPr>
      </p:sp>
      <p:sp>
        <p:nvSpPr>
          <p:cNvPr id="286724" name="Rectangle 3">
            <a:extLst>
              <a:ext uri="{FF2B5EF4-FFF2-40B4-BE49-F238E27FC236}">
                <a16:creationId xmlns:a16="http://schemas.microsoft.com/office/drawing/2014/main" id="{C056A274-FE26-0293-6341-0943118EE7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JCQ inspectors visit </a:t>
            </a:r>
            <a:r>
              <a:rPr lang="en-US" err="1"/>
              <a:t>centres</a:t>
            </a:r>
            <a:r>
              <a:rPr lang="en-US"/>
              <a:t> to check paperwork is in order</a:t>
            </a:r>
          </a:p>
        </p:txBody>
      </p:sp>
    </p:spTree>
    <p:extLst>
      <p:ext uri="{BB962C8B-B14F-4D97-AF65-F5344CB8AC3E}">
        <p14:creationId xmlns:p14="http://schemas.microsoft.com/office/powerpoint/2010/main" val="3232548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2FC797-76C8-473D-8448-FEBBCBB068F7}" type="slidenum">
              <a:rPr lang="en-GB" smtClean="0"/>
              <a:t>42</a:t>
            </a:fld>
            <a:endParaRPr lang="en-GB"/>
          </a:p>
        </p:txBody>
      </p:sp>
    </p:spTree>
    <p:extLst>
      <p:ext uri="{BB962C8B-B14F-4D97-AF65-F5344CB8AC3E}">
        <p14:creationId xmlns:p14="http://schemas.microsoft.com/office/powerpoint/2010/main" val="39763513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2FC797-76C8-473D-8448-FEBBCBB068F7}" type="slidenum">
              <a:rPr lang="en-GB" smtClean="0"/>
              <a:t>43</a:t>
            </a:fld>
            <a:endParaRPr lang="en-GB"/>
          </a:p>
        </p:txBody>
      </p:sp>
    </p:spTree>
    <p:extLst>
      <p:ext uri="{BB962C8B-B14F-4D97-AF65-F5344CB8AC3E}">
        <p14:creationId xmlns:p14="http://schemas.microsoft.com/office/powerpoint/2010/main" val="8698233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o not us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bg2"/>
                </a:solidFill>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046DABF3-C757-3845-B9B7-AAE5570411E6}" type="slidenum">
              <a:rPr lang="en-US" smtClean="0"/>
              <a:pPr/>
              <a:t>‹#›</a:t>
            </a:fld>
            <a:endParaRPr lang="en-US"/>
          </a:p>
        </p:txBody>
      </p:sp>
      <p:sp>
        <p:nvSpPr>
          <p:cNvPr id="11" name="Title 1">
            <a:extLst>
              <a:ext uri="{FF2B5EF4-FFF2-40B4-BE49-F238E27FC236}">
                <a16:creationId xmlns:a16="http://schemas.microsoft.com/office/drawing/2014/main" id="{F0284215-FD50-4436-90CE-870743FA8FCC}"/>
              </a:ext>
            </a:extLst>
          </p:cNvPr>
          <p:cNvSpPr>
            <a:spLocks noGrp="1"/>
          </p:cNvSpPr>
          <p:nvPr>
            <p:ph type="ctrTitle"/>
          </p:nvPr>
        </p:nvSpPr>
        <p:spPr>
          <a:xfrm>
            <a:off x="914400" y="2855150"/>
            <a:ext cx="10363200" cy="1470025"/>
          </a:xfrm>
        </p:spPr>
        <p:txBody>
          <a:bodyPr/>
          <a:lstStyle>
            <a:lvl1pPr algn="ctr">
              <a:defRPr>
                <a:solidFill>
                  <a:schemeClr val="bg2"/>
                </a:solidFill>
              </a:defRPr>
            </a:lvl1pPr>
          </a:lstStyle>
          <a:p>
            <a:r>
              <a:rPr lang="en-US"/>
              <a:t>Click to edit Master title style</a:t>
            </a:r>
            <a:endParaRPr lang="en-GB"/>
          </a:p>
        </p:txBody>
      </p:sp>
      <p:pic>
        <p:nvPicPr>
          <p:cNvPr id="12" name="Graphic 11">
            <a:extLst>
              <a:ext uri="{FF2B5EF4-FFF2-40B4-BE49-F238E27FC236}">
                <a16:creationId xmlns:a16="http://schemas.microsoft.com/office/drawing/2014/main" id="{A622FEED-ACC3-4248-9E04-7E2893BAAA4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37055" y="1743078"/>
            <a:ext cx="1917884" cy="1438413"/>
          </a:xfrm>
          <a:prstGeom prst="rect">
            <a:avLst/>
          </a:prstGeom>
        </p:spPr>
      </p:pic>
    </p:spTree>
    <p:extLst>
      <p:ext uri="{BB962C8B-B14F-4D97-AF65-F5344CB8AC3E}">
        <p14:creationId xmlns:p14="http://schemas.microsoft.com/office/powerpoint/2010/main" val="1429293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o not us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855150"/>
            <a:ext cx="10363200" cy="1470025"/>
          </a:xfrm>
        </p:spPr>
        <p:txBody>
          <a:bodyPr/>
          <a:lstStyle>
            <a:lvl1pPr algn="ctr">
              <a:defRPr>
                <a:solidFill>
                  <a:schemeClr val="bg2"/>
                </a:solidFill>
              </a:defRPr>
            </a:lvl1pPr>
          </a:lstStyle>
          <a:p>
            <a:r>
              <a:rPr lang="en-US"/>
              <a:t>Click to edit Master title style</a:t>
            </a:r>
            <a:endParaRPr lang="en-GB"/>
          </a:p>
        </p:txBody>
      </p:sp>
      <p:sp>
        <p:nvSpPr>
          <p:cNvPr id="3" name="Subtitle 2"/>
          <p:cNvSpPr>
            <a:spLocks noGrp="1"/>
          </p:cNvSpPr>
          <p:nvPr>
            <p:ph type="subTitle" idx="1"/>
          </p:nvPr>
        </p:nvSpPr>
        <p:spPr>
          <a:xfrm>
            <a:off x="1828800" y="4477575"/>
            <a:ext cx="8534400" cy="1752600"/>
          </a:xfrm>
        </p:spPr>
        <p:txBody>
          <a:bodyPr/>
          <a:lstStyle>
            <a:lvl1pPr marL="0" indent="0" algn="ctr">
              <a:buNone/>
              <a:defRPr>
                <a:solidFill>
                  <a:schemeClr val="bg2"/>
                </a:solidFill>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046DABF3-C757-3845-B9B7-AAE5570411E6}" type="slidenum">
              <a:rPr lang="en-US" smtClean="0"/>
              <a:pPr/>
              <a:t>‹#›</a:t>
            </a:fld>
            <a:endParaRPr lang="en-US"/>
          </a:p>
        </p:txBody>
      </p:sp>
      <p:pic>
        <p:nvPicPr>
          <p:cNvPr id="11" name="Graphic 10">
            <a:extLst>
              <a:ext uri="{FF2B5EF4-FFF2-40B4-BE49-F238E27FC236}">
                <a16:creationId xmlns:a16="http://schemas.microsoft.com/office/drawing/2014/main" id="{5ADF4250-1308-48FC-8322-1BB5F75D675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37055" y="1743078"/>
            <a:ext cx="1917884" cy="1438413"/>
          </a:xfrm>
          <a:prstGeom prst="rect">
            <a:avLst/>
          </a:prstGeom>
        </p:spPr>
      </p:pic>
    </p:spTree>
    <p:extLst>
      <p:ext uri="{BB962C8B-B14F-4D97-AF65-F5344CB8AC3E}">
        <p14:creationId xmlns:p14="http://schemas.microsoft.com/office/powerpoint/2010/main" val="1135305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3_Section hea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57CA683-FD71-4474-9DB7-959904664D2C}"/>
              </a:ext>
            </a:extLst>
          </p:cNvPr>
          <p:cNvSpPr/>
          <p:nvPr/>
        </p:nvSpPr>
        <p:spPr bwMode="auto">
          <a:xfrm>
            <a:off x="-110837" y="-45399"/>
            <a:ext cx="12302836" cy="6885709"/>
          </a:xfrm>
          <a:prstGeom prst="rect">
            <a:avLst/>
          </a:prstGeom>
          <a:solidFill>
            <a:schemeClr val="tx1"/>
          </a:solidFill>
          <a:ln w="12699"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indent="0" algn="ctr" defTabSz="6858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Times New Roman" charset="0"/>
            </a:endParaRPr>
          </a:p>
        </p:txBody>
      </p:sp>
      <p:sp>
        <p:nvSpPr>
          <p:cNvPr id="2" name="Title 1"/>
          <p:cNvSpPr>
            <a:spLocks noGrp="1"/>
          </p:cNvSpPr>
          <p:nvPr>
            <p:ph type="ctrTitle"/>
          </p:nvPr>
        </p:nvSpPr>
        <p:spPr>
          <a:xfrm>
            <a:off x="914400" y="2855150"/>
            <a:ext cx="10363200" cy="1470025"/>
          </a:xfrm>
        </p:spPr>
        <p:txBody>
          <a:bodyPr/>
          <a:lstStyle>
            <a:lvl1pPr algn="ctr">
              <a:defRPr>
                <a:solidFill>
                  <a:schemeClr val="bg2"/>
                </a:solidFill>
              </a:defRPr>
            </a:lvl1pPr>
          </a:lstStyle>
          <a:p>
            <a:r>
              <a:rPr lang="en-US"/>
              <a:t>Click to edit Master title style</a:t>
            </a:r>
            <a:endParaRPr lang="en-GB"/>
          </a:p>
        </p:txBody>
      </p:sp>
      <p:sp>
        <p:nvSpPr>
          <p:cNvPr id="3" name="Subtitle 2"/>
          <p:cNvSpPr>
            <a:spLocks noGrp="1"/>
          </p:cNvSpPr>
          <p:nvPr>
            <p:ph type="subTitle" idx="1"/>
          </p:nvPr>
        </p:nvSpPr>
        <p:spPr>
          <a:xfrm>
            <a:off x="1828800" y="4477575"/>
            <a:ext cx="8534400" cy="1752600"/>
          </a:xfrm>
        </p:spPr>
        <p:txBody>
          <a:bodyPr/>
          <a:lstStyle>
            <a:lvl1pPr marL="0" indent="0" algn="ctr">
              <a:buNone/>
              <a:defRPr>
                <a:solidFill>
                  <a:schemeClr val="bg2"/>
                </a:solidFill>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046DABF3-C757-3845-B9B7-AAE5570411E6}" type="slidenum">
              <a:rPr lang="en-US" smtClean="0"/>
              <a:pPr/>
              <a:t>‹#›</a:t>
            </a:fld>
            <a:endParaRPr lang="en-US"/>
          </a:p>
        </p:txBody>
      </p:sp>
      <p:pic>
        <p:nvPicPr>
          <p:cNvPr id="10" name="Picture 9">
            <a:extLst>
              <a:ext uri="{FF2B5EF4-FFF2-40B4-BE49-F238E27FC236}">
                <a16:creationId xmlns:a16="http://schemas.microsoft.com/office/drawing/2014/main" id="{386CA784-783A-4795-91B6-55FD45219B32}"/>
              </a:ext>
            </a:extLst>
          </p:cNvPr>
          <p:cNvPicPr>
            <a:picLocks/>
          </p:cNvPicPr>
          <p:nvPr/>
        </p:nvPicPr>
        <p:blipFill>
          <a:blip r:embed="rId2"/>
          <a:stretch>
            <a:fillRect/>
          </a:stretch>
        </p:blipFill>
        <p:spPr>
          <a:xfrm>
            <a:off x="11147032" y="172137"/>
            <a:ext cx="820800" cy="821827"/>
          </a:xfrm>
          <a:prstGeom prst="rect">
            <a:avLst/>
          </a:prstGeom>
        </p:spPr>
      </p:pic>
    </p:spTree>
    <p:extLst>
      <p:ext uri="{BB962C8B-B14F-4D97-AF65-F5344CB8AC3E}">
        <p14:creationId xmlns:p14="http://schemas.microsoft.com/office/powerpoint/2010/main" val="353118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_Section header">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855150"/>
            <a:ext cx="10363200" cy="1470025"/>
          </a:xfrm>
        </p:spPr>
        <p:txBody>
          <a:bodyPr/>
          <a:lstStyle>
            <a:lvl1pPr algn="ctr">
              <a:defRPr>
                <a:solidFill>
                  <a:schemeClr val="bg2"/>
                </a:solidFill>
              </a:defRPr>
            </a:lvl1pPr>
          </a:lstStyle>
          <a:p>
            <a:r>
              <a:rPr lang="en-US"/>
              <a:t>Click to edit Master title style</a:t>
            </a:r>
            <a:endParaRPr lang="en-GB"/>
          </a:p>
        </p:txBody>
      </p:sp>
      <p:sp>
        <p:nvSpPr>
          <p:cNvPr id="3" name="Subtitle 2"/>
          <p:cNvSpPr>
            <a:spLocks noGrp="1"/>
          </p:cNvSpPr>
          <p:nvPr>
            <p:ph type="subTitle" idx="1"/>
          </p:nvPr>
        </p:nvSpPr>
        <p:spPr>
          <a:xfrm>
            <a:off x="1828800" y="4477575"/>
            <a:ext cx="8534400" cy="1752600"/>
          </a:xfrm>
        </p:spPr>
        <p:txBody>
          <a:bodyPr/>
          <a:lstStyle>
            <a:lvl1pPr marL="0" indent="0" algn="ctr">
              <a:buNone/>
              <a:defRPr>
                <a:solidFill>
                  <a:schemeClr val="bg2"/>
                </a:solidFill>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046DABF3-C757-3845-B9B7-AAE5570411E6}" type="slidenum">
              <a:rPr lang="en-US" smtClean="0"/>
              <a:pPr/>
              <a:t>‹#›</a:t>
            </a:fld>
            <a:endParaRPr lang="en-US"/>
          </a:p>
        </p:txBody>
      </p:sp>
    </p:spTree>
    <p:extLst>
      <p:ext uri="{BB962C8B-B14F-4D97-AF65-F5344CB8AC3E}">
        <p14:creationId xmlns:p14="http://schemas.microsoft.com/office/powerpoint/2010/main" val="2716129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E3583E9-47CE-474A-B7A1-554227123D89}"/>
              </a:ext>
            </a:extLst>
          </p:cNvPr>
          <p:cNvSpPr/>
          <p:nvPr/>
        </p:nvSpPr>
        <p:spPr bwMode="auto">
          <a:xfrm>
            <a:off x="0" y="-86072"/>
            <a:ext cx="12192000" cy="1447800"/>
          </a:xfrm>
          <a:prstGeom prst="rect">
            <a:avLst/>
          </a:prstGeom>
          <a:solidFill>
            <a:srgbClr val="1B3C65"/>
          </a:solidFill>
          <a:ln w="12699"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indent="0" algn="l" defTabSz="6858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Times New Roman" charset="0"/>
            </a:endParaRPr>
          </a:p>
        </p:txBody>
      </p:sp>
      <p:sp>
        <p:nvSpPr>
          <p:cNvPr id="2" name="Title 1"/>
          <p:cNvSpPr>
            <a:spLocks noGrp="1"/>
          </p:cNvSpPr>
          <p:nvPr>
            <p:ph type="title"/>
          </p:nvPr>
        </p:nvSpPr>
        <p:spPr>
          <a:xfrm>
            <a:off x="137916" y="204873"/>
            <a:ext cx="10363200" cy="1143000"/>
          </a:xfrm>
        </p:spPr>
        <p:txBody>
          <a:bodyPr/>
          <a:lstStyle>
            <a:lvl1pPr algn="l">
              <a:defRPr sz="4400">
                <a:solidFill>
                  <a:schemeClr val="bg2"/>
                </a:solidFill>
              </a:defRPr>
            </a:lvl1p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046DABF3-C757-3845-B9B7-AAE5570411E6}" type="slidenum">
              <a:rPr lang="en-US" smtClean="0"/>
              <a:pPr/>
              <a:t>‹#›</a:t>
            </a:fld>
            <a:endParaRPr lang="en-US"/>
          </a:p>
        </p:txBody>
      </p:sp>
    </p:spTree>
    <p:extLst>
      <p:ext uri="{BB962C8B-B14F-4D97-AF65-F5344CB8AC3E}">
        <p14:creationId xmlns:p14="http://schemas.microsoft.com/office/powerpoint/2010/main" val="2147792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E3583E9-47CE-474A-B7A1-554227123D89}"/>
              </a:ext>
            </a:extLst>
          </p:cNvPr>
          <p:cNvSpPr/>
          <p:nvPr/>
        </p:nvSpPr>
        <p:spPr bwMode="auto">
          <a:xfrm>
            <a:off x="0" y="-86072"/>
            <a:ext cx="12192000" cy="1447800"/>
          </a:xfrm>
          <a:prstGeom prst="rect">
            <a:avLst/>
          </a:prstGeom>
          <a:solidFill>
            <a:srgbClr val="1B3C65"/>
          </a:solidFill>
          <a:ln w="12699"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indent="0" algn="l" defTabSz="6858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Times New Roman" charset="0"/>
            </a:endParaRPr>
          </a:p>
        </p:txBody>
      </p:sp>
      <p:sp>
        <p:nvSpPr>
          <p:cNvPr id="2" name="Title 1"/>
          <p:cNvSpPr>
            <a:spLocks noGrp="1"/>
          </p:cNvSpPr>
          <p:nvPr>
            <p:ph type="title"/>
          </p:nvPr>
        </p:nvSpPr>
        <p:spPr>
          <a:xfrm>
            <a:off x="137916" y="204873"/>
            <a:ext cx="10363200" cy="1143000"/>
          </a:xfrm>
        </p:spPr>
        <p:txBody>
          <a:bodyPr/>
          <a:lstStyle>
            <a:lvl1pPr algn="l">
              <a:defRPr sz="4400">
                <a:solidFill>
                  <a:schemeClr val="bg2"/>
                </a:solidFill>
              </a:defRPr>
            </a:lvl1p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046DABF3-C757-3845-B9B7-AAE5570411E6}" type="slidenum">
              <a:rPr lang="en-US" smtClean="0"/>
              <a:pPr/>
              <a:t>‹#›</a:t>
            </a:fld>
            <a:endParaRPr lang="en-US"/>
          </a:p>
        </p:txBody>
      </p:sp>
      <p:pic>
        <p:nvPicPr>
          <p:cNvPr id="9" name="Picture 8">
            <a:extLst>
              <a:ext uri="{FF2B5EF4-FFF2-40B4-BE49-F238E27FC236}">
                <a16:creationId xmlns:a16="http://schemas.microsoft.com/office/drawing/2014/main" id="{B735B906-EE93-48A0-8346-3E0FC769C244}"/>
              </a:ext>
            </a:extLst>
          </p:cNvPr>
          <p:cNvPicPr>
            <a:picLocks/>
          </p:cNvPicPr>
          <p:nvPr/>
        </p:nvPicPr>
        <p:blipFill>
          <a:blip r:embed="rId2"/>
          <a:stretch>
            <a:fillRect/>
          </a:stretch>
        </p:blipFill>
        <p:spPr>
          <a:xfrm>
            <a:off x="11147032" y="172137"/>
            <a:ext cx="820800" cy="821827"/>
          </a:xfrm>
          <a:prstGeom prst="rect">
            <a:avLst/>
          </a:prstGeom>
        </p:spPr>
      </p:pic>
    </p:spTree>
    <p:extLst>
      <p:ext uri="{BB962C8B-B14F-4D97-AF65-F5344CB8AC3E}">
        <p14:creationId xmlns:p14="http://schemas.microsoft.com/office/powerpoint/2010/main" val="1517684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4"/>
            <a:ext cx="10363200" cy="1362075"/>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046DABF3-C757-3845-B9B7-AAE5570411E6}" type="slidenum">
              <a:rPr lang="en-US" smtClean="0"/>
              <a:pPr/>
              <a:t>‹#›</a:t>
            </a:fld>
            <a:endParaRPr lang="en-US"/>
          </a:p>
        </p:txBody>
      </p:sp>
      <p:sp>
        <p:nvSpPr>
          <p:cNvPr id="7" name="Rectangle 6">
            <a:extLst>
              <a:ext uri="{FF2B5EF4-FFF2-40B4-BE49-F238E27FC236}">
                <a16:creationId xmlns:a16="http://schemas.microsoft.com/office/drawing/2014/main" id="{8AF1DA87-AFA8-4DC9-973B-4247C752B58A}"/>
              </a:ext>
            </a:extLst>
          </p:cNvPr>
          <p:cNvSpPr/>
          <p:nvPr/>
        </p:nvSpPr>
        <p:spPr bwMode="auto">
          <a:xfrm>
            <a:off x="0" y="-44509"/>
            <a:ext cx="12192000" cy="1447800"/>
          </a:xfrm>
          <a:prstGeom prst="rect">
            <a:avLst/>
          </a:prstGeom>
          <a:solidFill>
            <a:schemeClr val="tx1"/>
          </a:solidFill>
          <a:ln w="12699"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indent="0" algn="l" defTabSz="6858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Times New Roman" charset="0"/>
            </a:endParaRPr>
          </a:p>
        </p:txBody>
      </p:sp>
      <p:pic>
        <p:nvPicPr>
          <p:cNvPr id="9" name="Picture 8">
            <a:extLst>
              <a:ext uri="{FF2B5EF4-FFF2-40B4-BE49-F238E27FC236}">
                <a16:creationId xmlns:a16="http://schemas.microsoft.com/office/drawing/2014/main" id="{4488931D-DA27-4372-93B2-62065FC6A089}"/>
              </a:ext>
            </a:extLst>
          </p:cNvPr>
          <p:cNvPicPr>
            <a:picLocks/>
          </p:cNvPicPr>
          <p:nvPr/>
        </p:nvPicPr>
        <p:blipFill>
          <a:blip r:embed="rId2"/>
          <a:stretch>
            <a:fillRect/>
          </a:stretch>
        </p:blipFill>
        <p:spPr>
          <a:xfrm>
            <a:off x="11147032" y="172137"/>
            <a:ext cx="820800" cy="821827"/>
          </a:xfrm>
          <a:prstGeom prst="rect">
            <a:avLst/>
          </a:prstGeom>
        </p:spPr>
      </p:pic>
    </p:spTree>
    <p:extLst>
      <p:ext uri="{BB962C8B-B14F-4D97-AF65-F5344CB8AC3E}">
        <p14:creationId xmlns:p14="http://schemas.microsoft.com/office/powerpoint/2010/main" val="1167805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4400" y="1676400"/>
            <a:ext cx="50800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76400"/>
            <a:ext cx="50800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fld id="{046DABF3-C757-3845-B9B7-AAE5570411E6}" type="slidenum">
              <a:rPr lang="en-US" smtClean="0"/>
              <a:pPr/>
              <a:t>‹#›</a:t>
            </a:fld>
            <a:endParaRPr lang="en-US"/>
          </a:p>
        </p:txBody>
      </p:sp>
      <p:sp>
        <p:nvSpPr>
          <p:cNvPr id="8" name="Rectangle 7">
            <a:extLst>
              <a:ext uri="{FF2B5EF4-FFF2-40B4-BE49-F238E27FC236}">
                <a16:creationId xmlns:a16="http://schemas.microsoft.com/office/drawing/2014/main" id="{B727F730-2B6C-44F1-BB54-F10DE0D5538F}"/>
              </a:ext>
            </a:extLst>
          </p:cNvPr>
          <p:cNvSpPr/>
          <p:nvPr/>
        </p:nvSpPr>
        <p:spPr bwMode="auto">
          <a:xfrm>
            <a:off x="0" y="-44509"/>
            <a:ext cx="12192000" cy="1447800"/>
          </a:xfrm>
          <a:prstGeom prst="rect">
            <a:avLst/>
          </a:prstGeom>
          <a:solidFill>
            <a:schemeClr val="tx1"/>
          </a:solidFill>
          <a:ln w="12699"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indent="0" algn="l" defTabSz="6858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Times New Roman" charset="0"/>
            </a:endParaRPr>
          </a:p>
        </p:txBody>
      </p:sp>
      <p:pic>
        <p:nvPicPr>
          <p:cNvPr id="10" name="Picture 9">
            <a:extLst>
              <a:ext uri="{FF2B5EF4-FFF2-40B4-BE49-F238E27FC236}">
                <a16:creationId xmlns:a16="http://schemas.microsoft.com/office/drawing/2014/main" id="{611371F5-7E7C-4E3C-94CB-A39AF9896B55}"/>
              </a:ext>
            </a:extLst>
          </p:cNvPr>
          <p:cNvPicPr>
            <a:picLocks/>
          </p:cNvPicPr>
          <p:nvPr/>
        </p:nvPicPr>
        <p:blipFill>
          <a:blip r:embed="rId2"/>
          <a:stretch>
            <a:fillRect/>
          </a:stretch>
        </p:blipFill>
        <p:spPr>
          <a:xfrm>
            <a:off x="11147032" y="172137"/>
            <a:ext cx="820800" cy="821827"/>
          </a:xfrm>
          <a:prstGeom prst="rect">
            <a:avLst/>
          </a:prstGeom>
        </p:spPr>
      </p:pic>
    </p:spTree>
    <p:extLst>
      <p:ext uri="{BB962C8B-B14F-4D97-AF65-F5344CB8AC3E}">
        <p14:creationId xmlns:p14="http://schemas.microsoft.com/office/powerpoint/2010/main" val="3074089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fld id="{046DABF3-C757-3845-B9B7-AAE5570411E6}" type="slidenum">
              <a:rPr lang="en-US" smtClean="0"/>
              <a:t>‹#›</a:t>
            </a:fld>
            <a:endParaRPr lang="en-US"/>
          </a:p>
        </p:txBody>
      </p:sp>
      <p:pic>
        <p:nvPicPr>
          <p:cNvPr id="11" name="Picture 10">
            <a:extLst>
              <a:ext uri="{FF2B5EF4-FFF2-40B4-BE49-F238E27FC236}">
                <a16:creationId xmlns:a16="http://schemas.microsoft.com/office/drawing/2014/main" id="{51A26C99-A321-4FC4-0BFC-77A5070B54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10697" y="152400"/>
            <a:ext cx="857135" cy="857135"/>
          </a:xfrm>
          <a:prstGeom prst="rect">
            <a:avLst/>
          </a:prstGeom>
        </p:spPr>
      </p:pic>
    </p:spTree>
    <p:extLst>
      <p:ext uri="{BB962C8B-B14F-4D97-AF65-F5344CB8AC3E}">
        <p14:creationId xmlns:p14="http://schemas.microsoft.com/office/powerpoint/2010/main" val="3101174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fld id="{046DABF3-C757-3845-B9B7-AAE5570411E6}" type="slidenum">
              <a:rPr lang="en-US" smtClean="0"/>
              <a:t>‹#›</a:t>
            </a:fld>
            <a:endParaRPr lang="en-US"/>
          </a:p>
        </p:txBody>
      </p:sp>
      <p:sp>
        <p:nvSpPr>
          <p:cNvPr id="6" name="TextBox 5">
            <a:extLst>
              <a:ext uri="{FF2B5EF4-FFF2-40B4-BE49-F238E27FC236}">
                <a16:creationId xmlns:a16="http://schemas.microsoft.com/office/drawing/2014/main" id="{94DD03F6-7A7E-EDC7-D66E-E92CFCA7378C}"/>
              </a:ext>
            </a:extLst>
          </p:cNvPr>
          <p:cNvSpPr txBox="1"/>
          <p:nvPr userDrawn="1"/>
        </p:nvSpPr>
        <p:spPr>
          <a:xfrm>
            <a:off x="519764" y="288758"/>
            <a:ext cx="184731" cy="369332"/>
          </a:xfrm>
          <a:prstGeom prst="rect">
            <a:avLst/>
          </a:prstGeom>
          <a:noFill/>
        </p:spPr>
        <p:txBody>
          <a:bodyPr wrap="none" rtlCol="0">
            <a:spAutoFit/>
          </a:bodyPr>
          <a:lstStyle/>
          <a:p>
            <a:endParaRPr lang="en-GB"/>
          </a:p>
        </p:txBody>
      </p:sp>
    </p:spTree>
    <p:extLst>
      <p:ext uri="{BB962C8B-B14F-4D97-AF65-F5344CB8AC3E}">
        <p14:creationId xmlns:p14="http://schemas.microsoft.com/office/powerpoint/2010/main" val="2438595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7E4CDC0-B443-47A6-A926-D63E1F644E7F}"/>
              </a:ext>
            </a:extLst>
          </p:cNvPr>
          <p:cNvSpPr/>
          <p:nvPr/>
        </p:nvSpPr>
        <p:spPr bwMode="auto">
          <a:xfrm>
            <a:off x="0" y="-99927"/>
            <a:ext cx="12192000" cy="1447800"/>
          </a:xfrm>
          <a:prstGeom prst="rect">
            <a:avLst/>
          </a:prstGeom>
          <a:solidFill>
            <a:schemeClr val="tx1"/>
          </a:solidFill>
          <a:ln w="12699"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indent="0" algn="l" defTabSz="6858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Times New Roman" charset="0"/>
            </a:endParaRPr>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fld id="{046DABF3-C757-3845-B9B7-AAE5570411E6}" type="slidenum">
              <a:rPr lang="en-US" smtClean="0"/>
              <a:t>‹#›</a:t>
            </a:fld>
            <a:endParaRPr lang="en-US"/>
          </a:p>
        </p:txBody>
      </p:sp>
      <p:sp>
        <p:nvSpPr>
          <p:cNvPr id="9" name="Title 1">
            <a:extLst>
              <a:ext uri="{FF2B5EF4-FFF2-40B4-BE49-F238E27FC236}">
                <a16:creationId xmlns:a16="http://schemas.microsoft.com/office/drawing/2014/main" id="{82E25361-A363-45B1-AF95-F8A0CAAAE194}"/>
              </a:ext>
            </a:extLst>
          </p:cNvPr>
          <p:cNvSpPr>
            <a:spLocks noGrp="1"/>
          </p:cNvSpPr>
          <p:nvPr>
            <p:ph type="title"/>
          </p:nvPr>
        </p:nvSpPr>
        <p:spPr>
          <a:xfrm>
            <a:off x="137916" y="204873"/>
            <a:ext cx="10363200" cy="1143000"/>
          </a:xfrm>
        </p:spPr>
        <p:txBody>
          <a:bodyPr/>
          <a:lstStyle>
            <a:lvl1pPr algn="l">
              <a:defRPr sz="2700">
                <a:solidFill>
                  <a:schemeClr val="bg2"/>
                </a:solidFill>
              </a:defRPr>
            </a:lvl1pPr>
          </a:lstStyle>
          <a:p>
            <a:r>
              <a:rPr lang="en-US"/>
              <a:t>Click to edit Master title style</a:t>
            </a:r>
            <a:endParaRPr lang="en-GB"/>
          </a:p>
        </p:txBody>
      </p:sp>
    </p:spTree>
    <p:extLst>
      <p:ext uri="{BB962C8B-B14F-4D97-AF65-F5344CB8AC3E}">
        <p14:creationId xmlns:p14="http://schemas.microsoft.com/office/powerpoint/2010/main" val="3366747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7E4CDC0-B443-47A6-A926-D63E1F644E7F}"/>
              </a:ext>
            </a:extLst>
          </p:cNvPr>
          <p:cNvSpPr/>
          <p:nvPr/>
        </p:nvSpPr>
        <p:spPr bwMode="auto">
          <a:xfrm>
            <a:off x="0" y="-99927"/>
            <a:ext cx="12192000" cy="1447800"/>
          </a:xfrm>
          <a:prstGeom prst="rect">
            <a:avLst/>
          </a:prstGeom>
          <a:solidFill>
            <a:schemeClr val="tx1"/>
          </a:solidFill>
          <a:ln w="12699"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indent="0" algn="l" defTabSz="6858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Times New Roman" charset="0"/>
            </a:endParaRPr>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fld id="{046DABF3-C757-3845-B9B7-AAE5570411E6}" type="slidenum">
              <a:rPr lang="en-US" smtClean="0"/>
              <a:t>‹#›</a:t>
            </a:fld>
            <a:endParaRPr lang="en-US"/>
          </a:p>
        </p:txBody>
      </p:sp>
      <p:pic>
        <p:nvPicPr>
          <p:cNvPr id="8" name="Picture 7">
            <a:extLst>
              <a:ext uri="{FF2B5EF4-FFF2-40B4-BE49-F238E27FC236}">
                <a16:creationId xmlns:a16="http://schemas.microsoft.com/office/drawing/2014/main" id="{B4496B73-D378-45E6-94A1-8C5CB1D5A2DC}"/>
              </a:ext>
            </a:extLst>
          </p:cNvPr>
          <p:cNvPicPr>
            <a:picLocks/>
          </p:cNvPicPr>
          <p:nvPr/>
        </p:nvPicPr>
        <p:blipFill>
          <a:blip r:embed="rId2"/>
          <a:stretch>
            <a:fillRect/>
          </a:stretch>
        </p:blipFill>
        <p:spPr>
          <a:xfrm>
            <a:off x="11147032" y="172137"/>
            <a:ext cx="820800" cy="821827"/>
          </a:xfrm>
          <a:prstGeom prst="rect">
            <a:avLst/>
          </a:prstGeom>
        </p:spPr>
      </p:pic>
      <p:sp>
        <p:nvSpPr>
          <p:cNvPr id="9" name="Title 1">
            <a:extLst>
              <a:ext uri="{FF2B5EF4-FFF2-40B4-BE49-F238E27FC236}">
                <a16:creationId xmlns:a16="http://schemas.microsoft.com/office/drawing/2014/main" id="{82E25361-A363-45B1-AF95-F8A0CAAAE194}"/>
              </a:ext>
            </a:extLst>
          </p:cNvPr>
          <p:cNvSpPr>
            <a:spLocks noGrp="1"/>
          </p:cNvSpPr>
          <p:nvPr>
            <p:ph type="title"/>
          </p:nvPr>
        </p:nvSpPr>
        <p:spPr>
          <a:xfrm>
            <a:off x="137916" y="204873"/>
            <a:ext cx="10363200" cy="1143000"/>
          </a:xfrm>
        </p:spPr>
        <p:txBody>
          <a:bodyPr/>
          <a:lstStyle>
            <a:lvl1pPr algn="l">
              <a:defRPr sz="2700">
                <a:solidFill>
                  <a:schemeClr val="bg2"/>
                </a:solidFill>
              </a:defRPr>
            </a:lvl1pPr>
          </a:lstStyle>
          <a:p>
            <a:r>
              <a:rPr lang="en-US"/>
              <a:t>Click to edit Master title style</a:t>
            </a:r>
            <a:endParaRPr lang="en-GB"/>
          </a:p>
        </p:txBody>
      </p:sp>
    </p:spTree>
    <p:extLst>
      <p:ext uri="{BB962C8B-B14F-4D97-AF65-F5344CB8AC3E}">
        <p14:creationId xmlns:p14="http://schemas.microsoft.com/office/powerpoint/2010/main" val="38769610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ustom Layou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F5475-129C-415E-AA91-B148455E91D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B87C105-7BCF-4158-A629-6BFE34A7DBAA}"/>
              </a:ext>
            </a:extLst>
          </p:cNvPr>
          <p:cNvSpPr>
            <a:spLocks noGrp="1"/>
          </p:cNvSpPr>
          <p:nvPr>
            <p:ph type="dt" sz="half" idx="10"/>
          </p:nvPr>
        </p:nvSpPr>
        <p:spPr/>
        <p:txBody>
          <a:bodyPr/>
          <a:lstStyle/>
          <a:p>
            <a:pPr>
              <a:defRPr/>
            </a:pPr>
            <a:endParaRPr lang="en-GB"/>
          </a:p>
        </p:txBody>
      </p:sp>
      <p:sp>
        <p:nvSpPr>
          <p:cNvPr id="4" name="Footer Placeholder 3">
            <a:extLst>
              <a:ext uri="{FF2B5EF4-FFF2-40B4-BE49-F238E27FC236}">
                <a16:creationId xmlns:a16="http://schemas.microsoft.com/office/drawing/2014/main" id="{C27CD4BA-06CC-4F2A-852B-661F012CA242}"/>
              </a:ext>
            </a:extLst>
          </p:cNvPr>
          <p:cNvSpPr>
            <a:spLocks noGrp="1"/>
          </p:cNvSpPr>
          <p:nvPr>
            <p:ph type="ftr" sz="quarter" idx="11"/>
          </p:nvPr>
        </p:nvSpPr>
        <p:spPr/>
        <p:txBody>
          <a:bodyPr/>
          <a:lstStyle/>
          <a:p>
            <a:pPr>
              <a:defRPr/>
            </a:pPr>
            <a:endParaRPr lang="en-GB"/>
          </a:p>
        </p:txBody>
      </p:sp>
      <p:sp>
        <p:nvSpPr>
          <p:cNvPr id="5" name="Slide Number Placeholder 4">
            <a:extLst>
              <a:ext uri="{FF2B5EF4-FFF2-40B4-BE49-F238E27FC236}">
                <a16:creationId xmlns:a16="http://schemas.microsoft.com/office/drawing/2014/main" id="{47F41D1F-336A-416A-ADC1-B812F6C844B1}"/>
              </a:ext>
            </a:extLst>
          </p:cNvPr>
          <p:cNvSpPr>
            <a:spLocks noGrp="1"/>
          </p:cNvSpPr>
          <p:nvPr>
            <p:ph type="sldNum" sz="quarter" idx="12"/>
          </p:nvPr>
        </p:nvSpPr>
        <p:spPr/>
        <p:txBody>
          <a:bodyPr/>
          <a:lstStyle/>
          <a:p>
            <a:fld id="{046DABF3-C757-3845-B9B7-AAE5570411E6}" type="slidenum">
              <a:rPr lang="en-US" smtClean="0"/>
              <a:pPr/>
              <a:t>‹#›</a:t>
            </a:fld>
            <a:endParaRPr lang="en-US"/>
          </a:p>
        </p:txBody>
      </p:sp>
    </p:spTree>
    <p:extLst>
      <p:ext uri="{BB962C8B-B14F-4D97-AF65-F5344CB8AC3E}">
        <p14:creationId xmlns:p14="http://schemas.microsoft.com/office/powerpoint/2010/main" val="13380292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75608-A822-1E92-CD72-D64CF248666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E441EC6-1562-7EDE-FA62-7ADBD161093B}"/>
              </a:ext>
            </a:extLst>
          </p:cNvPr>
          <p:cNvSpPr>
            <a:spLocks noGrp="1"/>
          </p:cNvSpPr>
          <p:nvPr>
            <p:ph type="dt" sz="half" idx="10"/>
          </p:nvPr>
        </p:nvSpPr>
        <p:spPr/>
        <p:txBody>
          <a:bodyPr/>
          <a:lstStyle/>
          <a:p>
            <a:pPr>
              <a:defRPr/>
            </a:pPr>
            <a:endParaRPr lang="en-GB"/>
          </a:p>
        </p:txBody>
      </p:sp>
      <p:sp>
        <p:nvSpPr>
          <p:cNvPr id="4" name="Footer Placeholder 3">
            <a:extLst>
              <a:ext uri="{FF2B5EF4-FFF2-40B4-BE49-F238E27FC236}">
                <a16:creationId xmlns:a16="http://schemas.microsoft.com/office/drawing/2014/main" id="{A5E210AE-5064-94FD-23EB-DF9A3CCE0FDB}"/>
              </a:ext>
            </a:extLst>
          </p:cNvPr>
          <p:cNvSpPr>
            <a:spLocks noGrp="1"/>
          </p:cNvSpPr>
          <p:nvPr>
            <p:ph type="ftr" sz="quarter" idx="11"/>
          </p:nvPr>
        </p:nvSpPr>
        <p:spPr/>
        <p:txBody>
          <a:bodyPr/>
          <a:lstStyle/>
          <a:p>
            <a:pPr>
              <a:defRPr/>
            </a:pPr>
            <a:endParaRPr lang="en-GB"/>
          </a:p>
        </p:txBody>
      </p:sp>
      <p:sp>
        <p:nvSpPr>
          <p:cNvPr id="5" name="Slide Number Placeholder 4">
            <a:extLst>
              <a:ext uri="{FF2B5EF4-FFF2-40B4-BE49-F238E27FC236}">
                <a16:creationId xmlns:a16="http://schemas.microsoft.com/office/drawing/2014/main" id="{E4159AFC-EF4B-7C29-0B0D-4E9E4C8D0E9E}"/>
              </a:ext>
            </a:extLst>
          </p:cNvPr>
          <p:cNvSpPr>
            <a:spLocks noGrp="1"/>
          </p:cNvSpPr>
          <p:nvPr>
            <p:ph type="sldNum" sz="quarter" idx="12"/>
          </p:nvPr>
        </p:nvSpPr>
        <p:spPr/>
        <p:txBody>
          <a:bodyPr/>
          <a:lstStyle/>
          <a:p>
            <a:fld id="{046DABF3-C757-3845-B9B7-AAE5570411E6}" type="slidenum">
              <a:rPr lang="en-US" smtClean="0"/>
              <a:pPr/>
              <a:t>‹#›</a:t>
            </a:fld>
            <a:endParaRPr lang="en-US"/>
          </a:p>
        </p:txBody>
      </p:sp>
    </p:spTree>
    <p:extLst>
      <p:ext uri="{BB962C8B-B14F-4D97-AF65-F5344CB8AC3E}">
        <p14:creationId xmlns:p14="http://schemas.microsoft.com/office/powerpoint/2010/main" val="2319233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600" y="273600"/>
            <a:ext cx="10972320" cy="1144800"/>
          </a:xfrm>
          <a:prstGeom prst="rect">
            <a:avLst/>
          </a:prstGeom>
        </p:spPr>
        <p:txBody>
          <a:bodyPr lIns="0" tIns="0" rIns="0" bIns="0" anchor="ctr"/>
          <a:lstStyle/>
          <a:p>
            <a:pPr algn="ctr"/>
            <a:endParaRPr lang="en-US" sz="4400" b="0" strike="noStrike" spc="-1">
              <a:latin typeface="Arial"/>
            </a:endParaRPr>
          </a:p>
        </p:txBody>
      </p:sp>
      <p:sp>
        <p:nvSpPr>
          <p:cNvPr id="3" name="PlaceHolder 2"/>
          <p:cNvSpPr>
            <a:spLocks noGrp="1"/>
          </p:cNvSpPr>
          <p:nvPr>
            <p:ph type="subTitle"/>
          </p:nvPr>
        </p:nvSpPr>
        <p:spPr>
          <a:xfrm>
            <a:off x="609600" y="1604520"/>
            <a:ext cx="10972320" cy="3977280"/>
          </a:xfrm>
          <a:prstGeom prst="rect">
            <a:avLst/>
          </a:prstGeom>
        </p:spPr>
        <p:txBody>
          <a:bodyPr lIns="0" tIns="0" rIns="0" bIns="0" anchor="ctr"/>
          <a:lstStyle/>
          <a:p>
            <a:pPr algn="ctr"/>
            <a:endParaRPr lang="en-US" sz="3200" b="0" strike="noStrike" spc="-1">
              <a:latin typeface="Arial"/>
            </a:endParaRPr>
          </a:p>
        </p:txBody>
      </p:sp>
    </p:spTree>
    <p:extLst>
      <p:ext uri="{BB962C8B-B14F-4D97-AF65-F5344CB8AC3E}">
        <p14:creationId xmlns:p14="http://schemas.microsoft.com/office/powerpoint/2010/main" val="13471141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30626" y="3429000"/>
            <a:ext cx="9130748" cy="1263062"/>
          </a:xfrm>
        </p:spPr>
        <p:txBody>
          <a:bodyPr anchor="ctr">
            <a:normAutofit/>
          </a:bodyPr>
          <a:lstStyle>
            <a:lvl1pPr algn="ctr">
              <a:defRPr sz="3600" b="0" i="0" spc="225">
                <a:solidFill>
                  <a:schemeClr val="tx1"/>
                </a:solidFill>
                <a:latin typeface="Lora" panose="02000503000000020004" pitchFamily="2" charset="77"/>
              </a:defRPr>
            </a:lvl1pPr>
          </a:lstStyle>
          <a:p>
            <a:r>
              <a:rPr lang="en-US"/>
              <a:t>Click To Edit Master Title Style</a:t>
            </a:r>
          </a:p>
        </p:txBody>
      </p:sp>
      <p:pic>
        <p:nvPicPr>
          <p:cNvPr id="7" name="Graphic 6">
            <a:extLst>
              <a:ext uri="{FF2B5EF4-FFF2-40B4-BE49-F238E27FC236}">
                <a16:creationId xmlns:a16="http://schemas.microsoft.com/office/drawing/2014/main" id="{9822A042-6616-4905-88BB-94B0A50C5025}"/>
              </a:ext>
            </a:extLst>
          </p:cNvPr>
          <p:cNvPicPr>
            <a:picLocks/>
          </p:cNvPicPr>
          <p:nvPr/>
        </p:nvPicPr>
        <p:blipFill>
          <a:blip>
            <a:extLst>
              <a:ext uri="{96DAC541-7B7A-43D3-8B79-37D633B846F1}">
                <asvg:svgBlip xmlns:asvg="http://schemas.microsoft.com/office/drawing/2016/SVG/main" r:embed="rId2"/>
              </a:ext>
            </a:extLst>
          </a:blip>
          <a:stretch>
            <a:fillRect/>
          </a:stretch>
        </p:blipFill>
        <p:spPr>
          <a:xfrm>
            <a:off x="5375999" y="1743076"/>
            <a:ext cx="1440000" cy="1440000"/>
          </a:xfrm>
          <a:prstGeom prst="rect">
            <a:avLst/>
          </a:prstGeom>
        </p:spPr>
      </p:pic>
    </p:spTree>
    <p:extLst>
      <p:ext uri="{BB962C8B-B14F-4D97-AF65-F5344CB8AC3E}">
        <p14:creationId xmlns:p14="http://schemas.microsoft.com/office/powerpoint/2010/main" val="1505584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498649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11249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374872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530574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63453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57072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105897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147499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272926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130706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587344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640D2-81C1-CF89-7446-D35801DED1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3CAA9F4-303E-8D4E-A69F-F58700C19A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32F3B8F-7C81-5612-ED65-1364BBCA0D9E}"/>
              </a:ext>
            </a:extLst>
          </p:cNvPr>
          <p:cNvSpPr>
            <a:spLocks noGrp="1"/>
          </p:cNvSpPr>
          <p:nvPr>
            <p:ph type="dt" sz="half" idx="10"/>
          </p:nvPr>
        </p:nvSpPr>
        <p:spPr/>
        <p:txBody>
          <a:bodyPr/>
          <a:lstStyle/>
          <a:p>
            <a:fld id="{B29C3ABB-E41C-40E2-B2F5-3BA0AEB2058A}" type="datetimeFigureOut">
              <a:rPr lang="en-GB" smtClean="0"/>
              <a:t>08/10/2026</a:t>
            </a:fld>
            <a:endParaRPr lang="en-GB"/>
          </a:p>
        </p:txBody>
      </p:sp>
      <p:sp>
        <p:nvSpPr>
          <p:cNvPr id="5" name="Footer Placeholder 4">
            <a:extLst>
              <a:ext uri="{FF2B5EF4-FFF2-40B4-BE49-F238E27FC236}">
                <a16:creationId xmlns:a16="http://schemas.microsoft.com/office/drawing/2014/main" id="{9FDC8A6E-DD2E-B8D3-2505-A15E6B524A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11CE32-74A1-F4C9-169E-4DFE81739EE8}"/>
              </a:ext>
            </a:extLst>
          </p:cNvPr>
          <p:cNvSpPr>
            <a:spLocks noGrp="1"/>
          </p:cNvSpPr>
          <p:nvPr>
            <p:ph type="sldNum" sz="quarter" idx="12"/>
          </p:nvPr>
        </p:nvSpPr>
        <p:spPr/>
        <p:txBody>
          <a:bodyPr/>
          <a:lstStyle/>
          <a:p>
            <a:fld id="{9EC8003E-776D-401A-A996-1D12219D41B8}" type="slidenum">
              <a:rPr lang="en-GB" smtClean="0"/>
              <a:t>‹#›</a:t>
            </a:fld>
            <a:endParaRPr lang="en-GB"/>
          </a:p>
        </p:txBody>
      </p:sp>
    </p:spTree>
    <p:extLst>
      <p:ext uri="{BB962C8B-B14F-4D97-AF65-F5344CB8AC3E}">
        <p14:creationId xmlns:p14="http://schemas.microsoft.com/office/powerpoint/2010/main" val="17081927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36CE4-5017-3D2C-523D-ABEED21E242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D40F0F2-1551-F329-29F7-355E986FC13C}"/>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5FBA89-B89C-C39C-B6E6-F3705154A5AA}"/>
              </a:ext>
            </a:extLst>
          </p:cNvPr>
          <p:cNvSpPr>
            <a:spLocks noGrp="1"/>
          </p:cNvSpPr>
          <p:nvPr>
            <p:ph type="dt" sz="half" idx="10"/>
          </p:nvPr>
        </p:nvSpPr>
        <p:spPr/>
        <p:txBody>
          <a:bodyPr/>
          <a:lstStyle/>
          <a:p>
            <a:fld id="{B29C3ABB-E41C-40E2-B2F5-3BA0AEB2058A}" type="datetimeFigureOut">
              <a:rPr lang="en-GB" smtClean="0"/>
              <a:t>08/10/2026</a:t>
            </a:fld>
            <a:endParaRPr lang="en-GB"/>
          </a:p>
        </p:txBody>
      </p:sp>
      <p:sp>
        <p:nvSpPr>
          <p:cNvPr id="5" name="Footer Placeholder 4">
            <a:extLst>
              <a:ext uri="{FF2B5EF4-FFF2-40B4-BE49-F238E27FC236}">
                <a16:creationId xmlns:a16="http://schemas.microsoft.com/office/drawing/2014/main" id="{C1F2F8BA-942B-842C-9020-9F94FA8807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17E171-7AC8-2714-C7A0-9551D36E8968}"/>
              </a:ext>
            </a:extLst>
          </p:cNvPr>
          <p:cNvSpPr>
            <a:spLocks noGrp="1"/>
          </p:cNvSpPr>
          <p:nvPr>
            <p:ph type="sldNum" sz="quarter" idx="12"/>
          </p:nvPr>
        </p:nvSpPr>
        <p:spPr/>
        <p:txBody>
          <a:bodyPr/>
          <a:lstStyle/>
          <a:p>
            <a:fld id="{9EC8003E-776D-401A-A996-1D12219D41B8}" type="slidenum">
              <a:rPr lang="en-GB" smtClean="0"/>
              <a:t>‹#›</a:t>
            </a:fld>
            <a:endParaRPr lang="en-GB"/>
          </a:p>
        </p:txBody>
      </p:sp>
    </p:spTree>
    <p:extLst>
      <p:ext uri="{BB962C8B-B14F-4D97-AF65-F5344CB8AC3E}">
        <p14:creationId xmlns:p14="http://schemas.microsoft.com/office/powerpoint/2010/main" val="3183149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A8FD4-D377-6E6F-8CD1-409E44B421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12A7099-A7E3-39CC-E834-56AD942439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3AF2993-A17A-EA52-F8D0-30F46997CC1D}"/>
              </a:ext>
            </a:extLst>
          </p:cNvPr>
          <p:cNvSpPr>
            <a:spLocks noGrp="1"/>
          </p:cNvSpPr>
          <p:nvPr>
            <p:ph type="dt" sz="half" idx="10"/>
          </p:nvPr>
        </p:nvSpPr>
        <p:spPr/>
        <p:txBody>
          <a:bodyPr/>
          <a:lstStyle/>
          <a:p>
            <a:fld id="{B29C3ABB-E41C-40E2-B2F5-3BA0AEB2058A}" type="datetimeFigureOut">
              <a:rPr lang="en-GB" smtClean="0"/>
              <a:t>08/10/2026</a:t>
            </a:fld>
            <a:endParaRPr lang="en-GB"/>
          </a:p>
        </p:txBody>
      </p:sp>
      <p:sp>
        <p:nvSpPr>
          <p:cNvPr id="5" name="Footer Placeholder 4">
            <a:extLst>
              <a:ext uri="{FF2B5EF4-FFF2-40B4-BE49-F238E27FC236}">
                <a16:creationId xmlns:a16="http://schemas.microsoft.com/office/drawing/2014/main" id="{DE713722-DB2F-895E-BC7A-252282A313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0C86A6-3F4D-382A-AAE8-67A209C975E1}"/>
              </a:ext>
            </a:extLst>
          </p:cNvPr>
          <p:cNvSpPr>
            <a:spLocks noGrp="1"/>
          </p:cNvSpPr>
          <p:nvPr>
            <p:ph type="sldNum" sz="quarter" idx="12"/>
          </p:nvPr>
        </p:nvSpPr>
        <p:spPr/>
        <p:txBody>
          <a:bodyPr/>
          <a:lstStyle/>
          <a:p>
            <a:fld id="{9EC8003E-776D-401A-A996-1D12219D41B8}" type="slidenum">
              <a:rPr lang="en-GB" smtClean="0"/>
              <a:t>‹#›</a:t>
            </a:fld>
            <a:endParaRPr lang="en-GB"/>
          </a:p>
        </p:txBody>
      </p:sp>
    </p:spTree>
    <p:extLst>
      <p:ext uri="{BB962C8B-B14F-4D97-AF65-F5344CB8AC3E}">
        <p14:creationId xmlns:p14="http://schemas.microsoft.com/office/powerpoint/2010/main" val="28995793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C57D6-ACFF-E765-C456-3B463F35DFB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E3B437-8396-6E79-59DD-48E9B69C13F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60AA66E-85B9-0129-1165-B880E5014E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C9BB932-82B6-5679-C445-E445169FCFA2}"/>
              </a:ext>
            </a:extLst>
          </p:cNvPr>
          <p:cNvSpPr>
            <a:spLocks noGrp="1"/>
          </p:cNvSpPr>
          <p:nvPr>
            <p:ph type="dt" sz="half" idx="10"/>
          </p:nvPr>
        </p:nvSpPr>
        <p:spPr/>
        <p:txBody>
          <a:bodyPr/>
          <a:lstStyle/>
          <a:p>
            <a:fld id="{B29C3ABB-E41C-40E2-B2F5-3BA0AEB2058A}" type="datetimeFigureOut">
              <a:rPr lang="en-GB" smtClean="0"/>
              <a:t>08/10/2026</a:t>
            </a:fld>
            <a:endParaRPr lang="en-GB"/>
          </a:p>
        </p:txBody>
      </p:sp>
      <p:sp>
        <p:nvSpPr>
          <p:cNvPr id="6" name="Footer Placeholder 5">
            <a:extLst>
              <a:ext uri="{FF2B5EF4-FFF2-40B4-BE49-F238E27FC236}">
                <a16:creationId xmlns:a16="http://schemas.microsoft.com/office/drawing/2014/main" id="{A7B9817A-7CA8-AC6E-53E2-378356D007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27BD138-5B9E-4DFA-C1AA-99A38A6577B4}"/>
              </a:ext>
            </a:extLst>
          </p:cNvPr>
          <p:cNvSpPr>
            <a:spLocks noGrp="1"/>
          </p:cNvSpPr>
          <p:nvPr>
            <p:ph type="sldNum" sz="quarter" idx="12"/>
          </p:nvPr>
        </p:nvSpPr>
        <p:spPr/>
        <p:txBody>
          <a:bodyPr/>
          <a:lstStyle/>
          <a:p>
            <a:fld id="{9EC8003E-776D-401A-A996-1D12219D41B8}" type="slidenum">
              <a:rPr lang="en-GB" smtClean="0"/>
              <a:t>‹#›</a:t>
            </a:fld>
            <a:endParaRPr lang="en-GB"/>
          </a:p>
        </p:txBody>
      </p:sp>
    </p:spTree>
    <p:extLst>
      <p:ext uri="{BB962C8B-B14F-4D97-AF65-F5344CB8AC3E}">
        <p14:creationId xmlns:p14="http://schemas.microsoft.com/office/powerpoint/2010/main" val="39874052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238EE-D86F-04F1-7626-59DE24BA869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FD85D30-DFA2-4C9B-9C59-BE6D5566F0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32B284-51F8-4A4C-13BF-49885ADE63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51E56F7-AA92-521A-D8ED-06912F415F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0DE24E-1AD0-99D8-2C60-527CC1E052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65D484A-574E-943C-4E2A-2FE27979D186}"/>
              </a:ext>
            </a:extLst>
          </p:cNvPr>
          <p:cNvSpPr>
            <a:spLocks noGrp="1"/>
          </p:cNvSpPr>
          <p:nvPr>
            <p:ph type="dt" sz="half" idx="10"/>
          </p:nvPr>
        </p:nvSpPr>
        <p:spPr/>
        <p:txBody>
          <a:bodyPr/>
          <a:lstStyle/>
          <a:p>
            <a:fld id="{B29C3ABB-E41C-40E2-B2F5-3BA0AEB2058A}" type="datetimeFigureOut">
              <a:rPr lang="en-GB" smtClean="0"/>
              <a:t>08/10/2026</a:t>
            </a:fld>
            <a:endParaRPr lang="en-GB"/>
          </a:p>
        </p:txBody>
      </p:sp>
      <p:sp>
        <p:nvSpPr>
          <p:cNvPr id="8" name="Footer Placeholder 7">
            <a:extLst>
              <a:ext uri="{FF2B5EF4-FFF2-40B4-BE49-F238E27FC236}">
                <a16:creationId xmlns:a16="http://schemas.microsoft.com/office/drawing/2014/main" id="{D04DECB4-E8C4-E7C5-DCCA-FA838BB1824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35AAA9F-12A3-98FF-DB65-39B16FEE4389}"/>
              </a:ext>
            </a:extLst>
          </p:cNvPr>
          <p:cNvSpPr>
            <a:spLocks noGrp="1"/>
          </p:cNvSpPr>
          <p:nvPr>
            <p:ph type="sldNum" sz="quarter" idx="12"/>
          </p:nvPr>
        </p:nvSpPr>
        <p:spPr/>
        <p:txBody>
          <a:bodyPr/>
          <a:lstStyle/>
          <a:p>
            <a:fld id="{9EC8003E-776D-401A-A996-1D12219D41B8}" type="slidenum">
              <a:rPr lang="en-GB" smtClean="0"/>
              <a:t>‹#›</a:t>
            </a:fld>
            <a:endParaRPr lang="en-GB"/>
          </a:p>
        </p:txBody>
      </p:sp>
    </p:spTree>
    <p:extLst>
      <p:ext uri="{BB962C8B-B14F-4D97-AF65-F5344CB8AC3E}">
        <p14:creationId xmlns:p14="http://schemas.microsoft.com/office/powerpoint/2010/main" val="41038642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A2EE7-1CC4-EC41-C05A-6118A5D59C5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68F3167-AF13-2D2F-8B6C-B73D682906B5}"/>
              </a:ext>
            </a:extLst>
          </p:cNvPr>
          <p:cNvSpPr>
            <a:spLocks noGrp="1"/>
          </p:cNvSpPr>
          <p:nvPr>
            <p:ph type="dt" sz="half" idx="10"/>
          </p:nvPr>
        </p:nvSpPr>
        <p:spPr/>
        <p:txBody>
          <a:bodyPr/>
          <a:lstStyle/>
          <a:p>
            <a:fld id="{B29C3ABB-E41C-40E2-B2F5-3BA0AEB2058A}" type="datetimeFigureOut">
              <a:rPr lang="en-GB" smtClean="0"/>
              <a:t>08/10/2026</a:t>
            </a:fld>
            <a:endParaRPr lang="en-GB"/>
          </a:p>
        </p:txBody>
      </p:sp>
      <p:sp>
        <p:nvSpPr>
          <p:cNvPr id="4" name="Footer Placeholder 3">
            <a:extLst>
              <a:ext uri="{FF2B5EF4-FFF2-40B4-BE49-F238E27FC236}">
                <a16:creationId xmlns:a16="http://schemas.microsoft.com/office/drawing/2014/main" id="{2A7DBE67-B016-638C-8B3C-ABF25670943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12E567C-228B-63E2-DE11-27F9CDF6EDFF}"/>
              </a:ext>
            </a:extLst>
          </p:cNvPr>
          <p:cNvSpPr>
            <a:spLocks noGrp="1"/>
          </p:cNvSpPr>
          <p:nvPr>
            <p:ph type="sldNum" sz="quarter" idx="12"/>
          </p:nvPr>
        </p:nvSpPr>
        <p:spPr/>
        <p:txBody>
          <a:bodyPr/>
          <a:lstStyle/>
          <a:p>
            <a:fld id="{9EC8003E-776D-401A-A996-1D12219D41B8}" type="slidenum">
              <a:rPr lang="en-GB" smtClean="0"/>
              <a:t>‹#›</a:t>
            </a:fld>
            <a:endParaRPr lang="en-GB"/>
          </a:p>
        </p:txBody>
      </p:sp>
    </p:spTree>
    <p:extLst>
      <p:ext uri="{BB962C8B-B14F-4D97-AF65-F5344CB8AC3E}">
        <p14:creationId xmlns:p14="http://schemas.microsoft.com/office/powerpoint/2010/main" val="1263194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880371-E66C-09DA-A1A7-6F08D7F11E42}"/>
              </a:ext>
            </a:extLst>
          </p:cNvPr>
          <p:cNvSpPr>
            <a:spLocks noGrp="1"/>
          </p:cNvSpPr>
          <p:nvPr>
            <p:ph type="dt" sz="half" idx="10"/>
          </p:nvPr>
        </p:nvSpPr>
        <p:spPr/>
        <p:txBody>
          <a:bodyPr/>
          <a:lstStyle/>
          <a:p>
            <a:fld id="{B29C3ABB-E41C-40E2-B2F5-3BA0AEB2058A}" type="datetimeFigureOut">
              <a:rPr lang="en-GB" smtClean="0"/>
              <a:t>08/10/2026</a:t>
            </a:fld>
            <a:endParaRPr lang="en-GB"/>
          </a:p>
        </p:txBody>
      </p:sp>
      <p:sp>
        <p:nvSpPr>
          <p:cNvPr id="3" name="Footer Placeholder 2">
            <a:extLst>
              <a:ext uri="{FF2B5EF4-FFF2-40B4-BE49-F238E27FC236}">
                <a16:creationId xmlns:a16="http://schemas.microsoft.com/office/drawing/2014/main" id="{050E208F-5CF4-33C6-E2EB-240D5360BF2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E6B4D39-3611-9E58-8890-5F386E65C2C5}"/>
              </a:ext>
            </a:extLst>
          </p:cNvPr>
          <p:cNvSpPr>
            <a:spLocks noGrp="1"/>
          </p:cNvSpPr>
          <p:nvPr>
            <p:ph type="sldNum" sz="quarter" idx="12"/>
          </p:nvPr>
        </p:nvSpPr>
        <p:spPr/>
        <p:txBody>
          <a:bodyPr/>
          <a:lstStyle/>
          <a:p>
            <a:fld id="{9EC8003E-776D-401A-A996-1D12219D41B8}" type="slidenum">
              <a:rPr lang="en-GB" smtClean="0"/>
              <a:t>‹#›</a:t>
            </a:fld>
            <a:endParaRPr lang="en-GB"/>
          </a:p>
        </p:txBody>
      </p:sp>
    </p:spTree>
    <p:extLst>
      <p:ext uri="{BB962C8B-B14F-4D97-AF65-F5344CB8AC3E}">
        <p14:creationId xmlns:p14="http://schemas.microsoft.com/office/powerpoint/2010/main" val="21878808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7158C-1113-EB52-A2F5-636F7A0B68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78AA0D7-7C22-A2A0-2BE8-FD3F809529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E66A36D-FC17-A3D2-F155-95AAA76C20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D7DA01-24B2-7557-8A53-8A089E1EB783}"/>
              </a:ext>
            </a:extLst>
          </p:cNvPr>
          <p:cNvSpPr>
            <a:spLocks noGrp="1"/>
          </p:cNvSpPr>
          <p:nvPr>
            <p:ph type="dt" sz="half" idx="10"/>
          </p:nvPr>
        </p:nvSpPr>
        <p:spPr/>
        <p:txBody>
          <a:bodyPr/>
          <a:lstStyle/>
          <a:p>
            <a:fld id="{B29C3ABB-E41C-40E2-B2F5-3BA0AEB2058A}" type="datetimeFigureOut">
              <a:rPr lang="en-GB" smtClean="0"/>
              <a:t>08/10/2026</a:t>
            </a:fld>
            <a:endParaRPr lang="en-GB"/>
          </a:p>
        </p:txBody>
      </p:sp>
      <p:sp>
        <p:nvSpPr>
          <p:cNvPr id="6" name="Footer Placeholder 5">
            <a:extLst>
              <a:ext uri="{FF2B5EF4-FFF2-40B4-BE49-F238E27FC236}">
                <a16:creationId xmlns:a16="http://schemas.microsoft.com/office/drawing/2014/main" id="{DD218AA2-405D-A3A1-E837-F954708850A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17196B7-0C70-0171-4474-036DC5946739}"/>
              </a:ext>
            </a:extLst>
          </p:cNvPr>
          <p:cNvSpPr>
            <a:spLocks noGrp="1"/>
          </p:cNvSpPr>
          <p:nvPr>
            <p:ph type="sldNum" sz="quarter" idx="12"/>
          </p:nvPr>
        </p:nvSpPr>
        <p:spPr/>
        <p:txBody>
          <a:bodyPr/>
          <a:lstStyle/>
          <a:p>
            <a:fld id="{9EC8003E-776D-401A-A996-1D12219D41B8}" type="slidenum">
              <a:rPr lang="en-GB" smtClean="0"/>
              <a:t>‹#›</a:t>
            </a:fld>
            <a:endParaRPr lang="en-GB"/>
          </a:p>
        </p:txBody>
      </p:sp>
    </p:spTree>
    <p:extLst>
      <p:ext uri="{BB962C8B-B14F-4D97-AF65-F5344CB8AC3E}">
        <p14:creationId xmlns:p14="http://schemas.microsoft.com/office/powerpoint/2010/main" val="14044905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3AE66-E1DD-D159-B4F7-EF2BD86748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51FDDA8-DF8A-340F-F61E-31C1D6AB38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EBA4BB4-8D60-7751-B13B-4431B11E18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7F3E7-9FB9-D5F6-7FB1-AEFA2EF18F39}"/>
              </a:ext>
            </a:extLst>
          </p:cNvPr>
          <p:cNvSpPr>
            <a:spLocks noGrp="1"/>
          </p:cNvSpPr>
          <p:nvPr>
            <p:ph type="dt" sz="half" idx="10"/>
          </p:nvPr>
        </p:nvSpPr>
        <p:spPr/>
        <p:txBody>
          <a:bodyPr/>
          <a:lstStyle/>
          <a:p>
            <a:fld id="{B29C3ABB-E41C-40E2-B2F5-3BA0AEB2058A}" type="datetimeFigureOut">
              <a:rPr lang="en-GB" smtClean="0"/>
              <a:t>08/10/2026</a:t>
            </a:fld>
            <a:endParaRPr lang="en-GB"/>
          </a:p>
        </p:txBody>
      </p:sp>
      <p:sp>
        <p:nvSpPr>
          <p:cNvPr id="6" name="Footer Placeholder 5">
            <a:extLst>
              <a:ext uri="{FF2B5EF4-FFF2-40B4-BE49-F238E27FC236}">
                <a16:creationId xmlns:a16="http://schemas.microsoft.com/office/drawing/2014/main" id="{7199D7FC-9F7D-0499-9866-CEC4022F26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30600B-FCA1-E66C-B977-C5A2AB64C51C}"/>
              </a:ext>
            </a:extLst>
          </p:cNvPr>
          <p:cNvSpPr>
            <a:spLocks noGrp="1"/>
          </p:cNvSpPr>
          <p:nvPr>
            <p:ph type="sldNum" sz="quarter" idx="12"/>
          </p:nvPr>
        </p:nvSpPr>
        <p:spPr/>
        <p:txBody>
          <a:bodyPr/>
          <a:lstStyle/>
          <a:p>
            <a:fld id="{9EC8003E-776D-401A-A996-1D12219D41B8}" type="slidenum">
              <a:rPr lang="en-GB" smtClean="0"/>
              <a:t>‹#›</a:t>
            </a:fld>
            <a:endParaRPr lang="en-GB"/>
          </a:p>
        </p:txBody>
      </p:sp>
    </p:spTree>
    <p:extLst>
      <p:ext uri="{BB962C8B-B14F-4D97-AF65-F5344CB8AC3E}">
        <p14:creationId xmlns:p14="http://schemas.microsoft.com/office/powerpoint/2010/main" val="41226502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E117D-246E-E3DC-F561-7628C6641AC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845E426-33ED-3919-3737-9DBEE74887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CCCD90-ADD7-29EB-68A9-39E23C20F9B8}"/>
              </a:ext>
            </a:extLst>
          </p:cNvPr>
          <p:cNvSpPr>
            <a:spLocks noGrp="1"/>
          </p:cNvSpPr>
          <p:nvPr>
            <p:ph type="dt" sz="half" idx="10"/>
          </p:nvPr>
        </p:nvSpPr>
        <p:spPr/>
        <p:txBody>
          <a:bodyPr/>
          <a:lstStyle/>
          <a:p>
            <a:fld id="{B29C3ABB-E41C-40E2-B2F5-3BA0AEB2058A}" type="datetimeFigureOut">
              <a:rPr lang="en-GB" smtClean="0"/>
              <a:t>08/10/2026</a:t>
            </a:fld>
            <a:endParaRPr lang="en-GB"/>
          </a:p>
        </p:txBody>
      </p:sp>
      <p:sp>
        <p:nvSpPr>
          <p:cNvPr id="5" name="Footer Placeholder 4">
            <a:extLst>
              <a:ext uri="{FF2B5EF4-FFF2-40B4-BE49-F238E27FC236}">
                <a16:creationId xmlns:a16="http://schemas.microsoft.com/office/drawing/2014/main" id="{3FCDF63C-8DB6-8F34-7F91-2BD7016FC6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5E1C4F8-6F41-AAEB-5E8E-3997CB65CB13}"/>
              </a:ext>
            </a:extLst>
          </p:cNvPr>
          <p:cNvSpPr>
            <a:spLocks noGrp="1"/>
          </p:cNvSpPr>
          <p:nvPr>
            <p:ph type="sldNum" sz="quarter" idx="12"/>
          </p:nvPr>
        </p:nvSpPr>
        <p:spPr/>
        <p:txBody>
          <a:bodyPr/>
          <a:lstStyle/>
          <a:p>
            <a:fld id="{9EC8003E-776D-401A-A996-1D12219D41B8}" type="slidenum">
              <a:rPr lang="en-GB" smtClean="0"/>
              <a:t>‹#›</a:t>
            </a:fld>
            <a:endParaRPr lang="en-GB"/>
          </a:p>
        </p:txBody>
      </p:sp>
    </p:spTree>
    <p:extLst>
      <p:ext uri="{BB962C8B-B14F-4D97-AF65-F5344CB8AC3E}">
        <p14:creationId xmlns:p14="http://schemas.microsoft.com/office/powerpoint/2010/main" val="15522450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308CC3-F058-1472-A654-2F0D22EECF8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0E5D79A-29D3-8F54-BDD9-0599099536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8522C1-BCCA-3C68-263A-F838518D42BD}"/>
              </a:ext>
            </a:extLst>
          </p:cNvPr>
          <p:cNvSpPr>
            <a:spLocks noGrp="1"/>
          </p:cNvSpPr>
          <p:nvPr>
            <p:ph type="dt" sz="half" idx="10"/>
          </p:nvPr>
        </p:nvSpPr>
        <p:spPr/>
        <p:txBody>
          <a:bodyPr/>
          <a:lstStyle/>
          <a:p>
            <a:fld id="{B29C3ABB-E41C-40E2-B2F5-3BA0AEB2058A}" type="datetimeFigureOut">
              <a:rPr lang="en-GB" smtClean="0"/>
              <a:t>08/10/2026</a:t>
            </a:fld>
            <a:endParaRPr lang="en-GB"/>
          </a:p>
        </p:txBody>
      </p:sp>
      <p:sp>
        <p:nvSpPr>
          <p:cNvPr id="5" name="Footer Placeholder 4">
            <a:extLst>
              <a:ext uri="{FF2B5EF4-FFF2-40B4-BE49-F238E27FC236}">
                <a16:creationId xmlns:a16="http://schemas.microsoft.com/office/drawing/2014/main" id="{2A0A357B-7192-86A0-9A50-B040FF92A9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775DB7-074C-5462-40AB-5DBB17635AC2}"/>
              </a:ext>
            </a:extLst>
          </p:cNvPr>
          <p:cNvSpPr>
            <a:spLocks noGrp="1"/>
          </p:cNvSpPr>
          <p:nvPr>
            <p:ph type="sldNum" sz="quarter" idx="12"/>
          </p:nvPr>
        </p:nvSpPr>
        <p:spPr/>
        <p:txBody>
          <a:bodyPr/>
          <a:lstStyle/>
          <a:p>
            <a:fld id="{9EC8003E-776D-401A-A996-1D12219D41B8}" type="slidenum">
              <a:rPr lang="en-GB" smtClean="0"/>
              <a:t>‹#›</a:t>
            </a:fld>
            <a:endParaRPr lang="en-GB"/>
          </a:p>
        </p:txBody>
      </p:sp>
    </p:spTree>
    <p:extLst>
      <p:ext uri="{BB962C8B-B14F-4D97-AF65-F5344CB8AC3E}">
        <p14:creationId xmlns:p14="http://schemas.microsoft.com/office/powerpoint/2010/main" val="1634573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1687" y="205048"/>
            <a:ext cx="9985109"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t>Click to edit Master title style</a:t>
            </a:r>
            <a:endParaRPr lang="en-GB"/>
          </a:p>
        </p:txBody>
      </p:sp>
      <p:sp>
        <p:nvSpPr>
          <p:cNvPr id="1027" name="Rectangle 3"/>
          <p:cNvSpPr>
            <a:spLocks noGrp="1" noChangeArrowheads="1"/>
          </p:cNvSpPr>
          <p:nvPr>
            <p:ph type="body" idx="1"/>
          </p:nvPr>
        </p:nvSpPr>
        <p:spPr bwMode="auto">
          <a:xfrm>
            <a:off x="527381" y="1676400"/>
            <a:ext cx="10750219"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0" hangingPunct="0">
              <a:defRPr sz="1050">
                <a:latin typeface="Times New Roman" charset="0"/>
                <a:ea typeface="+mn-ea"/>
                <a:cs typeface="+mn-cs"/>
              </a:defRPr>
            </a:lvl1pPr>
          </a:lstStyle>
          <a:p>
            <a:pPr>
              <a:defRPr/>
            </a:pPr>
            <a:endParaRPr lang="en-GB"/>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0" hangingPunct="0">
              <a:defRPr sz="1050">
                <a:latin typeface="Times New Roman" charset="0"/>
                <a:ea typeface="+mn-ea"/>
                <a:cs typeface="+mn-cs"/>
              </a:defRPr>
            </a:lvl1pPr>
          </a:lstStyle>
          <a:p>
            <a:pPr>
              <a:defRPr/>
            </a:pPr>
            <a:endParaRPr lang="en-GB"/>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defRPr sz="1050">
                <a:cs typeface="+mn-cs"/>
              </a:defRPr>
            </a:lvl1pPr>
          </a:lstStyle>
          <a:p>
            <a:fld id="{046DABF3-C757-3845-B9B7-AAE5570411E6}" type="slidenum">
              <a:rPr lang="en-US" smtClean="0"/>
              <a:pPr/>
              <a:t>‹#›</a:t>
            </a:fld>
            <a:endParaRPr lang="en-US"/>
          </a:p>
        </p:txBody>
      </p:sp>
    </p:spTree>
    <p:extLst>
      <p:ext uri="{BB962C8B-B14F-4D97-AF65-F5344CB8AC3E}">
        <p14:creationId xmlns:p14="http://schemas.microsoft.com/office/powerpoint/2010/main" val="358211491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708" r:id="rId3"/>
    <p:sldLayoutId id="2147483666" r:id="rId4"/>
    <p:sldLayoutId id="2147483665" r:id="rId5"/>
    <p:sldLayoutId id="2147483667" r:id="rId6"/>
    <p:sldLayoutId id="2147483706" r:id="rId7"/>
    <p:sldLayoutId id="2147483709" r:id="rId8"/>
    <p:sldLayoutId id="2147483668" r:id="rId9"/>
    <p:sldLayoutId id="2147483670" r:id="rId10"/>
    <p:sldLayoutId id="2147483669" r:id="rId11"/>
    <p:sldLayoutId id="2147483671" r:id="rId12"/>
    <p:sldLayoutId id="2147483672" r:id="rId13"/>
    <p:sldLayoutId id="2147483673" r:id="rId14"/>
    <p:sldLayoutId id="2147483707" r:id="rId15"/>
    <p:sldLayoutId id="2147483674" r:id="rId16"/>
  </p:sldLayoutIdLst>
  <p:txStyles>
    <p:titleStyle>
      <a:lvl1pPr algn="l" rtl="0" eaLnBrk="1" fontAlgn="base" hangingPunct="1">
        <a:spcBef>
          <a:spcPct val="0"/>
        </a:spcBef>
        <a:spcAft>
          <a:spcPct val="0"/>
        </a:spcAft>
        <a:defRPr sz="3600">
          <a:solidFill>
            <a:schemeClr val="bg2"/>
          </a:solidFill>
          <a:latin typeface="+mj-lt"/>
          <a:ea typeface="MS PGothic" pitchFamily="34" charset="-128"/>
          <a:cs typeface="MS PGothic" charset="0"/>
        </a:defRPr>
      </a:lvl1pPr>
      <a:lvl2pPr algn="ctr" rtl="0" eaLnBrk="1" fontAlgn="base" hangingPunct="1">
        <a:spcBef>
          <a:spcPct val="0"/>
        </a:spcBef>
        <a:spcAft>
          <a:spcPct val="0"/>
        </a:spcAft>
        <a:defRPr sz="2700">
          <a:solidFill>
            <a:srgbClr val="000066"/>
          </a:solidFill>
          <a:latin typeface="Arial" charset="0"/>
          <a:ea typeface="MS PGothic" pitchFamily="34" charset="-128"/>
          <a:cs typeface="MS PGothic" charset="0"/>
        </a:defRPr>
      </a:lvl2pPr>
      <a:lvl3pPr algn="ctr" rtl="0" eaLnBrk="1" fontAlgn="base" hangingPunct="1">
        <a:spcBef>
          <a:spcPct val="0"/>
        </a:spcBef>
        <a:spcAft>
          <a:spcPct val="0"/>
        </a:spcAft>
        <a:defRPr sz="2700">
          <a:solidFill>
            <a:srgbClr val="000066"/>
          </a:solidFill>
          <a:latin typeface="Arial" charset="0"/>
          <a:ea typeface="MS PGothic" pitchFamily="34" charset="-128"/>
          <a:cs typeface="MS PGothic" charset="0"/>
        </a:defRPr>
      </a:lvl3pPr>
      <a:lvl4pPr algn="ctr" rtl="0" eaLnBrk="1" fontAlgn="base" hangingPunct="1">
        <a:spcBef>
          <a:spcPct val="0"/>
        </a:spcBef>
        <a:spcAft>
          <a:spcPct val="0"/>
        </a:spcAft>
        <a:defRPr sz="2700">
          <a:solidFill>
            <a:srgbClr val="000066"/>
          </a:solidFill>
          <a:latin typeface="Arial" charset="0"/>
          <a:ea typeface="MS PGothic" pitchFamily="34" charset="-128"/>
          <a:cs typeface="MS PGothic" charset="0"/>
        </a:defRPr>
      </a:lvl4pPr>
      <a:lvl5pPr algn="ctr" rtl="0" eaLnBrk="1" fontAlgn="base" hangingPunct="1">
        <a:spcBef>
          <a:spcPct val="0"/>
        </a:spcBef>
        <a:spcAft>
          <a:spcPct val="0"/>
        </a:spcAft>
        <a:defRPr sz="2700">
          <a:solidFill>
            <a:srgbClr val="000066"/>
          </a:solidFill>
          <a:latin typeface="Arial" charset="0"/>
          <a:ea typeface="MS PGothic" pitchFamily="34" charset="-128"/>
          <a:cs typeface="MS PGothic" charset="0"/>
        </a:defRPr>
      </a:lvl5pPr>
      <a:lvl6pPr marL="342900" algn="ctr" rtl="0" eaLnBrk="1" fontAlgn="base" hangingPunct="1">
        <a:spcBef>
          <a:spcPct val="0"/>
        </a:spcBef>
        <a:spcAft>
          <a:spcPct val="0"/>
        </a:spcAft>
        <a:defRPr sz="2700">
          <a:solidFill>
            <a:srgbClr val="000066"/>
          </a:solidFill>
          <a:latin typeface="Arial" charset="0"/>
        </a:defRPr>
      </a:lvl6pPr>
      <a:lvl7pPr marL="685800" algn="ctr" rtl="0" eaLnBrk="1" fontAlgn="base" hangingPunct="1">
        <a:spcBef>
          <a:spcPct val="0"/>
        </a:spcBef>
        <a:spcAft>
          <a:spcPct val="0"/>
        </a:spcAft>
        <a:defRPr sz="2700">
          <a:solidFill>
            <a:srgbClr val="000066"/>
          </a:solidFill>
          <a:latin typeface="Arial" charset="0"/>
        </a:defRPr>
      </a:lvl7pPr>
      <a:lvl8pPr marL="1028700" algn="ctr" rtl="0" eaLnBrk="1" fontAlgn="base" hangingPunct="1">
        <a:spcBef>
          <a:spcPct val="0"/>
        </a:spcBef>
        <a:spcAft>
          <a:spcPct val="0"/>
        </a:spcAft>
        <a:defRPr sz="2700">
          <a:solidFill>
            <a:srgbClr val="000066"/>
          </a:solidFill>
          <a:latin typeface="Arial" charset="0"/>
        </a:defRPr>
      </a:lvl8pPr>
      <a:lvl9pPr marL="1371600" algn="ctr" rtl="0" eaLnBrk="1" fontAlgn="base" hangingPunct="1">
        <a:spcBef>
          <a:spcPct val="0"/>
        </a:spcBef>
        <a:spcAft>
          <a:spcPct val="0"/>
        </a:spcAft>
        <a:defRPr sz="2700">
          <a:solidFill>
            <a:srgbClr val="000066"/>
          </a:solidFill>
          <a:latin typeface="Arial" charset="0"/>
        </a:defRPr>
      </a:lvl9pPr>
    </p:titleStyle>
    <p:bodyStyle>
      <a:lvl1pPr marL="257175" indent="-257175" algn="l" rtl="0" eaLnBrk="1" fontAlgn="base" hangingPunct="1">
        <a:spcBef>
          <a:spcPct val="20000"/>
        </a:spcBef>
        <a:spcAft>
          <a:spcPct val="0"/>
        </a:spcAft>
        <a:buChar char="•"/>
        <a:defRPr sz="2400">
          <a:solidFill>
            <a:schemeClr val="tx1"/>
          </a:solidFill>
          <a:latin typeface="+mn-lt"/>
          <a:ea typeface="MS PGothic" pitchFamily="34" charset="-128"/>
          <a:cs typeface="MS PGothic" charset="0"/>
        </a:defRPr>
      </a:lvl1pPr>
      <a:lvl2pPr marL="557213" indent="-214313" algn="l" rtl="0" eaLnBrk="1" fontAlgn="base" hangingPunct="1">
        <a:spcBef>
          <a:spcPct val="20000"/>
        </a:spcBef>
        <a:spcAft>
          <a:spcPct val="0"/>
        </a:spcAft>
        <a:buChar char="–"/>
        <a:defRPr sz="2100">
          <a:solidFill>
            <a:schemeClr val="tx1"/>
          </a:solidFill>
          <a:latin typeface="+mn-lt"/>
          <a:ea typeface="MS PGothic" pitchFamily="34" charset="-128"/>
          <a:cs typeface="MS PGothic" charset="0"/>
        </a:defRPr>
      </a:lvl2pPr>
      <a:lvl3pPr marL="857250" indent="-171450" algn="l" rtl="0" eaLnBrk="1" fontAlgn="base" hangingPunct="1">
        <a:spcBef>
          <a:spcPct val="20000"/>
        </a:spcBef>
        <a:spcAft>
          <a:spcPct val="0"/>
        </a:spcAft>
        <a:buChar char="•"/>
        <a:defRPr sz="1800">
          <a:solidFill>
            <a:schemeClr val="tx1"/>
          </a:solidFill>
          <a:latin typeface="+mn-lt"/>
          <a:ea typeface="MS PGothic" pitchFamily="34" charset="-128"/>
          <a:cs typeface="MS PGothic" charset="0"/>
        </a:defRPr>
      </a:lvl3pPr>
      <a:lvl4pPr marL="1200150" indent="-171450" algn="l" rtl="0" eaLnBrk="1" fontAlgn="base" hangingPunct="1">
        <a:spcBef>
          <a:spcPct val="20000"/>
        </a:spcBef>
        <a:spcAft>
          <a:spcPct val="0"/>
        </a:spcAft>
        <a:buChar char="–"/>
        <a:defRPr sz="1500">
          <a:solidFill>
            <a:schemeClr val="tx1"/>
          </a:solidFill>
          <a:latin typeface="+mn-lt"/>
          <a:ea typeface="MS PGothic" pitchFamily="34" charset="-128"/>
          <a:cs typeface="MS PGothic" charset="0"/>
        </a:defRPr>
      </a:lvl4pPr>
      <a:lvl5pPr marL="1543050" indent="-171450" algn="l" rtl="0" eaLnBrk="1" fontAlgn="base" hangingPunct="1">
        <a:spcBef>
          <a:spcPct val="20000"/>
        </a:spcBef>
        <a:spcAft>
          <a:spcPct val="0"/>
        </a:spcAft>
        <a:buChar char="•"/>
        <a:defRPr sz="1500">
          <a:solidFill>
            <a:schemeClr val="tx1"/>
          </a:solidFill>
          <a:latin typeface="+mn-lt"/>
          <a:ea typeface="MS PGothic" pitchFamily="34" charset="-128"/>
          <a:cs typeface="MS PGothic" charset="0"/>
        </a:defRPr>
      </a:lvl5pPr>
      <a:lvl6pPr marL="1885950" indent="-171450" algn="l" rtl="0" eaLnBrk="1" fontAlgn="base" hangingPunct="1">
        <a:spcBef>
          <a:spcPct val="20000"/>
        </a:spcBef>
        <a:spcAft>
          <a:spcPct val="0"/>
        </a:spcAft>
        <a:buChar char="•"/>
        <a:defRPr sz="1200">
          <a:solidFill>
            <a:schemeClr val="tx1"/>
          </a:solidFill>
          <a:latin typeface="+mn-lt"/>
        </a:defRPr>
      </a:lvl6pPr>
      <a:lvl7pPr marL="2228850" indent="-171450" algn="l" rtl="0" eaLnBrk="1" fontAlgn="base" hangingPunct="1">
        <a:spcBef>
          <a:spcPct val="20000"/>
        </a:spcBef>
        <a:spcAft>
          <a:spcPct val="0"/>
        </a:spcAft>
        <a:buChar char="•"/>
        <a:defRPr sz="1200">
          <a:solidFill>
            <a:schemeClr val="tx1"/>
          </a:solidFill>
          <a:latin typeface="+mn-lt"/>
        </a:defRPr>
      </a:lvl7pPr>
      <a:lvl8pPr marL="2571750" indent="-171450" algn="l" rtl="0" eaLnBrk="1" fontAlgn="base" hangingPunct="1">
        <a:spcBef>
          <a:spcPct val="20000"/>
        </a:spcBef>
        <a:spcAft>
          <a:spcPct val="0"/>
        </a:spcAft>
        <a:buChar char="•"/>
        <a:defRPr sz="1200">
          <a:solidFill>
            <a:schemeClr val="tx1"/>
          </a:solidFill>
          <a:latin typeface="+mn-lt"/>
        </a:defRPr>
      </a:lvl8pPr>
      <a:lvl9pPr marL="2914650" indent="-171450" algn="l" rtl="0" eaLnBrk="1" fontAlgn="base" hangingPunct="1">
        <a:spcBef>
          <a:spcPct val="20000"/>
        </a:spcBef>
        <a:spcAft>
          <a:spcPct val="0"/>
        </a:spcAft>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10/8/2026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624549627"/>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10253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DC9868-D4F4-1BC9-EA8B-31CEBFAABC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D60E3EF-EB6D-628E-4953-31E3FC6547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450EDE-9EDF-A538-1E30-77899B1B12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GB"/>
          </a:p>
        </p:txBody>
      </p:sp>
      <p:sp>
        <p:nvSpPr>
          <p:cNvPr id="5" name="Footer Placeholder 4">
            <a:extLst>
              <a:ext uri="{FF2B5EF4-FFF2-40B4-BE49-F238E27FC236}">
                <a16:creationId xmlns:a16="http://schemas.microsoft.com/office/drawing/2014/main" id="{F5267640-4868-5621-FF20-966D3704DB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4817B227-100A-4240-C2CA-77703C6C96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endParaRPr lang="en-GB"/>
          </a:p>
        </p:txBody>
      </p:sp>
    </p:spTree>
    <p:extLst>
      <p:ext uri="{BB962C8B-B14F-4D97-AF65-F5344CB8AC3E}">
        <p14:creationId xmlns:p14="http://schemas.microsoft.com/office/powerpoint/2010/main" val="2105368737"/>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l" defTabSz="914400" rtl="0" eaLnBrk="1" latinLnBrk="0" hangingPunct="1">
        <a:lnSpc>
          <a:spcPct val="90000"/>
        </a:lnSpc>
        <a:spcBef>
          <a:spcPct val="0"/>
        </a:spcBef>
        <a:buNone/>
        <a:defRPr sz="4400" kern="1200">
          <a:solidFill>
            <a:schemeClr val="bg1"/>
          </a:solidFill>
          <a:latin typeface="Open Sans" pitchFamily="2" charset="0"/>
          <a:ea typeface="Open Sans" pitchFamily="2" charset="0"/>
          <a:cs typeface="Open Sans"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jpeg"/><Relationship Id="rId12" Type="http://schemas.openxmlformats.org/officeDocument/2006/relationships/image" Target="../media/image15.jpeg"/><Relationship Id="rId2" Type="http://schemas.openxmlformats.org/officeDocument/2006/relationships/image" Target="../media/image5.png"/><Relationship Id="rId1" Type="http://schemas.openxmlformats.org/officeDocument/2006/relationships/slideLayout" Target="../slideLayouts/slideLayout35.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image" Target="../media/image17.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4.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3.png"/><Relationship Id="rId7" Type="http://schemas.openxmlformats.org/officeDocument/2006/relationships/diagramColors" Target="../diagrams/colors2.xml"/><Relationship Id="rId2" Type="http://schemas.openxmlformats.org/officeDocument/2006/relationships/notesSlide" Target="../notesSlides/notesSlide1.xml"/><Relationship Id="rId1" Type="http://schemas.openxmlformats.org/officeDocument/2006/relationships/slideLayout" Target="../slideLayouts/slideLayout3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3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3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3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slideLayout" Target="../slideLayouts/slideLayout33.xml"/><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audio" Target="../media/media1.mp3"/><Relationship Id="rId16" Type="http://schemas.openxmlformats.org/officeDocument/2006/relationships/image" Target="../media/image35.png"/><Relationship Id="rId1" Type="http://schemas.microsoft.com/office/2007/relationships/media" Target="../media/media1.mp3"/><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png"/><Relationship Id="rId4" Type="http://schemas.openxmlformats.org/officeDocument/2006/relationships/notesSlide" Target="../notesSlides/notesSlide5.xml"/><Relationship Id="rId9" Type="http://schemas.openxmlformats.org/officeDocument/2006/relationships/image" Target="../media/image28.png"/><Relationship Id="rId14" Type="http://schemas.openxmlformats.org/officeDocument/2006/relationships/image" Target="../media/image3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9.xml"/><Relationship Id="rId1" Type="http://schemas.openxmlformats.org/officeDocument/2006/relationships/slideLayout" Target="../slideLayouts/slideLayout3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sv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1.xm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0.xml"/><Relationship Id="rId1" Type="http://schemas.openxmlformats.org/officeDocument/2006/relationships/tags" Target="../tags/tag2.xml"/></Relationships>
</file>

<file path=ppt/slides/_rels/slide17.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14.xml"/><Relationship Id="rId1" Type="http://schemas.openxmlformats.org/officeDocument/2006/relationships/slideLayout" Target="../slideLayouts/slideLayout3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svg"/></Relationships>
</file>

<file path=ppt/slides/_rels/slide18.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15.xml"/><Relationship Id="rId1" Type="http://schemas.openxmlformats.org/officeDocument/2006/relationships/slideLayout" Target="../slideLayouts/slideLayout3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42.svg"/><Relationship Id="rId7" Type="http://schemas.openxmlformats.org/officeDocument/2006/relationships/diagramLayout" Target="../diagrams/layout6.xml"/><Relationship Id="rId2" Type="http://schemas.openxmlformats.org/officeDocument/2006/relationships/notesSlide" Target="../notesSlides/notesSlide17.xml"/><Relationship Id="rId1" Type="http://schemas.openxmlformats.org/officeDocument/2006/relationships/slideLayout" Target="../slideLayouts/slideLayout23.xml"/><Relationship Id="rId6" Type="http://schemas.openxmlformats.org/officeDocument/2006/relationships/diagramData" Target="../diagrams/data6.xml"/><Relationship Id="rId5" Type="http://schemas.openxmlformats.org/officeDocument/2006/relationships/image" Target="../media/image44.svg"/><Relationship Id="rId10" Type="http://schemas.microsoft.com/office/2007/relationships/diagramDrawing" Target="../diagrams/drawing6.xml"/><Relationship Id="rId4" Type="http://schemas.openxmlformats.org/officeDocument/2006/relationships/image" Target="../media/image43.svg"/><Relationship Id="rId9" Type="http://schemas.openxmlformats.org/officeDocument/2006/relationships/diagramColors" Target="../diagrams/colors6.xml"/></Relationships>
</file>

<file path=ppt/slides/_rels/slide21.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png"/></Relationships>
</file>

<file path=ppt/slides/_rels/slide22.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7.png"/><Relationship Id="rId18" Type="http://schemas.openxmlformats.org/officeDocument/2006/relationships/image" Target="../media/image72.png"/><Relationship Id="rId3" Type="http://schemas.openxmlformats.org/officeDocument/2006/relationships/image" Target="../media/image57.png"/><Relationship Id="rId21" Type="http://schemas.openxmlformats.org/officeDocument/2006/relationships/image" Target="../media/image75.png"/><Relationship Id="rId7" Type="http://schemas.openxmlformats.org/officeDocument/2006/relationships/image" Target="../media/image61.png"/><Relationship Id="rId12" Type="http://schemas.openxmlformats.org/officeDocument/2006/relationships/image" Target="../media/image66.png"/><Relationship Id="rId17" Type="http://schemas.openxmlformats.org/officeDocument/2006/relationships/image" Target="../media/image71.png"/><Relationship Id="rId2" Type="http://schemas.openxmlformats.org/officeDocument/2006/relationships/notesSlide" Target="../notesSlides/notesSlide19.xml"/><Relationship Id="rId16" Type="http://schemas.openxmlformats.org/officeDocument/2006/relationships/image" Target="../media/image70.png"/><Relationship Id="rId20" Type="http://schemas.openxmlformats.org/officeDocument/2006/relationships/image" Target="../media/image74.png"/><Relationship Id="rId1" Type="http://schemas.openxmlformats.org/officeDocument/2006/relationships/slideLayout" Target="../slideLayouts/slideLayout9.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png"/><Relationship Id="rId15" Type="http://schemas.openxmlformats.org/officeDocument/2006/relationships/image" Target="../media/image69.png"/><Relationship Id="rId10" Type="http://schemas.openxmlformats.org/officeDocument/2006/relationships/image" Target="../media/image64.png"/><Relationship Id="rId19" Type="http://schemas.openxmlformats.org/officeDocument/2006/relationships/image" Target="../media/image73.png"/><Relationship Id="rId4" Type="http://schemas.openxmlformats.org/officeDocument/2006/relationships/image" Target="../media/image58.png"/><Relationship Id="rId9" Type="http://schemas.openxmlformats.org/officeDocument/2006/relationships/image" Target="../media/image63.png"/><Relationship Id="rId14" Type="http://schemas.openxmlformats.org/officeDocument/2006/relationships/image" Target="../media/image68.png"/></Relationships>
</file>

<file path=ppt/slides/_rels/slide23.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png"/><Relationship Id="rId18" Type="http://schemas.openxmlformats.org/officeDocument/2006/relationships/image" Target="../media/image91.png"/><Relationship Id="rId3" Type="http://schemas.openxmlformats.org/officeDocument/2006/relationships/image" Target="../media/image76.png"/><Relationship Id="rId7" Type="http://schemas.openxmlformats.org/officeDocument/2006/relationships/image" Target="../media/image80.png"/><Relationship Id="rId12" Type="http://schemas.openxmlformats.org/officeDocument/2006/relationships/image" Target="../media/image85.png"/><Relationship Id="rId17" Type="http://schemas.openxmlformats.org/officeDocument/2006/relationships/image" Target="../media/image90.png"/><Relationship Id="rId2" Type="http://schemas.openxmlformats.org/officeDocument/2006/relationships/notesSlide" Target="../notesSlides/notesSlide20.xml"/><Relationship Id="rId16" Type="http://schemas.openxmlformats.org/officeDocument/2006/relationships/image" Target="../media/image89.png"/><Relationship Id="rId20" Type="http://schemas.openxmlformats.org/officeDocument/2006/relationships/image" Target="../media/image93.png"/><Relationship Id="rId1" Type="http://schemas.openxmlformats.org/officeDocument/2006/relationships/slideLayout" Target="../slideLayouts/slideLayout9.xml"/><Relationship Id="rId6" Type="http://schemas.openxmlformats.org/officeDocument/2006/relationships/image" Target="../media/image79.png"/><Relationship Id="rId11" Type="http://schemas.openxmlformats.org/officeDocument/2006/relationships/image" Target="../media/image84.png"/><Relationship Id="rId5" Type="http://schemas.openxmlformats.org/officeDocument/2006/relationships/image" Target="../media/image78.png"/><Relationship Id="rId15" Type="http://schemas.openxmlformats.org/officeDocument/2006/relationships/image" Target="../media/image88.png"/><Relationship Id="rId10" Type="http://schemas.openxmlformats.org/officeDocument/2006/relationships/image" Target="../media/image83.png"/><Relationship Id="rId19" Type="http://schemas.openxmlformats.org/officeDocument/2006/relationships/image" Target="../media/image92.png"/><Relationship Id="rId4" Type="http://schemas.openxmlformats.org/officeDocument/2006/relationships/image" Target="../media/image77.png"/><Relationship Id="rId9" Type="http://schemas.openxmlformats.org/officeDocument/2006/relationships/image" Target="../media/image82.png"/><Relationship Id="rId14" Type="http://schemas.openxmlformats.org/officeDocument/2006/relationships/image" Target="../media/image87.png"/></Relationships>
</file>

<file path=ppt/slides/_rels/slide24.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104.png"/><Relationship Id="rId18" Type="http://schemas.openxmlformats.org/officeDocument/2006/relationships/image" Target="../media/image109.png"/><Relationship Id="rId3" Type="http://schemas.openxmlformats.org/officeDocument/2006/relationships/image" Target="../media/image94.png"/><Relationship Id="rId7" Type="http://schemas.openxmlformats.org/officeDocument/2006/relationships/image" Target="../media/image98.png"/><Relationship Id="rId12" Type="http://schemas.openxmlformats.org/officeDocument/2006/relationships/image" Target="../media/image103.png"/><Relationship Id="rId17" Type="http://schemas.openxmlformats.org/officeDocument/2006/relationships/image" Target="../media/image108.png"/><Relationship Id="rId2" Type="http://schemas.openxmlformats.org/officeDocument/2006/relationships/notesSlide" Target="../notesSlides/notesSlide21.xml"/><Relationship Id="rId16" Type="http://schemas.openxmlformats.org/officeDocument/2006/relationships/image" Target="../media/image107.png"/><Relationship Id="rId1" Type="http://schemas.openxmlformats.org/officeDocument/2006/relationships/slideLayout" Target="../slideLayouts/slideLayout9.xml"/><Relationship Id="rId6" Type="http://schemas.openxmlformats.org/officeDocument/2006/relationships/image" Target="../media/image97.png"/><Relationship Id="rId11" Type="http://schemas.openxmlformats.org/officeDocument/2006/relationships/image" Target="../media/image102.png"/><Relationship Id="rId5" Type="http://schemas.openxmlformats.org/officeDocument/2006/relationships/image" Target="../media/image96.png"/><Relationship Id="rId15" Type="http://schemas.openxmlformats.org/officeDocument/2006/relationships/image" Target="../media/image106.png"/><Relationship Id="rId10" Type="http://schemas.openxmlformats.org/officeDocument/2006/relationships/image" Target="../media/image101.png"/><Relationship Id="rId19" Type="http://schemas.openxmlformats.org/officeDocument/2006/relationships/image" Target="../media/image110.png"/><Relationship Id="rId4" Type="http://schemas.openxmlformats.org/officeDocument/2006/relationships/image" Target="../media/image95.png"/><Relationship Id="rId9" Type="http://schemas.openxmlformats.org/officeDocument/2006/relationships/image" Target="../media/image100.png"/><Relationship Id="rId14" Type="http://schemas.openxmlformats.org/officeDocument/2006/relationships/image" Target="../media/image105.png"/></Relationships>
</file>

<file path=ppt/slides/_rels/slide25.xml.rels><?xml version="1.0" encoding="UTF-8" standalone="yes"?>
<Relationships xmlns="http://schemas.openxmlformats.org/package/2006/relationships"><Relationship Id="rId8" Type="http://schemas.openxmlformats.org/officeDocument/2006/relationships/image" Target="../media/image116.png"/><Relationship Id="rId13" Type="http://schemas.openxmlformats.org/officeDocument/2006/relationships/image" Target="../media/image121.png"/><Relationship Id="rId18" Type="http://schemas.openxmlformats.org/officeDocument/2006/relationships/image" Target="../media/image126.png"/><Relationship Id="rId3" Type="http://schemas.openxmlformats.org/officeDocument/2006/relationships/image" Target="../media/image111.png"/><Relationship Id="rId7" Type="http://schemas.openxmlformats.org/officeDocument/2006/relationships/image" Target="../media/image115.png"/><Relationship Id="rId12" Type="http://schemas.openxmlformats.org/officeDocument/2006/relationships/image" Target="../media/image120.png"/><Relationship Id="rId17" Type="http://schemas.openxmlformats.org/officeDocument/2006/relationships/image" Target="../media/image125.png"/><Relationship Id="rId2" Type="http://schemas.openxmlformats.org/officeDocument/2006/relationships/notesSlide" Target="../notesSlides/notesSlide22.xml"/><Relationship Id="rId16" Type="http://schemas.openxmlformats.org/officeDocument/2006/relationships/image" Target="../media/image124.png"/><Relationship Id="rId20" Type="http://schemas.openxmlformats.org/officeDocument/2006/relationships/image" Target="../media/image128.png"/><Relationship Id="rId1" Type="http://schemas.openxmlformats.org/officeDocument/2006/relationships/slideLayout" Target="../slideLayouts/slideLayout23.xml"/><Relationship Id="rId6" Type="http://schemas.openxmlformats.org/officeDocument/2006/relationships/image" Target="../media/image114.png"/><Relationship Id="rId11" Type="http://schemas.openxmlformats.org/officeDocument/2006/relationships/image" Target="../media/image119.png"/><Relationship Id="rId5" Type="http://schemas.openxmlformats.org/officeDocument/2006/relationships/image" Target="../media/image113.png"/><Relationship Id="rId15" Type="http://schemas.openxmlformats.org/officeDocument/2006/relationships/image" Target="../media/image123.png"/><Relationship Id="rId10" Type="http://schemas.openxmlformats.org/officeDocument/2006/relationships/image" Target="../media/image118.png"/><Relationship Id="rId19" Type="http://schemas.openxmlformats.org/officeDocument/2006/relationships/image" Target="../media/image127.png"/><Relationship Id="rId4" Type="http://schemas.openxmlformats.org/officeDocument/2006/relationships/image" Target="../media/image112.png"/><Relationship Id="rId9" Type="http://schemas.openxmlformats.org/officeDocument/2006/relationships/image" Target="../media/image117.png"/><Relationship Id="rId14" Type="http://schemas.openxmlformats.org/officeDocument/2006/relationships/image" Target="../media/image122.png"/></Relationships>
</file>

<file path=ppt/slides/_rels/slide26.xml.rels><?xml version="1.0" encoding="UTF-8" standalone="yes"?>
<Relationships xmlns="http://schemas.openxmlformats.org/package/2006/relationships"><Relationship Id="rId8" Type="http://schemas.openxmlformats.org/officeDocument/2006/relationships/image" Target="../media/image134.png"/><Relationship Id="rId13" Type="http://schemas.openxmlformats.org/officeDocument/2006/relationships/image" Target="../media/image139.png"/><Relationship Id="rId3" Type="http://schemas.openxmlformats.org/officeDocument/2006/relationships/image" Target="../media/image129.png"/><Relationship Id="rId7" Type="http://schemas.openxmlformats.org/officeDocument/2006/relationships/image" Target="../media/image133.png"/><Relationship Id="rId12" Type="http://schemas.openxmlformats.org/officeDocument/2006/relationships/image" Target="../media/image138.png"/><Relationship Id="rId17" Type="http://schemas.openxmlformats.org/officeDocument/2006/relationships/image" Target="../media/image143.png"/><Relationship Id="rId2" Type="http://schemas.openxmlformats.org/officeDocument/2006/relationships/notesSlide" Target="../notesSlides/notesSlide23.xml"/><Relationship Id="rId16" Type="http://schemas.openxmlformats.org/officeDocument/2006/relationships/image" Target="../media/image142.png"/><Relationship Id="rId1" Type="http://schemas.openxmlformats.org/officeDocument/2006/relationships/slideLayout" Target="../slideLayouts/slideLayout9.xml"/><Relationship Id="rId6" Type="http://schemas.openxmlformats.org/officeDocument/2006/relationships/image" Target="../media/image132.png"/><Relationship Id="rId11" Type="http://schemas.openxmlformats.org/officeDocument/2006/relationships/image" Target="../media/image137.png"/><Relationship Id="rId5" Type="http://schemas.openxmlformats.org/officeDocument/2006/relationships/image" Target="../media/image131.png"/><Relationship Id="rId15" Type="http://schemas.openxmlformats.org/officeDocument/2006/relationships/image" Target="../media/image141.png"/><Relationship Id="rId10" Type="http://schemas.openxmlformats.org/officeDocument/2006/relationships/image" Target="../media/image136.png"/><Relationship Id="rId4" Type="http://schemas.openxmlformats.org/officeDocument/2006/relationships/image" Target="../media/image130.png"/><Relationship Id="rId9" Type="http://schemas.openxmlformats.org/officeDocument/2006/relationships/image" Target="../media/image135.png"/><Relationship Id="rId14" Type="http://schemas.openxmlformats.org/officeDocument/2006/relationships/image" Target="../media/image140.png"/></Relationships>
</file>

<file path=ppt/slides/_rels/slide27.xml.rels><?xml version="1.0" encoding="UTF-8" standalone="yes"?>
<Relationships xmlns="http://schemas.openxmlformats.org/package/2006/relationships"><Relationship Id="rId8" Type="http://schemas.openxmlformats.org/officeDocument/2006/relationships/image" Target="../media/image149.png"/><Relationship Id="rId13" Type="http://schemas.openxmlformats.org/officeDocument/2006/relationships/image" Target="../media/image154.png"/><Relationship Id="rId18" Type="http://schemas.openxmlformats.org/officeDocument/2006/relationships/image" Target="../media/image159.png"/><Relationship Id="rId3" Type="http://schemas.openxmlformats.org/officeDocument/2006/relationships/image" Target="../media/image144.png"/><Relationship Id="rId21" Type="http://schemas.openxmlformats.org/officeDocument/2006/relationships/image" Target="../media/image162.png"/><Relationship Id="rId7" Type="http://schemas.openxmlformats.org/officeDocument/2006/relationships/image" Target="../media/image148.png"/><Relationship Id="rId12" Type="http://schemas.openxmlformats.org/officeDocument/2006/relationships/image" Target="../media/image153.png"/><Relationship Id="rId17" Type="http://schemas.openxmlformats.org/officeDocument/2006/relationships/image" Target="../media/image158.png"/><Relationship Id="rId2" Type="http://schemas.openxmlformats.org/officeDocument/2006/relationships/notesSlide" Target="../notesSlides/notesSlide24.xml"/><Relationship Id="rId16" Type="http://schemas.openxmlformats.org/officeDocument/2006/relationships/image" Target="../media/image157.png"/><Relationship Id="rId20" Type="http://schemas.openxmlformats.org/officeDocument/2006/relationships/image" Target="../media/image161.png"/><Relationship Id="rId1" Type="http://schemas.openxmlformats.org/officeDocument/2006/relationships/slideLayout" Target="../slideLayouts/slideLayout9.xml"/><Relationship Id="rId6" Type="http://schemas.openxmlformats.org/officeDocument/2006/relationships/image" Target="../media/image147.png"/><Relationship Id="rId11" Type="http://schemas.openxmlformats.org/officeDocument/2006/relationships/image" Target="../media/image152.png"/><Relationship Id="rId5" Type="http://schemas.openxmlformats.org/officeDocument/2006/relationships/image" Target="../media/image146.png"/><Relationship Id="rId15" Type="http://schemas.openxmlformats.org/officeDocument/2006/relationships/image" Target="../media/image156.png"/><Relationship Id="rId23" Type="http://schemas.openxmlformats.org/officeDocument/2006/relationships/image" Target="../media/image164.png"/><Relationship Id="rId10" Type="http://schemas.openxmlformats.org/officeDocument/2006/relationships/image" Target="../media/image151.png"/><Relationship Id="rId19" Type="http://schemas.openxmlformats.org/officeDocument/2006/relationships/image" Target="../media/image160.png"/><Relationship Id="rId4" Type="http://schemas.openxmlformats.org/officeDocument/2006/relationships/image" Target="../media/image145.png"/><Relationship Id="rId9" Type="http://schemas.openxmlformats.org/officeDocument/2006/relationships/image" Target="../media/image150.png"/><Relationship Id="rId14" Type="http://schemas.openxmlformats.org/officeDocument/2006/relationships/image" Target="../media/image155.png"/><Relationship Id="rId22" Type="http://schemas.openxmlformats.org/officeDocument/2006/relationships/image" Target="../media/image163.png"/></Relationships>
</file>

<file path=ppt/slides/_rels/slide28.xml.rels><?xml version="1.0" encoding="UTF-8" standalone="yes"?>
<Relationships xmlns="http://schemas.openxmlformats.org/package/2006/relationships"><Relationship Id="rId8" Type="http://schemas.openxmlformats.org/officeDocument/2006/relationships/image" Target="../media/image170.png"/><Relationship Id="rId13" Type="http://schemas.openxmlformats.org/officeDocument/2006/relationships/image" Target="../media/image175.png"/><Relationship Id="rId3" Type="http://schemas.openxmlformats.org/officeDocument/2006/relationships/image" Target="../media/image165.png"/><Relationship Id="rId7" Type="http://schemas.openxmlformats.org/officeDocument/2006/relationships/image" Target="../media/image169.png"/><Relationship Id="rId12" Type="http://schemas.openxmlformats.org/officeDocument/2006/relationships/image" Target="../media/image174.png"/><Relationship Id="rId2" Type="http://schemas.openxmlformats.org/officeDocument/2006/relationships/notesSlide" Target="../notesSlides/notesSlide25.xml"/><Relationship Id="rId1" Type="http://schemas.openxmlformats.org/officeDocument/2006/relationships/slideLayout" Target="../slideLayouts/slideLayout23.xml"/><Relationship Id="rId6" Type="http://schemas.openxmlformats.org/officeDocument/2006/relationships/image" Target="../media/image168.png"/><Relationship Id="rId11" Type="http://schemas.openxmlformats.org/officeDocument/2006/relationships/image" Target="../media/image173.png"/><Relationship Id="rId5" Type="http://schemas.openxmlformats.org/officeDocument/2006/relationships/image" Target="../media/image167.png"/><Relationship Id="rId10" Type="http://schemas.openxmlformats.org/officeDocument/2006/relationships/image" Target="../media/image172.png"/><Relationship Id="rId4" Type="http://schemas.openxmlformats.org/officeDocument/2006/relationships/image" Target="../media/image166.png"/><Relationship Id="rId9" Type="http://schemas.openxmlformats.org/officeDocument/2006/relationships/image" Target="../media/image171.png"/><Relationship Id="rId14" Type="http://schemas.openxmlformats.org/officeDocument/2006/relationships/image" Target="../media/image17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3" Type="http://schemas.openxmlformats.org/officeDocument/2006/relationships/hyperlink" Target="https://www.collinsdictionary.com/dictionary/english" TargetMode="External"/><Relationship Id="rId2" Type="http://schemas.openxmlformats.org/officeDocument/2006/relationships/notesSlide" Target="../notesSlides/notesSlide37.xml"/><Relationship Id="rId1" Type="http://schemas.openxmlformats.org/officeDocument/2006/relationships/slideLayout" Target="../slideLayouts/slideLayout34.xml"/><Relationship Id="rId6" Type="http://schemas.openxmlformats.org/officeDocument/2006/relationships/image" Target="../media/image22.jpeg"/><Relationship Id="rId5" Type="http://schemas.openxmlformats.org/officeDocument/2006/relationships/hyperlink" Target="https://www.lextutor.ca/vp/" TargetMode="External"/><Relationship Id="rId4" Type="http://schemas.openxmlformats.org/officeDocument/2006/relationships/hyperlink" Target="https://englishprofile.org/"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notesSlide" Target="../notesSlides/notesSlide38.xml"/><Relationship Id="rId1" Type="http://schemas.openxmlformats.org/officeDocument/2006/relationships/slideLayout" Target="../slideLayouts/slideLayout34.xml"/><Relationship Id="rId4" Type="http://schemas.openxmlformats.org/officeDocument/2006/relationships/hyperlink" Target="mailto:exec@batod.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2C45E-2566-9611-5A42-B10940BA46DC}"/>
              </a:ext>
            </a:extLst>
          </p:cNvPr>
          <p:cNvSpPr>
            <a:spLocks noGrp="1"/>
          </p:cNvSpPr>
          <p:nvPr>
            <p:ph type="title"/>
          </p:nvPr>
        </p:nvSpPr>
        <p:spPr>
          <a:xfrm>
            <a:off x="839788" y="179010"/>
            <a:ext cx="10515600" cy="1982228"/>
          </a:xfrm>
        </p:spPr>
        <p:txBody>
          <a:bodyPr anchor="b">
            <a:normAutofit fontScale="90000"/>
          </a:bodyPr>
          <a:lstStyle/>
          <a:p>
            <a:r>
              <a:rPr lang="en-GB" sz="2800" b="1">
                <a:solidFill>
                  <a:srgbClr val="0070C0"/>
                </a:solidFill>
                <a:latin typeface="Arial"/>
                <a:ea typeface="Open Sans"/>
                <a:cs typeface="Arial"/>
              </a:rPr>
              <a:t>A collaborative approach to accessible examinations</a:t>
            </a:r>
            <a:br>
              <a:rPr lang="en-GB" sz="2800" b="1">
                <a:solidFill>
                  <a:srgbClr val="0070C0"/>
                </a:solidFill>
                <a:latin typeface="Arial"/>
                <a:cs typeface="Arial"/>
              </a:rPr>
            </a:br>
            <a:br>
              <a:rPr lang="en-GB" sz="2800" b="1">
                <a:latin typeface="Arial"/>
                <a:ea typeface="Open Sans"/>
                <a:cs typeface="Arial"/>
              </a:rPr>
            </a:br>
            <a:r>
              <a:rPr lang="en-GB" sz="2800" b="1">
                <a:solidFill>
                  <a:srgbClr val="0070C0"/>
                </a:solidFill>
                <a:latin typeface="Arial"/>
                <a:ea typeface="Open Sans"/>
                <a:cs typeface="Arial"/>
              </a:rPr>
              <a:t>Launch of the fourth edition of Language of Examinations:</a:t>
            </a:r>
            <a:br>
              <a:rPr lang="en-GB" sz="2800" b="1">
                <a:latin typeface="Arial"/>
                <a:ea typeface="Open Sans"/>
                <a:cs typeface="Arial"/>
              </a:rPr>
            </a:br>
            <a:r>
              <a:rPr lang="en-GB" sz="2800" b="1">
                <a:solidFill>
                  <a:srgbClr val="0070C0"/>
                </a:solidFill>
                <a:latin typeface="Arial"/>
                <a:ea typeface="Open Sans"/>
                <a:cs typeface="Arial"/>
              </a:rPr>
              <a:t>Guidance for accessible language, teaching and assessment</a:t>
            </a:r>
            <a:br>
              <a:rPr lang="en-GB" sz="2800">
                <a:latin typeface="Arial"/>
                <a:cs typeface="Arial"/>
              </a:rPr>
            </a:br>
            <a:endParaRPr lang="en-GB" sz="2800">
              <a:latin typeface="Arial"/>
              <a:cs typeface="Arial"/>
            </a:endParaRPr>
          </a:p>
        </p:txBody>
      </p:sp>
      <p:pic>
        <p:nvPicPr>
          <p:cNvPr id="20" name="drawing">
            <a:extLst>
              <a:ext uri="{FF2B5EF4-FFF2-40B4-BE49-F238E27FC236}">
                <a16:creationId xmlns:a16="http://schemas.microsoft.com/office/drawing/2014/main" id="{A5E7722C-4607-1F48-B59E-500BC0CC102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445216" y="3341310"/>
            <a:ext cx="1316990" cy="1316990"/>
          </a:xfrm>
          <a:prstGeom prst="rect">
            <a:avLst/>
          </a:prstGeom>
        </p:spPr>
      </p:pic>
      <p:pic>
        <p:nvPicPr>
          <p:cNvPr id="22" name="drawing">
            <a:extLst>
              <a:ext uri="{FF2B5EF4-FFF2-40B4-BE49-F238E27FC236}">
                <a16:creationId xmlns:a16="http://schemas.microsoft.com/office/drawing/2014/main" id="{07E4F365-8A8A-CB00-1D6D-ADB645EC30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264" y="2215325"/>
            <a:ext cx="2728457" cy="937249"/>
          </a:xfrm>
          <a:prstGeom prst="rect">
            <a:avLst/>
          </a:prstGeom>
        </p:spPr>
      </p:pic>
      <p:pic>
        <p:nvPicPr>
          <p:cNvPr id="24" name="Picture 23">
            <a:extLst>
              <a:ext uri="{FF2B5EF4-FFF2-40B4-BE49-F238E27FC236}">
                <a16:creationId xmlns:a16="http://schemas.microsoft.com/office/drawing/2014/main" id="{AD3296DC-4BE3-225A-FFEA-760D39A2CE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0226" y="2109800"/>
            <a:ext cx="1937658" cy="908885"/>
          </a:xfrm>
          <a:prstGeom prst="rect">
            <a:avLst/>
          </a:prstGeom>
        </p:spPr>
      </p:pic>
      <p:pic>
        <p:nvPicPr>
          <p:cNvPr id="28" name="drawing">
            <a:extLst>
              <a:ext uri="{FF2B5EF4-FFF2-40B4-BE49-F238E27FC236}">
                <a16:creationId xmlns:a16="http://schemas.microsoft.com/office/drawing/2014/main" id="{6559213D-954F-94DA-1937-F0C2C5C490C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81463" y="4074072"/>
            <a:ext cx="2247265" cy="551815"/>
          </a:xfrm>
          <a:prstGeom prst="rect">
            <a:avLst/>
          </a:prstGeom>
        </p:spPr>
      </p:pic>
      <p:pic>
        <p:nvPicPr>
          <p:cNvPr id="7" name="drawing">
            <a:extLst>
              <a:ext uri="{FF2B5EF4-FFF2-40B4-BE49-F238E27FC236}">
                <a16:creationId xmlns:a16="http://schemas.microsoft.com/office/drawing/2014/main" id="{6B3C3FC2-2FE2-7963-A4BE-0DC48E7C30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45921" y="2359842"/>
            <a:ext cx="1780540" cy="656590"/>
          </a:xfrm>
          <a:prstGeom prst="rect">
            <a:avLst/>
          </a:prstGeom>
        </p:spPr>
      </p:pic>
      <p:pic>
        <p:nvPicPr>
          <p:cNvPr id="8" name="drawing">
            <a:extLst>
              <a:ext uri="{FF2B5EF4-FFF2-40B4-BE49-F238E27FC236}">
                <a16:creationId xmlns:a16="http://schemas.microsoft.com/office/drawing/2014/main" id="{BBAB334D-FEA2-9B22-396A-A6E07B32A72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9176833" y="2337901"/>
            <a:ext cx="1752600" cy="560705"/>
          </a:xfrm>
          <a:prstGeom prst="rect">
            <a:avLst/>
          </a:prstGeom>
        </p:spPr>
      </p:pic>
      <p:pic>
        <p:nvPicPr>
          <p:cNvPr id="11" name="drawing">
            <a:extLst>
              <a:ext uri="{FF2B5EF4-FFF2-40B4-BE49-F238E27FC236}">
                <a16:creationId xmlns:a16="http://schemas.microsoft.com/office/drawing/2014/main" id="{396FCFAB-4A9B-FC27-66E2-9AC9B92B3705}"/>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455239" y="3431291"/>
            <a:ext cx="2686050" cy="990600"/>
          </a:xfrm>
          <a:prstGeom prst="rect">
            <a:avLst/>
          </a:prstGeom>
        </p:spPr>
      </p:pic>
      <p:pic>
        <p:nvPicPr>
          <p:cNvPr id="12" name="drawing">
            <a:extLst>
              <a:ext uri="{FF2B5EF4-FFF2-40B4-BE49-F238E27FC236}">
                <a16:creationId xmlns:a16="http://schemas.microsoft.com/office/drawing/2014/main" id="{15D489D0-AFD1-5801-D222-6767F276A00D}"/>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380806" y="4826008"/>
            <a:ext cx="1155155" cy="1118870"/>
          </a:xfrm>
          <a:prstGeom prst="rect">
            <a:avLst/>
          </a:prstGeom>
        </p:spPr>
      </p:pic>
      <p:pic>
        <p:nvPicPr>
          <p:cNvPr id="13" name="drawing">
            <a:extLst>
              <a:ext uri="{FF2B5EF4-FFF2-40B4-BE49-F238E27FC236}">
                <a16:creationId xmlns:a16="http://schemas.microsoft.com/office/drawing/2014/main" id="{F9B4C696-D2C7-0FAA-F208-FDD0D86D14B5}"/>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4905820" y="5084068"/>
            <a:ext cx="1364615" cy="871855"/>
          </a:xfrm>
          <a:prstGeom prst="rect">
            <a:avLst/>
          </a:prstGeom>
        </p:spPr>
      </p:pic>
      <p:pic>
        <p:nvPicPr>
          <p:cNvPr id="15" name="drawing">
            <a:extLst>
              <a:ext uri="{FF2B5EF4-FFF2-40B4-BE49-F238E27FC236}">
                <a16:creationId xmlns:a16="http://schemas.microsoft.com/office/drawing/2014/main" id="{1784570E-B04A-903B-0D7B-E12326134A0B}"/>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6843921" y="4895833"/>
            <a:ext cx="2601595" cy="1134635"/>
          </a:xfrm>
          <a:prstGeom prst="rect">
            <a:avLst/>
          </a:prstGeom>
        </p:spPr>
      </p:pic>
      <p:pic>
        <p:nvPicPr>
          <p:cNvPr id="3" name="Picture 2">
            <a:extLst>
              <a:ext uri="{FF2B5EF4-FFF2-40B4-BE49-F238E27FC236}">
                <a16:creationId xmlns:a16="http://schemas.microsoft.com/office/drawing/2014/main" id="{15E3EF54-A6B4-F154-0916-36D1E6B2CA1B}"/>
              </a:ext>
            </a:extLst>
          </p:cNvPr>
          <p:cNvPicPr>
            <a:picLocks noChangeAspect="1"/>
          </p:cNvPicPr>
          <p:nvPr/>
        </p:nvPicPr>
        <p:blipFill>
          <a:blip r:embed="rId12"/>
          <a:stretch>
            <a:fillRect/>
          </a:stretch>
        </p:blipFill>
        <p:spPr>
          <a:xfrm>
            <a:off x="10051142" y="4948011"/>
            <a:ext cx="1306286" cy="1122740"/>
          </a:xfrm>
          <a:prstGeom prst="rect">
            <a:avLst/>
          </a:prstGeom>
        </p:spPr>
      </p:pic>
      <p:pic>
        <p:nvPicPr>
          <p:cNvPr id="6" name="Picture 5">
            <a:extLst>
              <a:ext uri="{FF2B5EF4-FFF2-40B4-BE49-F238E27FC236}">
                <a16:creationId xmlns:a16="http://schemas.microsoft.com/office/drawing/2014/main" id="{52F32920-BF75-E647-71A0-DF09C5568955}"/>
              </a:ext>
            </a:extLst>
          </p:cNvPr>
          <p:cNvPicPr>
            <a:picLocks noChangeAspect="1"/>
          </p:cNvPicPr>
          <p:nvPr/>
        </p:nvPicPr>
        <p:blipFill>
          <a:blip r:embed="rId13"/>
          <a:stretch>
            <a:fillRect/>
          </a:stretch>
        </p:blipFill>
        <p:spPr>
          <a:xfrm>
            <a:off x="1851405" y="4673728"/>
            <a:ext cx="3048000" cy="1571625"/>
          </a:xfrm>
          <a:prstGeom prst="rect">
            <a:avLst/>
          </a:prstGeom>
        </p:spPr>
      </p:pic>
      <p:pic>
        <p:nvPicPr>
          <p:cNvPr id="4" name="Picture 3">
            <a:extLst>
              <a:ext uri="{FF2B5EF4-FFF2-40B4-BE49-F238E27FC236}">
                <a16:creationId xmlns:a16="http://schemas.microsoft.com/office/drawing/2014/main" id="{B24AD878-F467-5D9A-B8E6-7CB6020CEE2C}"/>
              </a:ext>
            </a:extLst>
          </p:cNvPr>
          <p:cNvPicPr>
            <a:picLocks noChangeAspect="1"/>
          </p:cNvPicPr>
          <p:nvPr/>
        </p:nvPicPr>
        <p:blipFill>
          <a:blip r:embed="rId14"/>
          <a:stretch>
            <a:fillRect/>
          </a:stretch>
        </p:blipFill>
        <p:spPr>
          <a:xfrm>
            <a:off x="3375405" y="3295344"/>
            <a:ext cx="1176149" cy="1758486"/>
          </a:xfrm>
          <a:prstGeom prst="rect">
            <a:avLst/>
          </a:prstGeom>
        </p:spPr>
      </p:pic>
    </p:spTree>
    <p:extLst>
      <p:ext uri="{BB962C8B-B14F-4D97-AF65-F5344CB8AC3E}">
        <p14:creationId xmlns:p14="http://schemas.microsoft.com/office/powerpoint/2010/main" val="556130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Rectangle 25">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EB4204-645E-6C06-1774-76F51004A73C}"/>
              </a:ext>
            </a:extLst>
          </p:cNvPr>
          <p:cNvSpPr>
            <a:spLocks noGrp="1"/>
          </p:cNvSpPr>
          <p:nvPr>
            <p:ph type="title"/>
          </p:nvPr>
        </p:nvSpPr>
        <p:spPr>
          <a:xfrm>
            <a:off x="620115" y="2637680"/>
            <a:ext cx="3115265" cy="975093"/>
          </a:xfrm>
        </p:spPr>
        <p:txBody>
          <a:bodyPr anchor="b">
            <a:normAutofit/>
          </a:bodyPr>
          <a:lstStyle/>
          <a:p>
            <a:r>
              <a:rPr lang="en-GB" sz="4000">
                <a:solidFill>
                  <a:srgbClr val="FFFFFF"/>
                </a:solidFill>
                <a:latin typeface="Arial" panose="020B0604020202020204" pitchFamily="34" charset="0"/>
                <a:cs typeface="Arial" panose="020B0604020202020204" pitchFamily="34" charset="0"/>
              </a:rPr>
              <a:t>Objectives</a:t>
            </a:r>
          </a:p>
        </p:txBody>
      </p:sp>
      <p:graphicFrame>
        <p:nvGraphicFramePr>
          <p:cNvPr id="27" name="Content Placeholder 2">
            <a:extLst>
              <a:ext uri="{FF2B5EF4-FFF2-40B4-BE49-F238E27FC236}">
                <a16:creationId xmlns:a16="http://schemas.microsoft.com/office/drawing/2014/main" id="{52E66629-90D5-3FC4-0E2D-A7E730C6FB8A}"/>
              </a:ext>
            </a:extLst>
          </p:cNvPr>
          <p:cNvGraphicFramePr>
            <a:graphicFrameLocks noGrp="1"/>
          </p:cNvGraphicFramePr>
          <p:nvPr>
            <p:ph idx="1"/>
            <p:extLst>
              <p:ext uri="{D42A27DB-BD31-4B8C-83A1-F6EECF244321}">
                <p14:modId xmlns:p14="http://schemas.microsoft.com/office/powerpoint/2010/main" val="1146324836"/>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2830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398F3DEE-0E56-499F-AFAE-C2DA7C2C8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0" name="Rectangle 39">
            <a:extLst>
              <a:ext uri="{FF2B5EF4-FFF2-40B4-BE49-F238E27FC236}">
                <a16:creationId xmlns:a16="http://schemas.microsoft.com/office/drawing/2014/main" id="{76077A66-26E5-4BDD-99AC-19998AC56B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2" name="Rectangle 41">
            <a:extLst>
              <a:ext uri="{FF2B5EF4-FFF2-40B4-BE49-F238E27FC236}">
                <a16:creationId xmlns:a16="http://schemas.microsoft.com/office/drawing/2014/main" id="{CC7C8FC4-294D-4B63-9B55-1E1BF34CE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4" name="Rectangle 43">
            <a:extLst>
              <a:ext uri="{FF2B5EF4-FFF2-40B4-BE49-F238E27FC236}">
                <a16:creationId xmlns:a16="http://schemas.microsoft.com/office/drawing/2014/main" id="{16BA2A44-9824-4572-8098-0929558CCE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10000">
                <a:srgbClr val="000000"/>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3881C908-FA5D-4DC1-BC31-59002F2CF5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12437"/>
            <a:ext cx="11713464" cy="6844063"/>
          </a:xfrm>
          <a:prstGeom prst="rect">
            <a:avLst/>
          </a:prstGeom>
          <a:gradFill>
            <a:gsLst>
              <a:gs pos="0">
                <a:srgbClr val="000000">
                  <a:alpha val="71765"/>
                </a:srgbClr>
              </a:gs>
              <a:gs pos="100000">
                <a:schemeClr val="accent1">
                  <a:alpha val="2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470EF6E7-F4E0-4ECC-BF0C-E00309A15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4498"/>
            <a:ext cx="12191997" cy="6416004"/>
          </a:xfrm>
          <a:prstGeom prst="rect">
            <a:avLst/>
          </a:prstGeom>
          <a:gradFill>
            <a:gsLst>
              <a:gs pos="12000">
                <a:srgbClr val="000000">
                  <a:alpha val="63000"/>
                </a:srgbClr>
              </a:gs>
              <a:gs pos="100000">
                <a:schemeClr val="accent1">
                  <a:lumMod val="75000"/>
                  <a:alpha val="0"/>
                </a:scheme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14CABDEF-7A93-403A-BEB2-DDC0F89AB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 y="2724072"/>
            <a:ext cx="12192008" cy="4114802"/>
          </a:xfrm>
          <a:prstGeom prst="rect">
            <a:avLst/>
          </a:prstGeom>
          <a:gradFill>
            <a:gsLst>
              <a:gs pos="30000">
                <a:schemeClr val="accent1">
                  <a:alpha val="13000"/>
                </a:schemeClr>
              </a:gs>
              <a:gs pos="100000">
                <a:schemeClr val="accent1">
                  <a:alpha val="24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8D1D1AF0-0A5D-4548-869C-5A5CBCE02C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0" y="446494"/>
            <a:ext cx="4026023" cy="6414505"/>
          </a:xfrm>
          <a:prstGeom prst="rect">
            <a:avLst/>
          </a:prstGeom>
          <a:gradFill>
            <a:gsLst>
              <a:gs pos="15000">
                <a:schemeClr val="accent1">
                  <a:lumMod val="75000"/>
                  <a:alpha val="29000"/>
                </a:schemeClr>
              </a:gs>
              <a:gs pos="52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5926770-5455-92B1-3DEE-05533B0931C4}"/>
              </a:ext>
            </a:extLst>
          </p:cNvPr>
          <p:cNvSpPr txBox="1"/>
          <p:nvPr/>
        </p:nvSpPr>
        <p:spPr>
          <a:xfrm>
            <a:off x="-4802" y="6199"/>
            <a:ext cx="9928520" cy="1185332"/>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gn="ctr">
              <a:lnSpc>
                <a:spcPct val="90000"/>
              </a:lnSpc>
              <a:spcBef>
                <a:spcPct val="0"/>
              </a:spcBef>
              <a:spcAft>
                <a:spcPts val="600"/>
              </a:spcAft>
            </a:pPr>
            <a:r>
              <a:rPr lang="en-US" sz="4800">
                <a:solidFill>
                  <a:srgbClr val="FFFFFF"/>
                </a:solidFill>
                <a:latin typeface="Arial" panose="020B0604020202020204" pitchFamily="34" charset="0"/>
                <a:ea typeface="+mj-ea"/>
                <a:cs typeface="Arial" panose="020B0604020202020204" pitchFamily="34" charset="0"/>
              </a:rPr>
              <a:t>Publication history 1989 - 2026</a:t>
            </a:r>
          </a:p>
        </p:txBody>
      </p:sp>
      <p:pic>
        <p:nvPicPr>
          <p:cNvPr id="6" name="Picture 5">
            <a:extLst>
              <a:ext uri="{FF2B5EF4-FFF2-40B4-BE49-F238E27FC236}">
                <a16:creationId xmlns:a16="http://schemas.microsoft.com/office/drawing/2014/main" id="{C753D50A-F28F-D3B4-5978-B08E324FD4E8}"/>
              </a:ext>
            </a:extLst>
          </p:cNvPr>
          <p:cNvPicPr>
            <a:picLocks noChangeAspect="1"/>
          </p:cNvPicPr>
          <p:nvPr/>
        </p:nvPicPr>
        <p:blipFill>
          <a:blip r:embed="rId2"/>
          <a:stretch>
            <a:fillRect/>
          </a:stretch>
        </p:blipFill>
        <p:spPr>
          <a:xfrm>
            <a:off x="4757000" y="2725189"/>
            <a:ext cx="2216688" cy="3122095"/>
          </a:xfrm>
          <a:prstGeom prst="rect">
            <a:avLst/>
          </a:prstGeom>
        </p:spPr>
      </p:pic>
      <p:pic>
        <p:nvPicPr>
          <p:cNvPr id="5" name="Picture 4">
            <a:extLst>
              <a:ext uri="{FF2B5EF4-FFF2-40B4-BE49-F238E27FC236}">
                <a16:creationId xmlns:a16="http://schemas.microsoft.com/office/drawing/2014/main" id="{A5A212D6-856C-88C8-6176-E672CD3E2FA0}"/>
              </a:ext>
            </a:extLst>
          </p:cNvPr>
          <p:cNvPicPr>
            <a:picLocks noChangeAspect="1"/>
          </p:cNvPicPr>
          <p:nvPr/>
        </p:nvPicPr>
        <p:blipFill>
          <a:blip r:embed="rId3"/>
          <a:stretch>
            <a:fillRect/>
          </a:stretch>
        </p:blipFill>
        <p:spPr>
          <a:xfrm>
            <a:off x="7122818" y="2077729"/>
            <a:ext cx="2358755" cy="3171403"/>
          </a:xfrm>
          <a:prstGeom prst="rect">
            <a:avLst/>
          </a:prstGeom>
        </p:spPr>
      </p:pic>
      <p:pic>
        <p:nvPicPr>
          <p:cNvPr id="3" name="Picture 2">
            <a:extLst>
              <a:ext uri="{FF2B5EF4-FFF2-40B4-BE49-F238E27FC236}">
                <a16:creationId xmlns:a16="http://schemas.microsoft.com/office/drawing/2014/main" id="{601A9FB8-20B7-5E24-DC3A-805307B11E9D}"/>
              </a:ext>
            </a:extLst>
          </p:cNvPr>
          <p:cNvPicPr>
            <a:picLocks noChangeAspect="1"/>
          </p:cNvPicPr>
          <p:nvPr/>
        </p:nvPicPr>
        <p:blipFill>
          <a:blip r:embed="rId4"/>
          <a:stretch>
            <a:fillRect/>
          </a:stretch>
        </p:blipFill>
        <p:spPr>
          <a:xfrm>
            <a:off x="2554775" y="2745992"/>
            <a:ext cx="2208078" cy="3123070"/>
          </a:xfrm>
          <a:prstGeom prst="rect">
            <a:avLst/>
          </a:prstGeom>
        </p:spPr>
      </p:pic>
      <p:pic>
        <p:nvPicPr>
          <p:cNvPr id="7" name="Picture 6">
            <a:extLst>
              <a:ext uri="{FF2B5EF4-FFF2-40B4-BE49-F238E27FC236}">
                <a16:creationId xmlns:a16="http://schemas.microsoft.com/office/drawing/2014/main" id="{13AE2914-703A-9116-89D8-0E9672DB5351}"/>
              </a:ext>
            </a:extLst>
          </p:cNvPr>
          <p:cNvPicPr>
            <a:picLocks noChangeAspect="1"/>
          </p:cNvPicPr>
          <p:nvPr/>
        </p:nvPicPr>
        <p:blipFill>
          <a:blip r:embed="rId5"/>
          <a:stretch>
            <a:fillRect/>
          </a:stretch>
        </p:blipFill>
        <p:spPr>
          <a:xfrm rot="5400000">
            <a:off x="-314453" y="3849807"/>
            <a:ext cx="3277402" cy="1991615"/>
          </a:xfrm>
          <a:prstGeom prst="rect">
            <a:avLst/>
          </a:prstGeom>
        </p:spPr>
      </p:pic>
      <p:pic>
        <p:nvPicPr>
          <p:cNvPr id="9" name="Picture 8">
            <a:extLst>
              <a:ext uri="{FF2B5EF4-FFF2-40B4-BE49-F238E27FC236}">
                <a16:creationId xmlns:a16="http://schemas.microsoft.com/office/drawing/2014/main" id="{B7D086CB-B31C-6ADC-CF8B-45BB0E6C5091}"/>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555730" y="1115038"/>
            <a:ext cx="2494457" cy="3531479"/>
          </a:xfrm>
          <a:prstGeom prst="rect">
            <a:avLst/>
          </a:prstGeom>
        </p:spPr>
      </p:pic>
    </p:spTree>
    <p:extLst>
      <p:ext uri="{BB962C8B-B14F-4D97-AF65-F5344CB8AC3E}">
        <p14:creationId xmlns:p14="http://schemas.microsoft.com/office/powerpoint/2010/main" val="781193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E446B-3915-F96E-3003-013B90AF16A4}"/>
              </a:ext>
            </a:extLst>
          </p:cNvPr>
          <p:cNvSpPr>
            <a:spLocks noGrp="1"/>
          </p:cNvSpPr>
          <p:nvPr>
            <p:ph type="title" idx="4294967295"/>
          </p:nvPr>
        </p:nvSpPr>
        <p:spPr>
          <a:xfrm>
            <a:off x="0" y="365125"/>
            <a:ext cx="10515600" cy="1325563"/>
          </a:xfrm>
        </p:spPr>
        <p:txBody>
          <a:bodyPr>
            <a:normAutofit/>
          </a:bodyPr>
          <a:lstStyle/>
          <a:p>
            <a:r>
              <a:rPr lang="en-GB" sz="4000">
                <a:latin typeface="Arial"/>
                <a:ea typeface="Open Sans"/>
                <a:cs typeface="Arial"/>
              </a:rPr>
              <a:t>Four nation working group</a:t>
            </a:r>
            <a:endParaRPr lang="en-US"/>
          </a:p>
        </p:txBody>
      </p:sp>
      <p:pic>
        <p:nvPicPr>
          <p:cNvPr id="5" name="Content Placeholder 5">
            <a:extLst>
              <a:ext uri="{FF2B5EF4-FFF2-40B4-BE49-F238E27FC236}">
                <a16:creationId xmlns:a16="http://schemas.microsoft.com/office/drawing/2014/main" id="{E7A455B4-CD85-2A4A-BE7E-C5C7B5853C82}"/>
              </a:ext>
            </a:extLst>
          </p:cNvPr>
          <p:cNvPicPr>
            <a:picLocks noGrp="1" noChangeAspect="1"/>
          </p:cNvPicPr>
          <p:nvPr>
            <p:ph idx="4294967295"/>
          </p:nvPr>
        </p:nvPicPr>
        <p:blipFill>
          <a:blip r:embed="rId3"/>
          <a:srcRect l="33446" t="17023" r="43636" b="27938"/>
          <a:stretch>
            <a:fillRect/>
          </a:stretch>
        </p:blipFill>
        <p:spPr>
          <a:xfrm>
            <a:off x="8612188" y="1690688"/>
            <a:ext cx="3189287" cy="4308475"/>
          </a:xfrm>
          <a:prstGeom prst="rect">
            <a:avLst/>
          </a:prstGeom>
        </p:spPr>
      </p:pic>
      <p:graphicFrame>
        <p:nvGraphicFramePr>
          <p:cNvPr id="4" name="Content Placeholder 2">
            <a:extLst>
              <a:ext uri="{FF2B5EF4-FFF2-40B4-BE49-F238E27FC236}">
                <a16:creationId xmlns:a16="http://schemas.microsoft.com/office/drawing/2014/main" id="{D12E1533-8C98-DF71-3CD7-D0A5FE2B8624}"/>
              </a:ext>
            </a:extLst>
          </p:cNvPr>
          <p:cNvGraphicFramePr>
            <a:graphicFrameLocks/>
          </p:cNvGraphicFramePr>
          <p:nvPr>
            <p:extLst>
              <p:ext uri="{D42A27DB-BD31-4B8C-83A1-F6EECF244321}">
                <p14:modId xmlns:p14="http://schemas.microsoft.com/office/powerpoint/2010/main" val="583267681"/>
              </p:ext>
            </p:extLst>
          </p:nvPr>
        </p:nvGraphicFramePr>
        <p:xfrm>
          <a:off x="409903" y="1511161"/>
          <a:ext cx="7271657" cy="4329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06414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07431-C4DD-EF86-18F9-81476ADE964A}"/>
              </a:ext>
            </a:extLst>
          </p:cNvPr>
          <p:cNvSpPr>
            <a:spLocks noGrp="1"/>
          </p:cNvSpPr>
          <p:nvPr>
            <p:ph type="title" idx="4294967295"/>
          </p:nvPr>
        </p:nvSpPr>
        <p:spPr>
          <a:xfrm>
            <a:off x="0" y="1185"/>
            <a:ext cx="5841242" cy="1336936"/>
          </a:xfrm>
        </p:spPr>
        <p:txBody>
          <a:bodyPr/>
          <a:lstStyle/>
          <a:p>
            <a:r>
              <a:rPr lang="en-GB">
                <a:latin typeface="Arial" panose="020B0604020202020204" pitchFamily="34" charset="0"/>
                <a:ea typeface="Open Sans"/>
                <a:cs typeface="Arial" panose="020B0604020202020204" pitchFamily="34" charset="0"/>
              </a:rPr>
              <a:t>Expansion of the </a:t>
            </a:r>
            <a:br>
              <a:rPr lang="en-GB">
                <a:latin typeface="Arial" panose="020B0604020202020204" pitchFamily="34" charset="0"/>
                <a:ea typeface="Open Sans"/>
                <a:cs typeface="Arial" panose="020B0604020202020204" pitchFamily="34" charset="0"/>
              </a:rPr>
            </a:br>
            <a:r>
              <a:rPr lang="en-GB">
                <a:latin typeface="Arial" panose="020B0604020202020204" pitchFamily="34" charset="0"/>
                <a:ea typeface="Open Sans"/>
                <a:cs typeface="Arial" panose="020B0604020202020204" pitchFamily="34" charset="0"/>
              </a:rPr>
              <a:t>working group</a:t>
            </a:r>
            <a:endParaRPr lang="en-US">
              <a:latin typeface="Arial" panose="020B0604020202020204" pitchFamily="34" charset="0"/>
              <a:cs typeface="Arial" panose="020B0604020202020204" pitchFamily="34" charset="0"/>
            </a:endParaRPr>
          </a:p>
        </p:txBody>
      </p:sp>
      <p:graphicFrame>
        <p:nvGraphicFramePr>
          <p:cNvPr id="5" name="Content Placeholder 2">
            <a:extLst>
              <a:ext uri="{FF2B5EF4-FFF2-40B4-BE49-F238E27FC236}">
                <a16:creationId xmlns:a16="http://schemas.microsoft.com/office/drawing/2014/main" id="{934A42D6-AA52-DA81-4722-C806C7DFE81C}"/>
              </a:ext>
            </a:extLst>
          </p:cNvPr>
          <p:cNvGraphicFramePr>
            <a:graphicFrameLocks noGrp="1"/>
          </p:cNvGraphicFramePr>
          <p:nvPr>
            <p:ph idx="4294967295"/>
            <p:extLst>
              <p:ext uri="{D42A27DB-BD31-4B8C-83A1-F6EECF244321}">
                <p14:modId xmlns:p14="http://schemas.microsoft.com/office/powerpoint/2010/main" val="2846893174"/>
              </p:ext>
            </p:extLst>
          </p:nvPr>
        </p:nvGraphicFramePr>
        <p:xfrm>
          <a:off x="413735" y="1536795"/>
          <a:ext cx="5432282" cy="48353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434F5403-2A5E-2EC1-9312-115BA1FFD04A}"/>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6810104" y="120628"/>
            <a:ext cx="4711336" cy="6669983"/>
          </a:xfrm>
          <a:prstGeom prst="rect">
            <a:avLst/>
          </a:prstGeom>
        </p:spPr>
      </p:pic>
    </p:spTree>
    <p:extLst>
      <p:ext uri="{BB962C8B-B14F-4D97-AF65-F5344CB8AC3E}">
        <p14:creationId xmlns:p14="http://schemas.microsoft.com/office/powerpoint/2010/main" val="3079257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D3D88-9C69-B50E-49AE-092F7A5E7C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009E13-EDCA-7056-3688-B008C2928964}"/>
              </a:ext>
            </a:extLst>
          </p:cNvPr>
          <p:cNvSpPr>
            <a:spLocks noGrp="1"/>
          </p:cNvSpPr>
          <p:nvPr>
            <p:ph type="title" idx="4294967295"/>
          </p:nvPr>
        </p:nvSpPr>
        <p:spPr>
          <a:xfrm>
            <a:off x="294640" y="944245"/>
            <a:ext cx="3779520" cy="3906203"/>
          </a:xfrm>
        </p:spPr>
        <p:txBody>
          <a:bodyPr>
            <a:normAutofit/>
          </a:bodyPr>
          <a:lstStyle/>
          <a:p>
            <a:r>
              <a:rPr lang="en-GB" sz="4000">
                <a:latin typeface="Arial"/>
                <a:ea typeface="Open Sans"/>
                <a:cs typeface="Arial"/>
              </a:rPr>
              <a:t>Language of Examinations fourth edition:</a:t>
            </a:r>
            <a:br>
              <a:rPr lang="en-GB" sz="4000">
                <a:latin typeface="Arial"/>
                <a:ea typeface="Open Sans"/>
                <a:cs typeface="Arial"/>
              </a:rPr>
            </a:br>
            <a:endParaRPr lang="en-GB" sz="4000">
              <a:latin typeface="Arial"/>
              <a:cs typeface="Arial"/>
            </a:endParaRPr>
          </a:p>
        </p:txBody>
      </p:sp>
      <p:graphicFrame>
        <p:nvGraphicFramePr>
          <p:cNvPr id="4" name="Content Placeholder 2">
            <a:extLst>
              <a:ext uri="{FF2B5EF4-FFF2-40B4-BE49-F238E27FC236}">
                <a16:creationId xmlns:a16="http://schemas.microsoft.com/office/drawing/2014/main" id="{48A2BB9A-8808-0942-082B-32F905833A10}"/>
              </a:ext>
            </a:extLst>
          </p:cNvPr>
          <p:cNvGraphicFramePr>
            <a:graphicFrameLocks/>
          </p:cNvGraphicFramePr>
          <p:nvPr>
            <p:extLst>
              <p:ext uri="{D42A27DB-BD31-4B8C-83A1-F6EECF244321}">
                <p14:modId xmlns:p14="http://schemas.microsoft.com/office/powerpoint/2010/main" val="2158568689"/>
              </p:ext>
            </p:extLst>
          </p:nvPr>
        </p:nvGraphicFramePr>
        <p:xfrm>
          <a:off x="4460240" y="124495"/>
          <a:ext cx="7271657" cy="49605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73818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A8275-98AE-98BA-D86C-56D7FBC5A339}"/>
            </a:ext>
          </a:extLst>
        </p:cNvPr>
        <p:cNvGrpSpPr/>
        <p:nvPr/>
      </p:nvGrpSpPr>
      <p:grpSpPr>
        <a:xfrm>
          <a:off x="0" y="0"/>
          <a:ext cx="0" cy="0"/>
          <a:chOff x="0" y="0"/>
          <a:chExt cx="0" cy="0"/>
        </a:xfrm>
      </p:grpSpPr>
      <p:graphicFrame>
        <p:nvGraphicFramePr>
          <p:cNvPr id="4" name="Content Placeholder 2">
            <a:extLst>
              <a:ext uri="{FF2B5EF4-FFF2-40B4-BE49-F238E27FC236}">
                <a16:creationId xmlns:a16="http://schemas.microsoft.com/office/drawing/2014/main" id="{EF6724B0-595B-2A5A-192E-874EAAC35DB3}"/>
              </a:ext>
            </a:extLst>
          </p:cNvPr>
          <p:cNvGraphicFramePr>
            <a:graphicFrameLocks/>
          </p:cNvGraphicFramePr>
          <p:nvPr>
            <p:extLst>
              <p:ext uri="{D42A27DB-BD31-4B8C-83A1-F6EECF244321}">
                <p14:modId xmlns:p14="http://schemas.microsoft.com/office/powerpoint/2010/main" val="3552137534"/>
              </p:ext>
            </p:extLst>
          </p:nvPr>
        </p:nvGraphicFramePr>
        <p:xfrm>
          <a:off x="4395749" y="294216"/>
          <a:ext cx="7271657" cy="53547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64" name="TextBox 963">
            <a:extLst>
              <a:ext uri="{FF2B5EF4-FFF2-40B4-BE49-F238E27FC236}">
                <a16:creationId xmlns:a16="http://schemas.microsoft.com/office/drawing/2014/main" id="{003AFF3C-FD7D-0587-7A85-2674A4EDD50F}"/>
              </a:ext>
            </a:extLst>
          </p:cNvPr>
          <p:cNvSpPr txBox="1"/>
          <p:nvPr/>
        </p:nvSpPr>
        <p:spPr>
          <a:xfrm flipH="1">
            <a:off x="367863" y="1366345"/>
            <a:ext cx="3652343"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000" b="0" i="0" u="none" strike="noStrike" baseline="0">
                <a:solidFill>
                  <a:srgbClr val="FFFFFF"/>
                </a:solidFill>
                <a:latin typeface="Arial"/>
              </a:rPr>
              <a:t>Language of Examinations fourth edition:</a:t>
            </a:r>
            <a:endParaRPr lang="en-GB"/>
          </a:p>
          <a:p>
            <a:pPr algn="ctr"/>
            <a:endParaRPr lang="en-GB"/>
          </a:p>
        </p:txBody>
      </p:sp>
    </p:spTree>
    <p:extLst>
      <p:ext uri="{BB962C8B-B14F-4D97-AF65-F5344CB8AC3E}">
        <p14:creationId xmlns:p14="http://schemas.microsoft.com/office/powerpoint/2010/main" val="3826411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8344C-69CB-ACB9-9F21-925C7AA3ADBF}"/>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09B8FE4-24AE-CEA8-7A5D-0404A36838A4}"/>
              </a:ext>
            </a:extLst>
          </p:cNvPr>
          <p:cNvSpPr/>
          <p:nvPr/>
        </p:nvSpPr>
        <p:spPr>
          <a:xfrm>
            <a:off x="0" y="2862941"/>
            <a:ext cx="10093698" cy="3835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E79D27F3-9847-3B38-C31E-713270D7C825}"/>
              </a:ext>
            </a:extLst>
          </p:cNvPr>
          <p:cNvSpPr/>
          <p:nvPr/>
        </p:nvSpPr>
        <p:spPr>
          <a:xfrm>
            <a:off x="0" y="1428750"/>
            <a:ext cx="10093698" cy="1475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B57A33E4-5C02-D206-500E-81D720A82C5E}"/>
              </a:ext>
            </a:extLst>
          </p:cNvPr>
          <p:cNvSpPr txBox="1"/>
          <p:nvPr/>
        </p:nvSpPr>
        <p:spPr>
          <a:xfrm>
            <a:off x="137567" y="1586715"/>
            <a:ext cx="9860764" cy="5159939"/>
          </a:xfrm>
          <a:prstGeom prst="rect">
            <a:avLst/>
          </a:prstGeom>
          <a:noFill/>
          <a:ln>
            <a:noFill/>
          </a:ln>
        </p:spPr>
        <p:txBody>
          <a:bodyPr wrap="square" lIns="91440" tIns="45720" rIns="91440" bIns="45720" anchor="t">
            <a:spAutoFit/>
          </a:bodyPr>
          <a:lstStyle/>
          <a:p>
            <a:r>
              <a:rPr lang="ru-RU" sz="2000">
                <a:latin typeface="Open Sans"/>
                <a:ea typeface="Open Sans"/>
                <a:cs typeface="Open Sans"/>
              </a:rPr>
              <a:t>Сандип хочет выяснить, влияет ли температура на скорость поступления воды к листьям.</a:t>
            </a:r>
            <a:r>
              <a:rPr lang="en-GB" sz="2000">
                <a:latin typeface="Open Sans"/>
                <a:ea typeface="Open Sans"/>
                <a:cs typeface="Open Sans"/>
              </a:rPr>
              <a:t> </a:t>
            </a:r>
            <a:r>
              <a:rPr lang="ru-RU" sz="2000">
                <a:latin typeface="Open Sans"/>
                <a:ea typeface="Open Sans"/>
                <a:cs typeface="Open Sans"/>
              </a:rPr>
              <a:t>Подумайте о том, какое исследование вы могли бы провести, чтобы выяснить, влияет ли температура на скорость поступления воды к листьям.</a:t>
            </a:r>
            <a:r>
              <a:rPr lang="en-GB" sz="2000">
                <a:latin typeface="Open Sans"/>
                <a:ea typeface="Open Sans"/>
                <a:cs typeface="Open Sans"/>
              </a:rPr>
              <a:t> </a:t>
            </a:r>
          </a:p>
          <a:p>
            <a:endParaRPr lang="fr-FR" sz="2000">
              <a:latin typeface="Open Sans"/>
              <a:ea typeface="Open Sans" panose="020B0606030504020204" pitchFamily="34" charset="0"/>
              <a:cs typeface="Open Sans"/>
            </a:endParaRPr>
          </a:p>
          <a:p>
            <a:pPr>
              <a:lnSpc>
                <a:spcPct val="300000"/>
              </a:lnSpc>
            </a:pPr>
            <a:r>
              <a:rPr lang="fr-FR" sz="2000">
                <a:latin typeface="Open Sans"/>
                <a:ea typeface="Open Sans"/>
                <a:cs typeface="Open Sans"/>
              </a:rPr>
              <a:t>Sandeep souhaite savoir si la température influe sur la vitesse à laquelle l'eau atteint les feuilles. Réfléchissez à une expérience que vous pourriez mener pour déterminer si la température influe sur la vitesse à laquelle l'eau atteint les feuilles.</a:t>
            </a:r>
          </a:p>
        </p:txBody>
      </p:sp>
      <p:sp>
        <p:nvSpPr>
          <p:cNvPr id="4" name="Title 3">
            <a:extLst>
              <a:ext uri="{FF2B5EF4-FFF2-40B4-BE49-F238E27FC236}">
                <a16:creationId xmlns:a16="http://schemas.microsoft.com/office/drawing/2014/main" id="{1F0B5B30-A41E-2E16-784C-824DADF60BF4}"/>
              </a:ext>
            </a:extLst>
          </p:cNvPr>
          <p:cNvSpPr>
            <a:spLocks noGrp="1"/>
          </p:cNvSpPr>
          <p:nvPr>
            <p:ph type="title"/>
          </p:nvPr>
        </p:nvSpPr>
        <p:spPr/>
        <p:txBody>
          <a:bodyPr/>
          <a:lstStyle/>
          <a:p>
            <a:r>
              <a:rPr lang="en-GB" sz="3600">
                <a:latin typeface="Arial" panose="020B0604020202020204" pitchFamily="34" charset="0"/>
                <a:cs typeface="Arial" panose="020B0604020202020204" pitchFamily="34" charset="0"/>
              </a:rPr>
              <a:t>The importance of language for testing knowledge</a:t>
            </a:r>
          </a:p>
        </p:txBody>
      </p:sp>
      <p:pic>
        <p:nvPicPr>
          <p:cNvPr id="5" name="Сандип хочет выяснить, влияет ли температура на скорость поступления воды к листьям.">
            <a:hlinkClick r:id="" action="ppaction://media"/>
            <a:extLst>
              <a:ext uri="{FF2B5EF4-FFF2-40B4-BE49-F238E27FC236}">
                <a16:creationId xmlns:a16="http://schemas.microsoft.com/office/drawing/2014/main" id="{47D79EC4-092D-4D1E-6108-8B2DDEEC5AD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07884" y="1759857"/>
            <a:ext cx="406400" cy="406400"/>
          </a:xfrm>
          <a:prstGeom prst="rect">
            <a:avLst/>
          </a:prstGeom>
        </p:spPr>
      </p:pic>
      <p:pic>
        <p:nvPicPr>
          <p:cNvPr id="8" name="Picture 7">
            <a:extLst>
              <a:ext uri="{FF2B5EF4-FFF2-40B4-BE49-F238E27FC236}">
                <a16:creationId xmlns:a16="http://schemas.microsoft.com/office/drawing/2014/main" id="{83DC4834-C3CE-05B7-B4B1-C35BD1A70F74}"/>
              </a:ext>
            </a:extLst>
          </p:cNvPr>
          <p:cNvPicPr>
            <a:picLocks noChangeAspect="1"/>
          </p:cNvPicPr>
          <p:nvPr/>
        </p:nvPicPr>
        <p:blipFill>
          <a:blip r:embed="rId6"/>
          <a:stretch>
            <a:fillRect/>
          </a:stretch>
        </p:blipFill>
        <p:spPr>
          <a:xfrm>
            <a:off x="10114547" y="2614462"/>
            <a:ext cx="2011456" cy="2456388"/>
          </a:xfrm>
          <a:prstGeom prst="rect">
            <a:avLst/>
          </a:prstGeom>
        </p:spPr>
      </p:pic>
      <p:pic>
        <p:nvPicPr>
          <p:cNvPr id="2" name="Picture 1">
            <a:extLst>
              <a:ext uri="{FF2B5EF4-FFF2-40B4-BE49-F238E27FC236}">
                <a16:creationId xmlns:a16="http://schemas.microsoft.com/office/drawing/2014/main" id="{5250A11A-F2DE-F6AD-F353-CD2C9855B6DC}"/>
              </a:ext>
            </a:extLst>
          </p:cNvPr>
          <p:cNvPicPr>
            <a:picLocks noChangeAspect="1"/>
          </p:cNvPicPr>
          <p:nvPr/>
        </p:nvPicPr>
        <p:blipFill>
          <a:blip r:embed="rId7"/>
          <a:stretch>
            <a:fillRect/>
          </a:stretch>
        </p:blipFill>
        <p:spPr>
          <a:xfrm>
            <a:off x="1347107" y="2903764"/>
            <a:ext cx="802822" cy="723900"/>
          </a:xfrm>
          <a:prstGeom prst="rect">
            <a:avLst/>
          </a:prstGeom>
        </p:spPr>
      </p:pic>
      <p:pic>
        <p:nvPicPr>
          <p:cNvPr id="6" name="Picture 5">
            <a:extLst>
              <a:ext uri="{FF2B5EF4-FFF2-40B4-BE49-F238E27FC236}">
                <a16:creationId xmlns:a16="http://schemas.microsoft.com/office/drawing/2014/main" id="{BE03904E-C9C2-2B6E-AE1D-68B80AFBDE92}"/>
              </a:ext>
            </a:extLst>
          </p:cNvPr>
          <p:cNvPicPr>
            <a:picLocks noChangeAspect="1"/>
          </p:cNvPicPr>
          <p:nvPr/>
        </p:nvPicPr>
        <p:blipFill>
          <a:blip r:embed="rId8"/>
          <a:stretch>
            <a:fillRect/>
          </a:stretch>
        </p:blipFill>
        <p:spPr>
          <a:xfrm>
            <a:off x="2478542" y="2903764"/>
            <a:ext cx="676275" cy="723900"/>
          </a:xfrm>
          <a:prstGeom prst="rect">
            <a:avLst/>
          </a:prstGeom>
        </p:spPr>
      </p:pic>
      <p:pic>
        <p:nvPicPr>
          <p:cNvPr id="7" name="Picture 6">
            <a:extLst>
              <a:ext uri="{FF2B5EF4-FFF2-40B4-BE49-F238E27FC236}">
                <a16:creationId xmlns:a16="http://schemas.microsoft.com/office/drawing/2014/main" id="{9F781720-1B65-5A33-0FC9-72F26097E06C}"/>
              </a:ext>
            </a:extLst>
          </p:cNvPr>
          <p:cNvPicPr>
            <a:picLocks noChangeAspect="1"/>
          </p:cNvPicPr>
          <p:nvPr/>
        </p:nvPicPr>
        <p:blipFill>
          <a:blip r:embed="rId9"/>
          <a:stretch>
            <a:fillRect/>
          </a:stretch>
        </p:blipFill>
        <p:spPr>
          <a:xfrm>
            <a:off x="4032477" y="2862941"/>
            <a:ext cx="711654" cy="723902"/>
          </a:xfrm>
          <a:prstGeom prst="rect">
            <a:avLst/>
          </a:prstGeom>
        </p:spPr>
      </p:pic>
      <p:pic>
        <p:nvPicPr>
          <p:cNvPr id="11" name="Picture 10">
            <a:extLst>
              <a:ext uri="{FF2B5EF4-FFF2-40B4-BE49-F238E27FC236}">
                <a16:creationId xmlns:a16="http://schemas.microsoft.com/office/drawing/2014/main" id="{764D1B9D-A434-D1CE-4B30-30E9BFD65F9A}"/>
              </a:ext>
            </a:extLst>
          </p:cNvPr>
          <p:cNvPicPr>
            <a:picLocks noChangeAspect="1"/>
          </p:cNvPicPr>
          <p:nvPr/>
        </p:nvPicPr>
        <p:blipFill>
          <a:blip r:embed="rId10"/>
          <a:stretch>
            <a:fillRect/>
          </a:stretch>
        </p:blipFill>
        <p:spPr>
          <a:xfrm>
            <a:off x="8882742" y="2862943"/>
            <a:ext cx="454480" cy="723901"/>
          </a:xfrm>
          <a:prstGeom prst="rect">
            <a:avLst/>
          </a:prstGeom>
        </p:spPr>
      </p:pic>
      <p:pic>
        <p:nvPicPr>
          <p:cNvPr id="13" name="Picture 12">
            <a:extLst>
              <a:ext uri="{FF2B5EF4-FFF2-40B4-BE49-F238E27FC236}">
                <a16:creationId xmlns:a16="http://schemas.microsoft.com/office/drawing/2014/main" id="{4D1334CA-995C-1AE6-E652-D05E5E04708C}"/>
              </a:ext>
            </a:extLst>
          </p:cNvPr>
          <p:cNvPicPr>
            <a:picLocks noChangeAspect="1"/>
          </p:cNvPicPr>
          <p:nvPr/>
        </p:nvPicPr>
        <p:blipFill>
          <a:blip r:embed="rId11"/>
          <a:stretch>
            <a:fillRect/>
          </a:stretch>
        </p:blipFill>
        <p:spPr>
          <a:xfrm>
            <a:off x="1428750" y="3842656"/>
            <a:ext cx="721180" cy="642258"/>
          </a:xfrm>
          <a:prstGeom prst="rect">
            <a:avLst/>
          </a:prstGeom>
        </p:spPr>
      </p:pic>
      <p:pic>
        <p:nvPicPr>
          <p:cNvPr id="14" name="Picture 13">
            <a:extLst>
              <a:ext uri="{FF2B5EF4-FFF2-40B4-BE49-F238E27FC236}">
                <a16:creationId xmlns:a16="http://schemas.microsoft.com/office/drawing/2014/main" id="{DC524E18-1856-7F8B-D2BB-92303DC713A2}"/>
              </a:ext>
            </a:extLst>
          </p:cNvPr>
          <p:cNvPicPr>
            <a:picLocks noChangeAspect="1"/>
          </p:cNvPicPr>
          <p:nvPr/>
        </p:nvPicPr>
        <p:blipFill>
          <a:blip r:embed="rId12"/>
          <a:stretch>
            <a:fillRect/>
          </a:stretch>
        </p:blipFill>
        <p:spPr>
          <a:xfrm>
            <a:off x="2812598" y="3842657"/>
            <a:ext cx="770164" cy="642257"/>
          </a:xfrm>
          <a:prstGeom prst="rect">
            <a:avLst/>
          </a:prstGeom>
        </p:spPr>
      </p:pic>
      <p:pic>
        <p:nvPicPr>
          <p:cNvPr id="15" name="Picture 14">
            <a:extLst>
              <a:ext uri="{FF2B5EF4-FFF2-40B4-BE49-F238E27FC236}">
                <a16:creationId xmlns:a16="http://schemas.microsoft.com/office/drawing/2014/main" id="{CDA6790C-E1FA-5686-30D5-597C1275EE21}"/>
              </a:ext>
            </a:extLst>
          </p:cNvPr>
          <p:cNvPicPr>
            <a:picLocks noChangeAspect="1"/>
          </p:cNvPicPr>
          <p:nvPr/>
        </p:nvPicPr>
        <p:blipFill>
          <a:blip r:embed="rId13"/>
          <a:stretch>
            <a:fillRect/>
          </a:stretch>
        </p:blipFill>
        <p:spPr>
          <a:xfrm>
            <a:off x="4894490" y="3951514"/>
            <a:ext cx="647700" cy="533400"/>
          </a:xfrm>
          <a:prstGeom prst="rect">
            <a:avLst/>
          </a:prstGeom>
        </p:spPr>
      </p:pic>
      <p:pic>
        <p:nvPicPr>
          <p:cNvPr id="16" name="Picture 15">
            <a:extLst>
              <a:ext uri="{FF2B5EF4-FFF2-40B4-BE49-F238E27FC236}">
                <a16:creationId xmlns:a16="http://schemas.microsoft.com/office/drawing/2014/main" id="{64D7D168-C550-9219-84A4-328415C1F836}"/>
              </a:ext>
            </a:extLst>
          </p:cNvPr>
          <p:cNvPicPr>
            <a:picLocks noChangeAspect="1"/>
          </p:cNvPicPr>
          <p:nvPr/>
        </p:nvPicPr>
        <p:blipFill>
          <a:blip r:embed="rId14"/>
          <a:stretch>
            <a:fillRect/>
          </a:stretch>
        </p:blipFill>
        <p:spPr>
          <a:xfrm>
            <a:off x="8299677" y="3842656"/>
            <a:ext cx="586468" cy="642258"/>
          </a:xfrm>
          <a:prstGeom prst="rect">
            <a:avLst/>
          </a:prstGeom>
        </p:spPr>
      </p:pic>
      <p:pic>
        <p:nvPicPr>
          <p:cNvPr id="17" name="Picture 16">
            <a:extLst>
              <a:ext uri="{FF2B5EF4-FFF2-40B4-BE49-F238E27FC236}">
                <a16:creationId xmlns:a16="http://schemas.microsoft.com/office/drawing/2014/main" id="{D1AFD98C-80D1-8060-B47E-7B06F7EBC4F1}"/>
              </a:ext>
            </a:extLst>
          </p:cNvPr>
          <p:cNvPicPr>
            <a:picLocks noChangeAspect="1"/>
          </p:cNvPicPr>
          <p:nvPr/>
        </p:nvPicPr>
        <p:blipFill>
          <a:blip r:embed="rId15"/>
          <a:stretch>
            <a:fillRect/>
          </a:stretch>
        </p:blipFill>
        <p:spPr>
          <a:xfrm>
            <a:off x="7320642" y="3951514"/>
            <a:ext cx="666750" cy="533400"/>
          </a:xfrm>
          <a:prstGeom prst="rect">
            <a:avLst/>
          </a:prstGeom>
        </p:spPr>
      </p:pic>
      <p:pic>
        <p:nvPicPr>
          <p:cNvPr id="18" name="Picture 17">
            <a:extLst>
              <a:ext uri="{FF2B5EF4-FFF2-40B4-BE49-F238E27FC236}">
                <a16:creationId xmlns:a16="http://schemas.microsoft.com/office/drawing/2014/main" id="{29EA5943-D783-C093-5C00-08C4B1D36429}"/>
              </a:ext>
            </a:extLst>
          </p:cNvPr>
          <p:cNvPicPr>
            <a:picLocks noChangeAspect="1"/>
          </p:cNvPicPr>
          <p:nvPr/>
        </p:nvPicPr>
        <p:blipFill>
          <a:blip r:embed="rId8"/>
          <a:stretch>
            <a:fillRect/>
          </a:stretch>
        </p:blipFill>
        <p:spPr>
          <a:xfrm>
            <a:off x="328613" y="4754335"/>
            <a:ext cx="689882" cy="696686"/>
          </a:xfrm>
          <a:prstGeom prst="rect">
            <a:avLst/>
          </a:prstGeom>
        </p:spPr>
      </p:pic>
      <p:pic>
        <p:nvPicPr>
          <p:cNvPr id="19" name="Picture 18" descr="A thermometer with a red mark&#10;&#10;AI-generated content may be incorrect.">
            <a:extLst>
              <a:ext uri="{FF2B5EF4-FFF2-40B4-BE49-F238E27FC236}">
                <a16:creationId xmlns:a16="http://schemas.microsoft.com/office/drawing/2014/main" id="{970640BF-7930-4031-1FC5-4FDA41AB2FD8}"/>
              </a:ext>
            </a:extLst>
          </p:cNvPr>
          <p:cNvPicPr>
            <a:picLocks noChangeAspect="1"/>
          </p:cNvPicPr>
          <p:nvPr/>
        </p:nvPicPr>
        <p:blipFill>
          <a:blip r:embed="rId9"/>
          <a:stretch>
            <a:fillRect/>
          </a:stretch>
        </p:blipFill>
        <p:spPr>
          <a:xfrm>
            <a:off x="2331584" y="4867487"/>
            <a:ext cx="581312" cy="583534"/>
          </a:xfrm>
          <a:prstGeom prst="rect">
            <a:avLst/>
          </a:prstGeom>
        </p:spPr>
      </p:pic>
      <p:pic>
        <p:nvPicPr>
          <p:cNvPr id="20" name="Picture 19" descr="A black and grey arrows&#10;&#10;AI-generated content may be incorrect.">
            <a:extLst>
              <a:ext uri="{FF2B5EF4-FFF2-40B4-BE49-F238E27FC236}">
                <a16:creationId xmlns:a16="http://schemas.microsoft.com/office/drawing/2014/main" id="{76FBA6CD-EF4D-A1C5-3002-196B4739AB65}"/>
              </a:ext>
            </a:extLst>
          </p:cNvPr>
          <p:cNvPicPr>
            <a:picLocks noChangeAspect="1"/>
          </p:cNvPicPr>
          <p:nvPr/>
        </p:nvPicPr>
        <p:blipFill>
          <a:blip r:embed="rId16"/>
          <a:srcRect l="-10089" r="2678" b="26229"/>
          <a:stretch>
            <a:fillRect/>
          </a:stretch>
        </p:blipFill>
        <p:spPr>
          <a:xfrm>
            <a:off x="3574598" y="4754335"/>
            <a:ext cx="822854" cy="614331"/>
          </a:xfrm>
          <a:prstGeom prst="rect">
            <a:avLst/>
          </a:prstGeom>
        </p:spPr>
      </p:pic>
      <p:pic>
        <p:nvPicPr>
          <p:cNvPr id="21" name="Picture 20" descr="A black and grey arrows&#10;&#10;AI-generated content may be incorrect.">
            <a:extLst>
              <a:ext uri="{FF2B5EF4-FFF2-40B4-BE49-F238E27FC236}">
                <a16:creationId xmlns:a16="http://schemas.microsoft.com/office/drawing/2014/main" id="{5093B583-DFD3-8C11-3852-18F4F5B3558D}"/>
              </a:ext>
            </a:extLst>
          </p:cNvPr>
          <p:cNvPicPr>
            <a:picLocks noChangeAspect="1"/>
          </p:cNvPicPr>
          <p:nvPr/>
        </p:nvPicPr>
        <p:blipFill>
          <a:blip r:embed="rId16"/>
          <a:srcRect l="-10089" r="2678" b="26229"/>
          <a:stretch>
            <a:fillRect/>
          </a:stretch>
        </p:blipFill>
        <p:spPr>
          <a:xfrm>
            <a:off x="5207455" y="2917370"/>
            <a:ext cx="822854" cy="614331"/>
          </a:xfrm>
          <a:prstGeom prst="rect">
            <a:avLst/>
          </a:prstGeom>
        </p:spPr>
      </p:pic>
      <p:pic>
        <p:nvPicPr>
          <p:cNvPr id="22" name="Picture 21" descr="A red circle with black lines&#10;&#10;AI-generated content may be incorrect.">
            <a:extLst>
              <a:ext uri="{FF2B5EF4-FFF2-40B4-BE49-F238E27FC236}">
                <a16:creationId xmlns:a16="http://schemas.microsoft.com/office/drawing/2014/main" id="{492513C3-3309-AD7E-5E8D-C2E6F6F8B8D8}"/>
              </a:ext>
            </a:extLst>
          </p:cNvPr>
          <p:cNvPicPr>
            <a:picLocks noChangeAspect="1"/>
          </p:cNvPicPr>
          <p:nvPr/>
        </p:nvPicPr>
        <p:blipFill>
          <a:blip r:embed="rId17"/>
          <a:srcRect l="448" t="3704" r="-1724" b="11111"/>
          <a:stretch>
            <a:fillRect/>
          </a:stretch>
        </p:blipFill>
        <p:spPr>
          <a:xfrm>
            <a:off x="5070156" y="4754335"/>
            <a:ext cx="803420" cy="628250"/>
          </a:xfrm>
          <a:prstGeom prst="rect">
            <a:avLst/>
          </a:prstGeom>
        </p:spPr>
      </p:pic>
      <p:pic>
        <p:nvPicPr>
          <p:cNvPr id="23" name="Picture 22" descr="A red circle with black lines&#10;&#10;AI-generated content may be incorrect.">
            <a:extLst>
              <a:ext uri="{FF2B5EF4-FFF2-40B4-BE49-F238E27FC236}">
                <a16:creationId xmlns:a16="http://schemas.microsoft.com/office/drawing/2014/main" id="{87259DBE-56A9-2EAC-8801-D35AA6F8E0B1}"/>
              </a:ext>
            </a:extLst>
          </p:cNvPr>
          <p:cNvPicPr>
            <a:picLocks noChangeAspect="1"/>
          </p:cNvPicPr>
          <p:nvPr/>
        </p:nvPicPr>
        <p:blipFill>
          <a:blip r:embed="rId17"/>
          <a:srcRect l="448" t="3704" r="-1724" b="11111"/>
          <a:stretch>
            <a:fillRect/>
          </a:stretch>
        </p:blipFill>
        <p:spPr>
          <a:xfrm>
            <a:off x="6634977" y="2999013"/>
            <a:ext cx="803420" cy="628250"/>
          </a:xfrm>
          <a:prstGeom prst="rect">
            <a:avLst/>
          </a:prstGeom>
        </p:spPr>
      </p:pic>
      <p:pic>
        <p:nvPicPr>
          <p:cNvPr id="24" name="Picture 23" descr="A blue water drop with black outline&#10;&#10;AI-generated content may be incorrect.">
            <a:extLst>
              <a:ext uri="{FF2B5EF4-FFF2-40B4-BE49-F238E27FC236}">
                <a16:creationId xmlns:a16="http://schemas.microsoft.com/office/drawing/2014/main" id="{D741C469-A574-BB5C-F241-36704B772375}"/>
              </a:ext>
            </a:extLst>
          </p:cNvPr>
          <p:cNvPicPr>
            <a:picLocks noChangeAspect="1"/>
          </p:cNvPicPr>
          <p:nvPr/>
        </p:nvPicPr>
        <p:blipFill>
          <a:blip r:embed="rId10"/>
          <a:stretch>
            <a:fillRect/>
          </a:stretch>
        </p:blipFill>
        <p:spPr>
          <a:xfrm>
            <a:off x="7317920" y="4871070"/>
            <a:ext cx="344191" cy="593559"/>
          </a:xfrm>
          <a:prstGeom prst="rect">
            <a:avLst/>
          </a:prstGeom>
        </p:spPr>
      </p:pic>
      <p:pic>
        <p:nvPicPr>
          <p:cNvPr id="25" name="Picture 24" descr="A group of green leaves&#10;&#10;AI-generated content may be incorrect.">
            <a:extLst>
              <a:ext uri="{FF2B5EF4-FFF2-40B4-BE49-F238E27FC236}">
                <a16:creationId xmlns:a16="http://schemas.microsoft.com/office/drawing/2014/main" id="{7A9E3A47-63A0-9BF0-11AF-C76811D7C4FC}"/>
              </a:ext>
            </a:extLst>
          </p:cNvPr>
          <p:cNvPicPr>
            <a:picLocks noChangeAspect="1"/>
          </p:cNvPicPr>
          <p:nvPr/>
        </p:nvPicPr>
        <p:blipFill>
          <a:blip r:embed="rId11"/>
          <a:stretch>
            <a:fillRect/>
          </a:stretch>
        </p:blipFill>
        <p:spPr>
          <a:xfrm>
            <a:off x="329435" y="5708982"/>
            <a:ext cx="610892" cy="572074"/>
          </a:xfrm>
          <a:prstGeom prst="rect">
            <a:avLst/>
          </a:prstGeom>
        </p:spPr>
      </p:pic>
    </p:spTree>
    <p:extLst>
      <p:ext uri="{BB962C8B-B14F-4D97-AF65-F5344CB8AC3E}">
        <p14:creationId xmlns:p14="http://schemas.microsoft.com/office/powerpoint/2010/main" val="3722612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536"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53" fill="hold" display="0">
                  <p:stCondLst>
                    <p:cond delay="indefinite"/>
                  </p:stCondLst>
                  <p:endCondLst>
                    <p:cond evt="onStopAudio" delay="0">
                      <p:tgtEl>
                        <p:sldTgt/>
                      </p:tgtEl>
                    </p:cond>
                  </p:endCondLst>
                </p:cTn>
                <p:tgtEl>
                  <p:spTgt spid="5"/>
                </p:tgtEl>
              </p:cMediaNode>
            </p:audio>
          </p:childTnLst>
        </p:cTn>
      </p:par>
    </p:tnLst>
    <p:bldLst>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5E166-3B83-0164-73FF-84513AFA6535}"/>
            </a:ext>
          </a:extLst>
        </p:cNvPr>
        <p:cNvGrpSpPr/>
        <p:nvPr/>
      </p:nvGrpSpPr>
      <p:grpSpPr>
        <a:xfrm>
          <a:off x="0" y="0"/>
          <a:ext cx="0" cy="0"/>
          <a:chOff x="0" y="0"/>
          <a:chExt cx="0" cy="0"/>
        </a:xfrm>
      </p:grpSpPr>
      <p:sp>
        <p:nvSpPr>
          <p:cNvPr id="24" name="Google Shape;842;p108">
            <a:extLst>
              <a:ext uri="{FF2B5EF4-FFF2-40B4-BE49-F238E27FC236}">
                <a16:creationId xmlns:a16="http://schemas.microsoft.com/office/drawing/2014/main" id="{8C88949D-748A-0204-07A8-8D101D8043CF}"/>
              </a:ext>
            </a:extLst>
          </p:cNvPr>
          <p:cNvSpPr/>
          <p:nvPr/>
        </p:nvSpPr>
        <p:spPr>
          <a:xfrm>
            <a:off x="1371600" y="2417105"/>
            <a:ext cx="4850780" cy="1920720"/>
          </a:xfrm>
          <a:prstGeom prst="ellipse">
            <a:avLst/>
          </a:prstGeom>
          <a:gradFill>
            <a:gsLst>
              <a:gs pos="0">
                <a:schemeClr val="tx1"/>
              </a:gs>
              <a:gs pos="0">
                <a:srgbClr val="9933FF"/>
              </a:gs>
              <a:gs pos="76000">
                <a:srgbClr val="FFCCFF"/>
              </a:gs>
            </a:gsLst>
            <a:lin ang="5400700" scaled="0"/>
          </a:gradFill>
          <a:ln w="25400" cap="flat" cmpd="sng">
            <a:solidFill>
              <a:srgbClr val="395E89"/>
            </a:solidFill>
            <a:prstDash val="solid"/>
            <a:round/>
            <a:headEnd type="none" w="sm" len="sm"/>
            <a:tailEnd type="none" w="sm" len="sm"/>
          </a:ln>
        </p:spPr>
        <p:txBody>
          <a:bodyPr spcFirstLastPara="1" wrap="square" lIns="91425" tIns="45700" rIns="91425" bIns="45700" anchor="t" anchorCtr="0">
            <a:noAutofit/>
          </a:bodyPr>
          <a:lstStyle/>
          <a:p>
            <a:pPr algn="ctr" eaLnBrk="0" fontAlgn="base" hangingPunct="0">
              <a:spcBef>
                <a:spcPct val="0"/>
              </a:spcBef>
              <a:spcAft>
                <a:spcPct val="0"/>
              </a:spcAft>
            </a:pPr>
            <a:endParaRPr sz="2400" b="1">
              <a:solidFill>
                <a:srgbClr val="002060"/>
              </a:solidFill>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96D3A47D-8157-3BB4-90B9-608A37864CA1}"/>
              </a:ext>
            </a:extLst>
          </p:cNvPr>
          <p:cNvSpPr txBox="1"/>
          <p:nvPr/>
        </p:nvSpPr>
        <p:spPr>
          <a:xfrm>
            <a:off x="2319040" y="1766071"/>
            <a:ext cx="2955900" cy="461665"/>
          </a:xfrm>
          <a:prstGeom prst="rect">
            <a:avLst/>
          </a:prstGeom>
          <a:noFill/>
        </p:spPr>
        <p:txBody>
          <a:bodyPr wrap="square" rtlCol="0">
            <a:spAutoFit/>
          </a:bodyPr>
          <a:lstStyle/>
          <a:p>
            <a:pPr algn="ctr"/>
            <a:r>
              <a:rPr lang="en-GB" sz="2400" b="1">
                <a:solidFill>
                  <a:schemeClr val="bg1"/>
                </a:solidFill>
                <a:latin typeface="Arial" panose="020B0604020202020204" pitchFamily="34" charset="0"/>
                <a:cs typeface="Arial" panose="020B0604020202020204" pitchFamily="34" charset="0"/>
              </a:rPr>
              <a:t>LANGUAGE</a:t>
            </a:r>
          </a:p>
        </p:txBody>
      </p:sp>
      <p:sp>
        <p:nvSpPr>
          <p:cNvPr id="4" name="TextBox 3">
            <a:extLst>
              <a:ext uri="{FF2B5EF4-FFF2-40B4-BE49-F238E27FC236}">
                <a16:creationId xmlns:a16="http://schemas.microsoft.com/office/drawing/2014/main" id="{71EA0355-C43F-F2DD-3120-DE9480736F78}"/>
              </a:ext>
            </a:extLst>
          </p:cNvPr>
          <p:cNvSpPr txBox="1"/>
          <p:nvPr/>
        </p:nvSpPr>
        <p:spPr>
          <a:xfrm>
            <a:off x="2765158" y="2525374"/>
            <a:ext cx="2063664" cy="46166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sz="2400" b="1">
                <a:solidFill>
                  <a:srgbClr val="002060"/>
                </a:solidFill>
                <a:latin typeface="Arial" panose="020B0604020202020204" pitchFamily="34" charset="0"/>
                <a:cs typeface="Arial" panose="020B0604020202020204" pitchFamily="34" charset="0"/>
              </a:rPr>
              <a:t>S</a:t>
            </a:r>
            <a:r>
              <a:rPr lang="en-GB" sz="2400" b="1" err="1">
                <a:solidFill>
                  <a:srgbClr val="002060"/>
                </a:solidFill>
                <a:latin typeface="Arial" panose="020B0604020202020204" pitchFamily="34" charset="0"/>
                <a:cs typeface="Arial" panose="020B0604020202020204" pitchFamily="34" charset="0"/>
              </a:rPr>
              <a:t>tructure</a:t>
            </a:r>
            <a:endParaRPr lang="en-GB" sz="3200" b="1">
              <a:solidFill>
                <a:srgbClr val="002060"/>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922FB8A8-31F9-5228-C0A8-1A6AF7690A32}"/>
              </a:ext>
            </a:extLst>
          </p:cNvPr>
          <p:cNvSpPr txBox="1"/>
          <p:nvPr/>
        </p:nvSpPr>
        <p:spPr>
          <a:xfrm>
            <a:off x="2765158" y="3758500"/>
            <a:ext cx="2063664" cy="58477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sz="3200" b="1">
                <a:solidFill>
                  <a:srgbClr val="002060"/>
                </a:solidFill>
                <a:latin typeface="Arial" panose="020B0604020202020204" pitchFamily="34" charset="0"/>
                <a:cs typeface="Arial" panose="020B0604020202020204" pitchFamily="34" charset="0"/>
              </a:rPr>
              <a:t>Meaning</a:t>
            </a:r>
            <a:endParaRPr kumimoji="0" lang="en-GB" sz="3200" b="1" i="0" u="none" strike="noStrike" kern="1200" cap="none" spc="0" normalizeH="0" baseline="0" noProof="0">
              <a:ln>
                <a:noFill/>
              </a:ln>
              <a:solidFill>
                <a:srgbClr val="002060"/>
              </a:solidFill>
              <a:effectLst/>
              <a:uLnTx/>
              <a:uFillTx/>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3ABDE208-F8DA-1DA7-9FF6-5C4063F6D19C}"/>
              </a:ext>
            </a:extLst>
          </p:cNvPr>
          <p:cNvSpPr txBox="1"/>
          <p:nvPr/>
        </p:nvSpPr>
        <p:spPr>
          <a:xfrm>
            <a:off x="1371600" y="3153922"/>
            <a:ext cx="4850780" cy="461665"/>
          </a:xfrm>
          <a:prstGeom prst="rect">
            <a:avLst/>
          </a:prstGeom>
          <a:noFill/>
        </p:spPr>
        <p:txBody>
          <a:bodyPr wrap="square" lIns="91440" tIns="45720" rIns="91440" bIns="45720" anchor="t">
            <a:spAutoFit/>
          </a:bodyPr>
          <a:lstStyle/>
          <a:p>
            <a:pPr algn="ctr">
              <a:defRPr/>
            </a:pPr>
            <a:r>
              <a:rPr lang="en-GB" sz="2400">
                <a:solidFill>
                  <a:srgbClr val="002060"/>
                </a:solidFill>
                <a:latin typeface="Arial"/>
                <a:cs typeface="Arial"/>
              </a:rPr>
              <a:t>Vocabulary        Grammar</a:t>
            </a:r>
          </a:p>
        </p:txBody>
      </p:sp>
      <p:sp>
        <p:nvSpPr>
          <p:cNvPr id="2" name="TextBox 2">
            <a:extLst>
              <a:ext uri="{FF2B5EF4-FFF2-40B4-BE49-F238E27FC236}">
                <a16:creationId xmlns:a16="http://schemas.microsoft.com/office/drawing/2014/main" id="{B57A33E4-5C02-D206-500E-81D720A82C5E}"/>
              </a:ext>
            </a:extLst>
          </p:cNvPr>
          <p:cNvSpPr txBox="1"/>
          <p:nvPr/>
        </p:nvSpPr>
        <p:spPr>
          <a:xfrm>
            <a:off x="155249" y="4636460"/>
            <a:ext cx="11386856" cy="1200329"/>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a:solidFill>
                  <a:schemeClr val="bg1"/>
                </a:solidFill>
                <a:latin typeface="Arial"/>
                <a:ea typeface="Open Sans"/>
                <a:cs typeface="Arial"/>
              </a:rPr>
              <a:t>Sandeep wants to find out if the temperature affects how quickly the water gets to the leaves. Think about an investigation you could do to find out if the temperature affects how quickly the water gets to the leaves.</a:t>
            </a:r>
            <a:endParaRPr lang="en-US" sz="2400">
              <a:solidFill>
                <a:schemeClr val="bg1"/>
              </a:solidFill>
              <a:latin typeface="Arial"/>
              <a:ea typeface="Open Sans"/>
              <a:cs typeface="Arial"/>
            </a:endParaRPr>
          </a:p>
        </p:txBody>
      </p:sp>
    </p:spTree>
    <p:extLst>
      <p:ext uri="{BB962C8B-B14F-4D97-AF65-F5344CB8AC3E}">
        <p14:creationId xmlns:p14="http://schemas.microsoft.com/office/powerpoint/2010/main" val="2256469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8344C-69CB-ACB9-9F21-925C7AA3ADB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F0B5B30-A41E-2E16-784C-824DADF60BF4}"/>
              </a:ext>
            </a:extLst>
          </p:cNvPr>
          <p:cNvSpPr>
            <a:spLocks noGrp="1"/>
          </p:cNvSpPr>
          <p:nvPr>
            <p:ph type="title"/>
          </p:nvPr>
        </p:nvSpPr>
        <p:spPr>
          <a:xfrm>
            <a:off x="838200" y="133992"/>
            <a:ext cx="11016341" cy="1325563"/>
          </a:xfrm>
        </p:spPr>
        <p:txBody>
          <a:bodyPr/>
          <a:lstStyle/>
          <a:p>
            <a:r>
              <a:rPr lang="en-GB" sz="3600"/>
              <a:t>The importance of language for testing knowledge</a:t>
            </a:r>
          </a:p>
        </p:txBody>
      </p:sp>
      <p:sp>
        <p:nvSpPr>
          <p:cNvPr id="2" name="Content Placeholder 1">
            <a:extLst>
              <a:ext uri="{FF2B5EF4-FFF2-40B4-BE49-F238E27FC236}">
                <a16:creationId xmlns:a16="http://schemas.microsoft.com/office/drawing/2014/main" id="{CBFC0A1D-9C49-E137-FAAF-233991BDF5A5}"/>
              </a:ext>
            </a:extLst>
          </p:cNvPr>
          <p:cNvSpPr>
            <a:spLocks noGrp="1"/>
          </p:cNvSpPr>
          <p:nvPr>
            <p:ph idx="1"/>
          </p:nvPr>
        </p:nvSpPr>
        <p:spPr>
          <a:xfrm>
            <a:off x="838200" y="1257300"/>
            <a:ext cx="10515600" cy="4919663"/>
          </a:xfrm>
        </p:spPr>
        <p:txBody>
          <a:bodyPr>
            <a:normAutofit/>
          </a:bodyPr>
          <a:lstStyle/>
          <a:p>
            <a:pPr marL="0" indent="0">
              <a:buClr>
                <a:srgbClr val="00F0DC"/>
              </a:buClr>
              <a:buNone/>
            </a:pPr>
            <a:r>
              <a:rPr lang="en-GB" sz="2400">
                <a:latin typeface="Arial"/>
                <a:ea typeface="Open Sans"/>
                <a:cs typeface="Arial"/>
              </a:rPr>
              <a:t>Sandeep wants</a:t>
            </a:r>
          </a:p>
          <a:p>
            <a:pPr lvl="1">
              <a:buClr>
                <a:srgbClr val="00F0DC"/>
              </a:buClr>
              <a:buFont typeface="Wingdings" panose="05000000000000000000" pitchFamily="2" charset="2"/>
              <a:buChar char="Ø"/>
            </a:pPr>
            <a:r>
              <a:rPr lang="en-GB">
                <a:latin typeface="Arial"/>
                <a:ea typeface="Open Sans"/>
                <a:cs typeface="Arial"/>
              </a:rPr>
              <a:t>to find out </a:t>
            </a:r>
          </a:p>
          <a:p>
            <a:pPr lvl="2">
              <a:buClr>
                <a:srgbClr val="00F0DC"/>
              </a:buClr>
              <a:buFont typeface="Wingdings" panose="05000000000000000000" pitchFamily="2" charset="2"/>
              <a:buChar char="Ø"/>
            </a:pPr>
            <a:r>
              <a:rPr lang="en-GB" sz="2400">
                <a:latin typeface="Arial"/>
                <a:ea typeface="Open Sans"/>
                <a:cs typeface="Arial"/>
              </a:rPr>
              <a:t>if the temperature affects </a:t>
            </a:r>
          </a:p>
          <a:p>
            <a:pPr lvl="3">
              <a:buClr>
                <a:srgbClr val="00F0DC"/>
              </a:buClr>
              <a:buFont typeface="Wingdings" panose="05000000000000000000" pitchFamily="2" charset="2"/>
              <a:buChar char="Ø"/>
            </a:pPr>
            <a:r>
              <a:rPr lang="en-GB" sz="2400">
                <a:latin typeface="Arial"/>
                <a:ea typeface="Open Sans"/>
                <a:cs typeface="Arial"/>
              </a:rPr>
              <a:t>how quickly the water gets to the leaves.</a:t>
            </a:r>
            <a:endParaRPr lang="en-GB" sz="2400">
              <a:latin typeface="Arial" panose="020B0604020202020204" pitchFamily="34" charset="0"/>
              <a:ea typeface="Open Sans" panose="020B0606030504020204" pitchFamily="34" charset="0"/>
              <a:cs typeface="Arial" panose="020B0604020202020204" pitchFamily="34" charset="0"/>
            </a:endParaRPr>
          </a:p>
          <a:p>
            <a:pPr marL="0" indent="0">
              <a:buClr>
                <a:srgbClr val="00F0DC"/>
              </a:buClr>
              <a:buNone/>
            </a:pPr>
            <a:r>
              <a:rPr lang="en-GB" sz="2400">
                <a:latin typeface="Arial"/>
                <a:ea typeface="Open Sans"/>
                <a:cs typeface="Arial"/>
              </a:rPr>
              <a:t>Think about an investigation </a:t>
            </a:r>
          </a:p>
          <a:p>
            <a:pPr lvl="1">
              <a:buClr>
                <a:srgbClr val="00F0DC"/>
              </a:buClr>
              <a:buFont typeface="Wingdings" panose="05000000000000000000" pitchFamily="2" charset="2"/>
              <a:buChar char="Ø"/>
            </a:pPr>
            <a:r>
              <a:rPr lang="en-GB">
                <a:latin typeface="Arial"/>
                <a:ea typeface="Open Sans"/>
                <a:cs typeface="Arial"/>
              </a:rPr>
              <a:t>you could do </a:t>
            </a:r>
          </a:p>
          <a:p>
            <a:pPr lvl="2">
              <a:buClr>
                <a:srgbClr val="00F0DC"/>
              </a:buClr>
              <a:buFont typeface="Wingdings" panose="05000000000000000000" pitchFamily="2" charset="2"/>
              <a:buChar char="Ø"/>
            </a:pPr>
            <a:r>
              <a:rPr lang="en-GB" sz="2400">
                <a:latin typeface="Arial"/>
                <a:ea typeface="Open Sans"/>
                <a:cs typeface="Arial"/>
              </a:rPr>
              <a:t>to find out </a:t>
            </a:r>
          </a:p>
          <a:p>
            <a:pPr lvl="3">
              <a:buClr>
                <a:srgbClr val="00F0DC"/>
              </a:buClr>
              <a:buFont typeface="Wingdings" panose="05000000000000000000" pitchFamily="2" charset="2"/>
              <a:buChar char="Ø"/>
            </a:pPr>
            <a:r>
              <a:rPr lang="en-GB" sz="2400">
                <a:latin typeface="Arial"/>
                <a:ea typeface="Open Sans"/>
                <a:cs typeface="Arial"/>
              </a:rPr>
              <a:t>if the temperature affects </a:t>
            </a:r>
          </a:p>
          <a:p>
            <a:pPr lvl="4">
              <a:buClr>
                <a:srgbClr val="00F0DC"/>
              </a:buClr>
              <a:buFont typeface="Wingdings" panose="05000000000000000000" pitchFamily="2" charset="2"/>
              <a:buChar char="Ø"/>
            </a:pPr>
            <a:r>
              <a:rPr lang="en-GB" sz="2400">
                <a:latin typeface="Arial"/>
                <a:ea typeface="Open Sans"/>
                <a:cs typeface="Arial"/>
              </a:rPr>
              <a:t>how quickly the water gets to the leaves.</a:t>
            </a:r>
          </a:p>
          <a:p>
            <a:endParaRPr lang="en-GB"/>
          </a:p>
        </p:txBody>
      </p:sp>
      <p:sp>
        <p:nvSpPr>
          <p:cNvPr id="9" name="Speech Bubble: Oval 8">
            <a:extLst>
              <a:ext uri="{FF2B5EF4-FFF2-40B4-BE49-F238E27FC236}">
                <a16:creationId xmlns:a16="http://schemas.microsoft.com/office/drawing/2014/main" id="{CCF3C01F-8152-6183-7244-1D6685D6F271}"/>
              </a:ext>
            </a:extLst>
          </p:cNvPr>
          <p:cNvSpPr/>
          <p:nvPr/>
        </p:nvSpPr>
        <p:spPr bwMode="auto">
          <a:xfrm>
            <a:off x="9228101" y="2156650"/>
            <a:ext cx="2473181" cy="1450753"/>
          </a:xfrm>
          <a:prstGeom prst="wedgeEllipseCallout">
            <a:avLst>
              <a:gd name="adj1" fmla="val -114767"/>
              <a:gd name="adj2" fmla="val 74683"/>
            </a:avLst>
          </a:prstGeom>
          <a:noFill/>
          <a:ln w="12699" cap="flat" cmpd="sng" algn="ctr">
            <a:solidFill>
              <a:schemeClr val="bg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a:ln>
                  <a:noFill/>
                </a:ln>
                <a:solidFill>
                  <a:srgbClr val="21E6D1"/>
                </a:solidFill>
                <a:effectLst/>
                <a:latin typeface="Arial"/>
                <a:cs typeface="Arial"/>
              </a:rPr>
              <a:t>Multiple </a:t>
            </a:r>
            <a:r>
              <a:rPr lang="en-GB" sz="2400">
                <a:solidFill>
                  <a:srgbClr val="21E6D1"/>
                </a:solidFill>
                <a:latin typeface="Arial"/>
                <a:cs typeface="Arial"/>
              </a:rPr>
              <a:t>embedded</a:t>
            </a:r>
            <a:r>
              <a:rPr kumimoji="0" lang="en-GB" sz="2400" b="0" i="0" u="none" strike="noStrike" cap="none" normalizeH="0" baseline="0">
                <a:ln>
                  <a:noFill/>
                </a:ln>
                <a:solidFill>
                  <a:srgbClr val="21E6D1"/>
                </a:solidFill>
                <a:effectLst/>
                <a:latin typeface="Arial"/>
                <a:cs typeface="Arial"/>
              </a:rPr>
              <a:t> clauses</a:t>
            </a:r>
          </a:p>
        </p:txBody>
      </p:sp>
      <p:sp>
        <p:nvSpPr>
          <p:cNvPr id="11" name="TextBox 10">
            <a:extLst>
              <a:ext uri="{FF2B5EF4-FFF2-40B4-BE49-F238E27FC236}">
                <a16:creationId xmlns:a16="http://schemas.microsoft.com/office/drawing/2014/main" id="{E62292E4-94FA-1CA7-64CD-D7737FC60142}"/>
              </a:ext>
            </a:extLst>
          </p:cNvPr>
          <p:cNvSpPr txBox="1"/>
          <p:nvPr/>
        </p:nvSpPr>
        <p:spPr>
          <a:xfrm>
            <a:off x="1766866" y="5345966"/>
            <a:ext cx="8876960" cy="830997"/>
          </a:xfrm>
          <a:prstGeom prst="rect">
            <a:avLst/>
          </a:prstGeom>
          <a:noFill/>
        </p:spPr>
        <p:txBody>
          <a:bodyPr wrap="square" lIns="91440" tIns="45720" rIns="91440" bIns="45720" anchor="t">
            <a:spAutoFit/>
          </a:bodyPr>
          <a:lstStyle/>
          <a:p>
            <a:r>
              <a:rPr lang="en-GB" sz="2400">
                <a:solidFill>
                  <a:schemeClr val="bg1"/>
                </a:solidFill>
                <a:effectLst/>
                <a:latin typeface="Arial"/>
                <a:cs typeface="Arial"/>
              </a:rPr>
              <a:t>"The seeds </a:t>
            </a:r>
            <a:r>
              <a:rPr lang="en-GB" sz="2400">
                <a:solidFill>
                  <a:srgbClr val="00F0DC"/>
                </a:solidFill>
                <a:effectLst/>
                <a:latin typeface="Arial"/>
                <a:cs typeface="Arial"/>
              </a:rPr>
              <a:t>can be blown by </a:t>
            </a:r>
            <a:r>
              <a:rPr lang="en-GB" sz="2400">
                <a:solidFill>
                  <a:schemeClr val="bg1"/>
                </a:solidFill>
                <a:effectLst/>
                <a:latin typeface="Arial"/>
                <a:cs typeface="Arial"/>
              </a:rPr>
              <a:t>the children’s mouths or with a fan. </a:t>
            </a:r>
          </a:p>
          <a:p>
            <a:r>
              <a:rPr lang="en-GB" sz="2400">
                <a:solidFill>
                  <a:schemeClr val="bg1"/>
                </a:solidFill>
                <a:effectLst/>
                <a:latin typeface="Arial"/>
                <a:cs typeface="Arial"/>
              </a:rPr>
              <a:t>Explain why the fan helps to make the test fair"</a:t>
            </a:r>
            <a:endParaRPr lang="en-GB" sz="2400">
              <a:solidFill>
                <a:schemeClr val="bg1"/>
              </a:solidFill>
              <a:latin typeface="Arial"/>
              <a:cs typeface="Arial"/>
            </a:endParaRPr>
          </a:p>
        </p:txBody>
      </p:sp>
      <p:sp>
        <p:nvSpPr>
          <p:cNvPr id="13" name="Speech Bubble: Oval 12">
            <a:extLst>
              <a:ext uri="{FF2B5EF4-FFF2-40B4-BE49-F238E27FC236}">
                <a16:creationId xmlns:a16="http://schemas.microsoft.com/office/drawing/2014/main" id="{14649033-78B4-1339-CAFA-4053A8C139C8}"/>
              </a:ext>
            </a:extLst>
          </p:cNvPr>
          <p:cNvSpPr/>
          <p:nvPr/>
        </p:nvSpPr>
        <p:spPr bwMode="auto">
          <a:xfrm>
            <a:off x="10024968" y="4304498"/>
            <a:ext cx="2023797" cy="962292"/>
          </a:xfrm>
          <a:prstGeom prst="wedgeEllipseCallout">
            <a:avLst>
              <a:gd name="adj1" fmla="val -63570"/>
              <a:gd name="adj2" fmla="val 67881"/>
            </a:avLst>
          </a:prstGeom>
          <a:noFill/>
          <a:ln w="12699" cap="flat" cmpd="sng" algn="ctr">
            <a:solidFill>
              <a:schemeClr val="bg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a:ln>
                  <a:noFill/>
                </a:ln>
                <a:solidFill>
                  <a:srgbClr val="21E6D1"/>
                </a:solidFill>
                <a:effectLst/>
                <a:latin typeface="Arial" panose="020B0604020202020204" pitchFamily="34" charset="0"/>
                <a:cs typeface="Arial" panose="020B0604020202020204" pitchFamily="34" charset="0"/>
              </a:rPr>
              <a:t>Passive sentence</a:t>
            </a:r>
          </a:p>
        </p:txBody>
      </p:sp>
    </p:spTree>
    <p:extLst>
      <p:ext uri="{BB962C8B-B14F-4D97-AF65-F5344CB8AC3E}">
        <p14:creationId xmlns:p14="http://schemas.microsoft.com/office/powerpoint/2010/main" val="4265801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C142C-80F3-D4FD-819B-300537F4E1C2}"/>
            </a:ext>
          </a:extLst>
        </p:cNvPr>
        <p:cNvGrpSpPr/>
        <p:nvPr/>
      </p:nvGrpSpPr>
      <p:grpSpPr>
        <a:xfrm>
          <a:off x="0" y="0"/>
          <a:ext cx="0" cy="0"/>
          <a:chOff x="0" y="0"/>
          <a:chExt cx="0" cy="0"/>
        </a:xfrm>
      </p:grpSpPr>
      <p:sp>
        <p:nvSpPr>
          <p:cNvPr id="24" name="Google Shape;842;p108">
            <a:extLst>
              <a:ext uri="{FF2B5EF4-FFF2-40B4-BE49-F238E27FC236}">
                <a16:creationId xmlns:a16="http://schemas.microsoft.com/office/drawing/2014/main" id="{5C74A504-162D-E6B8-032A-C44F0A5199C7}"/>
              </a:ext>
            </a:extLst>
          </p:cNvPr>
          <p:cNvSpPr/>
          <p:nvPr/>
        </p:nvSpPr>
        <p:spPr>
          <a:xfrm>
            <a:off x="1371600" y="2417105"/>
            <a:ext cx="4850780" cy="1920720"/>
          </a:xfrm>
          <a:prstGeom prst="ellipse">
            <a:avLst/>
          </a:prstGeom>
          <a:gradFill>
            <a:gsLst>
              <a:gs pos="0">
                <a:schemeClr val="tx1"/>
              </a:gs>
              <a:gs pos="0">
                <a:srgbClr val="9933FF"/>
              </a:gs>
              <a:gs pos="76000">
                <a:srgbClr val="FFCCFF"/>
              </a:gs>
            </a:gsLst>
            <a:lin ang="5400700" scaled="0"/>
          </a:gradFill>
          <a:ln w="25400" cap="flat" cmpd="sng">
            <a:solidFill>
              <a:srgbClr val="395E89"/>
            </a:solidFill>
            <a:prstDash val="solid"/>
            <a:round/>
            <a:headEnd type="none" w="sm" len="sm"/>
            <a:tailEnd type="none" w="sm" len="sm"/>
          </a:ln>
        </p:spPr>
        <p:txBody>
          <a:bodyPr spcFirstLastPara="1" wrap="square" lIns="91425" tIns="45700" rIns="91425" bIns="45700" anchor="t" anchorCtr="0">
            <a:noAutofit/>
          </a:bodyPr>
          <a:lstStyle/>
          <a:p>
            <a:pPr algn="ctr" eaLnBrk="0" fontAlgn="base" hangingPunct="0">
              <a:spcBef>
                <a:spcPct val="0"/>
              </a:spcBef>
              <a:spcAft>
                <a:spcPct val="0"/>
              </a:spcAft>
            </a:pPr>
            <a:endParaRPr sz="2400" b="1">
              <a:latin typeface="Arial" panose="020B0604020202020204" pitchFamily="34" charset="0"/>
              <a:cs typeface="Arial" panose="020B0604020202020204" pitchFamily="34" charset="0"/>
            </a:endParaRPr>
          </a:p>
        </p:txBody>
      </p:sp>
      <p:sp>
        <p:nvSpPr>
          <p:cNvPr id="8" name="Google Shape;842;p108">
            <a:extLst>
              <a:ext uri="{FF2B5EF4-FFF2-40B4-BE49-F238E27FC236}">
                <a16:creationId xmlns:a16="http://schemas.microsoft.com/office/drawing/2014/main" id="{8D8FA06B-17D2-C0B7-2BBD-83C1EB6F07C3}"/>
              </a:ext>
            </a:extLst>
          </p:cNvPr>
          <p:cNvSpPr/>
          <p:nvPr/>
        </p:nvSpPr>
        <p:spPr>
          <a:xfrm>
            <a:off x="1700561" y="2417105"/>
            <a:ext cx="4192859" cy="3147353"/>
          </a:xfrm>
          <a:prstGeom prst="ellipse">
            <a:avLst/>
          </a:prstGeom>
          <a:solidFill>
            <a:schemeClr val="accent1">
              <a:lumMod val="20000"/>
              <a:lumOff val="80000"/>
              <a:alpha val="20000"/>
            </a:schemeClr>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lvl="0" algn="ctr" eaLnBrk="0" fontAlgn="base" hangingPunct="0">
              <a:spcBef>
                <a:spcPct val="0"/>
              </a:spcBef>
              <a:spcAft>
                <a:spcPct val="0"/>
              </a:spcAft>
              <a:defRPr/>
            </a:pPr>
            <a:endParaRPr lang="en-GB" sz="200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03154CDD-8134-5773-7C14-CA77FAB90AD2}"/>
              </a:ext>
            </a:extLst>
          </p:cNvPr>
          <p:cNvSpPr txBox="1"/>
          <p:nvPr/>
        </p:nvSpPr>
        <p:spPr>
          <a:xfrm>
            <a:off x="2319040" y="1766071"/>
            <a:ext cx="2955900" cy="461665"/>
          </a:xfrm>
          <a:prstGeom prst="rect">
            <a:avLst/>
          </a:prstGeom>
          <a:noFill/>
        </p:spPr>
        <p:txBody>
          <a:bodyPr wrap="square" rtlCol="0">
            <a:spAutoFit/>
          </a:bodyPr>
          <a:lstStyle/>
          <a:p>
            <a:pPr algn="ctr"/>
            <a:r>
              <a:rPr lang="en-GB" sz="2400" b="1">
                <a:solidFill>
                  <a:schemeClr val="bg1"/>
                </a:solidFill>
                <a:latin typeface="Arial" panose="020B0604020202020204" pitchFamily="34" charset="0"/>
                <a:cs typeface="Arial" panose="020B0604020202020204" pitchFamily="34" charset="0"/>
              </a:rPr>
              <a:t>LANGUAGE</a:t>
            </a:r>
          </a:p>
        </p:txBody>
      </p:sp>
      <p:sp>
        <p:nvSpPr>
          <p:cNvPr id="27" name="Google Shape;842;p108">
            <a:extLst>
              <a:ext uri="{FF2B5EF4-FFF2-40B4-BE49-F238E27FC236}">
                <a16:creationId xmlns:a16="http://schemas.microsoft.com/office/drawing/2014/main" id="{9528A095-4627-2E10-27E3-7F9E2B976EFC}"/>
              </a:ext>
            </a:extLst>
          </p:cNvPr>
          <p:cNvSpPr/>
          <p:nvPr/>
        </p:nvSpPr>
        <p:spPr>
          <a:xfrm>
            <a:off x="7726364" y="2416917"/>
            <a:ext cx="2118899" cy="1126659"/>
          </a:xfrm>
          <a:prstGeom prst="ellipse">
            <a:avLst/>
          </a:prstGeom>
          <a:gradFill>
            <a:gsLst>
              <a:gs pos="6000">
                <a:srgbClr val="FF33CC"/>
              </a:gs>
              <a:gs pos="64000">
                <a:srgbClr val="ADD9E5"/>
              </a:gs>
            </a:gsLst>
            <a:lin ang="5400012" scaled="0"/>
          </a:gra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eaLnBrk="0" fontAlgn="base" hangingPunct="0">
              <a:spcBef>
                <a:spcPct val="0"/>
              </a:spcBef>
              <a:spcAft>
                <a:spcPct val="0"/>
              </a:spcAft>
            </a:pPr>
            <a:r>
              <a:rPr lang="en-GB" sz="2400" b="1">
                <a:solidFill>
                  <a:srgbClr val="002060"/>
                </a:solidFill>
                <a:latin typeface="Arial"/>
                <a:cs typeface="Arial"/>
              </a:rPr>
              <a:t>SPEECH</a:t>
            </a:r>
            <a:r>
              <a:rPr lang="en-GB" sz="2000" b="1">
                <a:solidFill>
                  <a:srgbClr val="002060"/>
                </a:solidFill>
                <a:latin typeface="Arial"/>
                <a:ea typeface="Open Sans"/>
                <a:cs typeface="Arial"/>
              </a:rPr>
              <a:t> </a:t>
            </a:r>
          </a:p>
        </p:txBody>
      </p:sp>
      <p:sp>
        <p:nvSpPr>
          <p:cNvPr id="33" name="Google Shape;842;p108">
            <a:extLst>
              <a:ext uri="{FF2B5EF4-FFF2-40B4-BE49-F238E27FC236}">
                <a16:creationId xmlns:a16="http://schemas.microsoft.com/office/drawing/2014/main" id="{E21E4EF6-E007-028C-CBF1-B35B343A20E9}"/>
              </a:ext>
            </a:extLst>
          </p:cNvPr>
          <p:cNvSpPr/>
          <p:nvPr/>
        </p:nvSpPr>
        <p:spPr>
          <a:xfrm>
            <a:off x="8799212" y="3931106"/>
            <a:ext cx="2257200" cy="1136429"/>
          </a:xfrm>
          <a:prstGeom prst="ellipse">
            <a:avLst/>
          </a:prstGeom>
          <a:gradFill>
            <a:gsLst>
              <a:gs pos="6000">
                <a:schemeClr val="bg1">
                  <a:lumMod val="20000"/>
                  <a:lumOff val="80000"/>
                </a:schemeClr>
              </a:gs>
              <a:gs pos="65000">
                <a:srgbClr val="ADD9E5"/>
              </a:gs>
            </a:gsLst>
            <a:lin ang="5400012" scaled="0"/>
          </a:gra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eaLnBrk="0" fontAlgn="base" hangingPunct="0">
              <a:spcBef>
                <a:spcPct val="0"/>
              </a:spcBef>
              <a:spcAft>
                <a:spcPct val="0"/>
              </a:spcAft>
            </a:pPr>
            <a:r>
              <a:rPr lang="en-GB" sz="2400" b="1">
                <a:solidFill>
                  <a:srgbClr val="002060"/>
                </a:solidFill>
                <a:latin typeface="Arial"/>
                <a:cs typeface="Arial"/>
              </a:rPr>
              <a:t>WRITING </a:t>
            </a:r>
          </a:p>
        </p:txBody>
      </p:sp>
      <p:sp>
        <p:nvSpPr>
          <p:cNvPr id="35" name="Google Shape;842;p108">
            <a:extLst>
              <a:ext uri="{FF2B5EF4-FFF2-40B4-BE49-F238E27FC236}">
                <a16:creationId xmlns:a16="http://schemas.microsoft.com/office/drawing/2014/main" id="{95404E21-94E1-376B-CFA4-E0B4C01A4036}"/>
              </a:ext>
            </a:extLst>
          </p:cNvPr>
          <p:cNvSpPr/>
          <p:nvPr/>
        </p:nvSpPr>
        <p:spPr>
          <a:xfrm>
            <a:off x="9992290" y="2397379"/>
            <a:ext cx="2118899" cy="1146197"/>
          </a:xfrm>
          <a:prstGeom prst="ellipse">
            <a:avLst/>
          </a:prstGeom>
          <a:gradFill>
            <a:gsLst>
              <a:gs pos="6000">
                <a:srgbClr val="0099FF"/>
              </a:gs>
              <a:gs pos="65000">
                <a:srgbClr val="ADD9E5"/>
              </a:gs>
            </a:gsLst>
            <a:lin ang="5400012" scaled="0"/>
          </a:gra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eaLnBrk="0" fontAlgn="base" hangingPunct="0">
              <a:spcBef>
                <a:spcPct val="0"/>
              </a:spcBef>
              <a:spcAft>
                <a:spcPct val="0"/>
              </a:spcAft>
            </a:pPr>
            <a:r>
              <a:rPr lang="en-GB" sz="2400" b="1">
                <a:solidFill>
                  <a:srgbClr val="002060"/>
                </a:solidFill>
                <a:latin typeface="Arial"/>
                <a:cs typeface="Arial"/>
              </a:rPr>
              <a:t>SIGN</a:t>
            </a:r>
          </a:p>
        </p:txBody>
      </p:sp>
      <p:sp>
        <p:nvSpPr>
          <p:cNvPr id="37" name="TextBox 36">
            <a:extLst>
              <a:ext uri="{FF2B5EF4-FFF2-40B4-BE49-F238E27FC236}">
                <a16:creationId xmlns:a16="http://schemas.microsoft.com/office/drawing/2014/main" id="{44059859-5255-793C-F4B3-7A19494E660C}"/>
              </a:ext>
            </a:extLst>
          </p:cNvPr>
          <p:cNvSpPr txBox="1"/>
          <p:nvPr/>
        </p:nvSpPr>
        <p:spPr>
          <a:xfrm>
            <a:off x="8540079" y="1791236"/>
            <a:ext cx="2955900" cy="461665"/>
          </a:xfrm>
          <a:prstGeom prst="rect">
            <a:avLst/>
          </a:prstGeom>
          <a:noFill/>
        </p:spPr>
        <p:txBody>
          <a:bodyPr wrap="square" rtlCol="0">
            <a:spAutoFit/>
          </a:bodyPr>
          <a:lstStyle/>
          <a:p>
            <a:pPr algn="ctr"/>
            <a:r>
              <a:rPr lang="en-GB" sz="2400" b="1">
                <a:solidFill>
                  <a:schemeClr val="bg1"/>
                </a:solidFill>
                <a:latin typeface="Arial" panose="020B0604020202020204" pitchFamily="34" charset="0"/>
                <a:cs typeface="Arial" panose="020B0604020202020204" pitchFamily="34" charset="0"/>
              </a:rPr>
              <a:t>MODALITY</a:t>
            </a:r>
          </a:p>
        </p:txBody>
      </p:sp>
      <p:sp>
        <p:nvSpPr>
          <p:cNvPr id="4" name="TextBox 3">
            <a:extLst>
              <a:ext uri="{FF2B5EF4-FFF2-40B4-BE49-F238E27FC236}">
                <a16:creationId xmlns:a16="http://schemas.microsoft.com/office/drawing/2014/main" id="{C5FB720A-22CB-ABBC-0EB0-17DB2922E257}"/>
              </a:ext>
            </a:extLst>
          </p:cNvPr>
          <p:cNvSpPr txBox="1"/>
          <p:nvPr/>
        </p:nvSpPr>
        <p:spPr>
          <a:xfrm>
            <a:off x="2765158" y="2525374"/>
            <a:ext cx="2063664" cy="46166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sz="2400" b="1">
                <a:solidFill>
                  <a:srgbClr val="002060"/>
                </a:solidFill>
                <a:latin typeface="Arial" panose="020B0604020202020204" pitchFamily="34" charset="0"/>
                <a:cs typeface="Arial" panose="020B0604020202020204" pitchFamily="34" charset="0"/>
              </a:rPr>
              <a:t>S</a:t>
            </a:r>
            <a:r>
              <a:rPr lang="en-GB" sz="2400" b="1" err="1">
                <a:solidFill>
                  <a:srgbClr val="002060"/>
                </a:solidFill>
                <a:latin typeface="Arial" panose="020B0604020202020204" pitchFamily="34" charset="0"/>
                <a:cs typeface="Arial" panose="020B0604020202020204" pitchFamily="34" charset="0"/>
              </a:rPr>
              <a:t>tructure</a:t>
            </a:r>
            <a:endParaRPr lang="en-GB" sz="3200" b="1">
              <a:solidFill>
                <a:srgbClr val="002060"/>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15F62A1E-42FA-7F73-8E6B-0B45D2D2D431}"/>
              </a:ext>
            </a:extLst>
          </p:cNvPr>
          <p:cNvSpPr txBox="1"/>
          <p:nvPr/>
        </p:nvSpPr>
        <p:spPr>
          <a:xfrm>
            <a:off x="2765158" y="3641269"/>
            <a:ext cx="2063664" cy="58477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sz="3200" b="1">
                <a:solidFill>
                  <a:srgbClr val="002060"/>
                </a:solidFill>
                <a:latin typeface="Arial" panose="020B0604020202020204" pitchFamily="34" charset="0"/>
                <a:cs typeface="Arial" panose="020B0604020202020204" pitchFamily="34" charset="0"/>
              </a:rPr>
              <a:t>Meaning</a:t>
            </a:r>
            <a:endParaRPr kumimoji="0" lang="en-GB" sz="3200" b="1" i="0" u="none" strike="noStrike" kern="1200" cap="none" spc="0" normalizeH="0" baseline="0" noProof="0">
              <a:ln>
                <a:noFill/>
              </a:ln>
              <a:solidFill>
                <a:srgbClr val="002060"/>
              </a:solidFill>
              <a:effectLst/>
              <a:uLnTx/>
              <a:uFillTx/>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43C1879E-239C-085E-B25A-81D7BC0411AD}"/>
              </a:ext>
            </a:extLst>
          </p:cNvPr>
          <p:cNvSpPr txBox="1"/>
          <p:nvPr/>
        </p:nvSpPr>
        <p:spPr>
          <a:xfrm>
            <a:off x="2765158" y="4367114"/>
            <a:ext cx="2063664" cy="1200329"/>
          </a:xfrm>
          <a:prstGeom prst="rect">
            <a:avLst/>
          </a:prstGeom>
          <a:noFill/>
        </p:spPr>
        <p:txBody>
          <a:bodyPr wrap="square">
            <a:spAutoFit/>
          </a:bodyPr>
          <a:lstStyle/>
          <a:p>
            <a:pPr marR="0" lvl="0" defTabSz="914400" rtl="0" eaLnBrk="0" fontAlgn="base" latinLnBrk="0" hangingPunct="0">
              <a:lnSpc>
                <a:spcPct val="100000"/>
              </a:lnSpc>
              <a:spcBef>
                <a:spcPct val="0"/>
              </a:spcBef>
              <a:spcAft>
                <a:spcPct val="0"/>
              </a:spcAft>
              <a:buClrTx/>
              <a:buSzTx/>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Context</a:t>
            </a:r>
          </a:p>
          <a:p>
            <a:pPr marL="342900" marR="0" lvl="0"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sz="2400">
                <a:solidFill>
                  <a:schemeClr val="bg1"/>
                </a:solidFill>
                <a:latin typeface="Arial" panose="020B0604020202020204" pitchFamily="34" charset="0"/>
                <a:cs typeface="Arial" panose="020B0604020202020204" pitchFamily="34" charset="0"/>
              </a:rPr>
              <a:t>purpose </a:t>
            </a:r>
          </a:p>
          <a:p>
            <a:pPr marL="342900" marR="0" lvl="0"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2400"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audience</a:t>
            </a:r>
          </a:p>
        </p:txBody>
      </p:sp>
      <p:sp>
        <p:nvSpPr>
          <p:cNvPr id="9" name="TextBox 8">
            <a:extLst>
              <a:ext uri="{FF2B5EF4-FFF2-40B4-BE49-F238E27FC236}">
                <a16:creationId xmlns:a16="http://schemas.microsoft.com/office/drawing/2014/main" id="{94BF910E-F21E-070C-6D82-C8064ADB0DFC}"/>
              </a:ext>
            </a:extLst>
          </p:cNvPr>
          <p:cNvSpPr txBox="1"/>
          <p:nvPr/>
        </p:nvSpPr>
        <p:spPr>
          <a:xfrm>
            <a:off x="1371600" y="3095307"/>
            <a:ext cx="4850780" cy="461665"/>
          </a:xfrm>
          <a:prstGeom prst="rect">
            <a:avLst/>
          </a:prstGeom>
          <a:noFill/>
        </p:spPr>
        <p:txBody>
          <a:bodyPr wrap="square" lIns="91440" tIns="45720" rIns="91440" bIns="45720" anchor="t">
            <a:spAutoFit/>
          </a:bodyPr>
          <a:lstStyle/>
          <a:p>
            <a:pPr algn="ctr" eaLnBrk="0" fontAlgn="base" hangingPunct="0">
              <a:spcBef>
                <a:spcPct val="0"/>
              </a:spcBef>
              <a:spcAft>
                <a:spcPct val="0"/>
              </a:spcAft>
              <a:defRPr/>
            </a:pPr>
            <a:r>
              <a:rPr lang="en-GB" sz="2400">
                <a:solidFill>
                  <a:srgbClr val="002060"/>
                </a:solidFill>
                <a:latin typeface="Arial"/>
                <a:cs typeface="Arial"/>
              </a:rPr>
              <a:t>Vocabulary        Grammar</a:t>
            </a:r>
          </a:p>
        </p:txBody>
      </p:sp>
    </p:spTree>
    <p:extLst>
      <p:ext uri="{BB962C8B-B14F-4D97-AF65-F5344CB8AC3E}">
        <p14:creationId xmlns:p14="http://schemas.microsoft.com/office/powerpoint/2010/main" val="3759073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7" grpId="0" animBg="1"/>
      <p:bldP spid="33" grpId="0" animBg="1"/>
      <p:bldP spid="35" grpId="0" animBg="1"/>
      <p:bldP spid="37"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C2643-4229-2DAA-874E-339313652506}"/>
            </a:ext>
          </a:extLst>
        </p:cNvPr>
        <p:cNvGrpSpPr/>
        <p:nvPr/>
      </p:nvGrpSpPr>
      <p:grpSpPr>
        <a:xfrm>
          <a:off x="0" y="0"/>
          <a:ext cx="0" cy="0"/>
          <a:chOff x="0" y="0"/>
          <a:chExt cx="0" cy="0"/>
        </a:xfrm>
      </p:grpSpPr>
      <p:sp>
        <p:nvSpPr>
          <p:cNvPr id="14" name="Google Shape;842;p108">
            <a:extLst>
              <a:ext uri="{FF2B5EF4-FFF2-40B4-BE49-F238E27FC236}">
                <a16:creationId xmlns:a16="http://schemas.microsoft.com/office/drawing/2014/main" id="{4CE59F71-7B2E-58AB-D6D3-ADE1C980EB5F}"/>
              </a:ext>
            </a:extLst>
          </p:cNvPr>
          <p:cNvSpPr/>
          <p:nvPr/>
        </p:nvSpPr>
        <p:spPr>
          <a:xfrm>
            <a:off x="364199" y="2234983"/>
            <a:ext cx="2713140" cy="2055821"/>
          </a:xfrm>
          <a:prstGeom prst="ellipse">
            <a:avLst/>
          </a:prstGeom>
          <a:solidFill>
            <a:srgbClr val="66FFFF"/>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eaLnBrk="0" fontAlgn="base" hangingPunct="0">
              <a:spcBef>
                <a:spcPct val="0"/>
              </a:spcBef>
              <a:spcAft>
                <a:spcPct val="0"/>
              </a:spcAft>
            </a:pPr>
            <a:r>
              <a:rPr lang="en-GB" sz="2400" b="1">
                <a:solidFill>
                  <a:srgbClr val="2F334F"/>
                </a:solidFill>
                <a:latin typeface="Arial"/>
                <a:cs typeface="Arial"/>
              </a:rPr>
              <a:t>Message, thought, question, instruction etc </a:t>
            </a:r>
          </a:p>
        </p:txBody>
      </p:sp>
      <p:sp>
        <p:nvSpPr>
          <p:cNvPr id="21" name="Freeform: Shape 20">
            <a:extLst>
              <a:ext uri="{FF2B5EF4-FFF2-40B4-BE49-F238E27FC236}">
                <a16:creationId xmlns:a16="http://schemas.microsoft.com/office/drawing/2014/main" id="{7C6595FE-662A-5564-86E5-8ACF9FC352B1}"/>
              </a:ext>
            </a:extLst>
          </p:cNvPr>
          <p:cNvSpPr/>
          <p:nvPr/>
        </p:nvSpPr>
        <p:spPr bwMode="auto">
          <a:xfrm>
            <a:off x="1657553" y="1409259"/>
            <a:ext cx="2722316" cy="702613"/>
          </a:xfrm>
          <a:custGeom>
            <a:avLst/>
            <a:gdLst>
              <a:gd name="csX0" fmla="*/ 0 w 2169994"/>
              <a:gd name="csY0" fmla="*/ 1279414 h 1279414"/>
              <a:gd name="csX1" fmla="*/ 464024 w 2169994"/>
              <a:gd name="csY1" fmla="*/ 119355 h 1279414"/>
              <a:gd name="csX2" fmla="*/ 2169994 w 2169994"/>
              <a:gd name="csY2" fmla="*/ 37468 h 1279414"/>
              <a:gd name="csX3" fmla="*/ 2169994 w 2169994"/>
              <a:gd name="csY3" fmla="*/ 37468 h 1279414"/>
            </a:gdLst>
            <a:ahLst/>
            <a:cxnLst>
              <a:cxn ang="0">
                <a:pos x="csX0" y="csY0"/>
              </a:cxn>
              <a:cxn ang="0">
                <a:pos x="csX1" y="csY1"/>
              </a:cxn>
              <a:cxn ang="0">
                <a:pos x="csX2" y="csY2"/>
              </a:cxn>
              <a:cxn ang="0">
                <a:pos x="csX3" y="csY3"/>
              </a:cxn>
            </a:cxnLst>
            <a:rect l="l" t="t" r="r" b="b"/>
            <a:pathLst>
              <a:path w="2169994" h="1279414">
                <a:moveTo>
                  <a:pt x="0" y="1279414"/>
                </a:moveTo>
                <a:cubicBezTo>
                  <a:pt x="51179" y="802880"/>
                  <a:pt x="102358" y="326346"/>
                  <a:pt x="464024" y="119355"/>
                </a:cubicBezTo>
                <a:cubicBezTo>
                  <a:pt x="825690" y="-87636"/>
                  <a:pt x="2169994" y="37468"/>
                  <a:pt x="2169994" y="37468"/>
                </a:cubicBezTo>
                <a:lnTo>
                  <a:pt x="2169994" y="37468"/>
                </a:lnTo>
              </a:path>
            </a:pathLst>
          </a:custGeom>
          <a:ln>
            <a:solidFill>
              <a:schemeClr val="bg1"/>
            </a:solidFill>
            <a:headEnd type="none" w="med" len="med"/>
            <a:tailEnd type="arrow" w="med" len="med"/>
          </a:ln>
        </p:spPr>
        <p:style>
          <a:lnRef idx="3">
            <a:schemeClr val="dk1"/>
          </a:lnRef>
          <a:fillRef idx="0">
            <a:schemeClr val="dk1"/>
          </a:fillRef>
          <a:effectRef idx="2">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23" name="Freeform: Shape 22">
            <a:extLst>
              <a:ext uri="{FF2B5EF4-FFF2-40B4-BE49-F238E27FC236}">
                <a16:creationId xmlns:a16="http://schemas.microsoft.com/office/drawing/2014/main" id="{EA2EF527-CE23-4463-CBE5-372D2B9B69E6}"/>
              </a:ext>
            </a:extLst>
          </p:cNvPr>
          <p:cNvSpPr/>
          <p:nvPr/>
        </p:nvSpPr>
        <p:spPr bwMode="auto">
          <a:xfrm rot="5098756">
            <a:off x="8438739" y="850433"/>
            <a:ext cx="1191170" cy="2127326"/>
          </a:xfrm>
          <a:custGeom>
            <a:avLst/>
            <a:gdLst>
              <a:gd name="csX0" fmla="*/ 0 w 2169994"/>
              <a:gd name="csY0" fmla="*/ 1279414 h 1279414"/>
              <a:gd name="csX1" fmla="*/ 464024 w 2169994"/>
              <a:gd name="csY1" fmla="*/ 119355 h 1279414"/>
              <a:gd name="csX2" fmla="*/ 2169994 w 2169994"/>
              <a:gd name="csY2" fmla="*/ 37468 h 1279414"/>
              <a:gd name="csX3" fmla="*/ 2169994 w 2169994"/>
              <a:gd name="csY3" fmla="*/ 37468 h 1279414"/>
            </a:gdLst>
            <a:ahLst/>
            <a:cxnLst>
              <a:cxn ang="0">
                <a:pos x="csX0" y="csY0"/>
              </a:cxn>
              <a:cxn ang="0">
                <a:pos x="csX1" y="csY1"/>
              </a:cxn>
              <a:cxn ang="0">
                <a:pos x="csX2" y="csY2"/>
              </a:cxn>
              <a:cxn ang="0">
                <a:pos x="csX3" y="csY3"/>
              </a:cxn>
            </a:cxnLst>
            <a:rect l="l" t="t" r="r" b="b"/>
            <a:pathLst>
              <a:path w="2169994" h="1279414">
                <a:moveTo>
                  <a:pt x="0" y="1279414"/>
                </a:moveTo>
                <a:cubicBezTo>
                  <a:pt x="51179" y="802880"/>
                  <a:pt x="102358" y="326346"/>
                  <a:pt x="464024" y="119355"/>
                </a:cubicBezTo>
                <a:cubicBezTo>
                  <a:pt x="825690" y="-87636"/>
                  <a:pt x="2169994" y="37468"/>
                  <a:pt x="2169994" y="37468"/>
                </a:cubicBezTo>
                <a:lnTo>
                  <a:pt x="2169994" y="37468"/>
                </a:lnTo>
              </a:path>
            </a:pathLst>
          </a:custGeom>
          <a:ln>
            <a:solidFill>
              <a:schemeClr val="bg1"/>
            </a:solidFill>
            <a:headEnd type="none" w="med" len="med"/>
            <a:tailEnd type="arrow" w="med" len="med"/>
          </a:ln>
        </p:spPr>
        <p:style>
          <a:lnRef idx="3">
            <a:schemeClr val="dk1"/>
          </a:lnRef>
          <a:fillRef idx="0">
            <a:schemeClr val="dk1"/>
          </a:fillRef>
          <a:effectRef idx="2">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38" name="Freeform: Shape 37">
            <a:extLst>
              <a:ext uri="{FF2B5EF4-FFF2-40B4-BE49-F238E27FC236}">
                <a16:creationId xmlns:a16="http://schemas.microsoft.com/office/drawing/2014/main" id="{E1291613-8FA9-7097-22EB-08DF362491BD}"/>
              </a:ext>
            </a:extLst>
          </p:cNvPr>
          <p:cNvSpPr/>
          <p:nvPr/>
        </p:nvSpPr>
        <p:spPr bwMode="auto">
          <a:xfrm rot="5183887" flipH="1" flipV="1">
            <a:off x="2268648" y="3604835"/>
            <a:ext cx="982710" cy="2519611"/>
          </a:xfrm>
          <a:custGeom>
            <a:avLst/>
            <a:gdLst>
              <a:gd name="csX0" fmla="*/ 0 w 2169994"/>
              <a:gd name="csY0" fmla="*/ 1279414 h 1279414"/>
              <a:gd name="csX1" fmla="*/ 464024 w 2169994"/>
              <a:gd name="csY1" fmla="*/ 119355 h 1279414"/>
              <a:gd name="csX2" fmla="*/ 2169994 w 2169994"/>
              <a:gd name="csY2" fmla="*/ 37468 h 1279414"/>
              <a:gd name="csX3" fmla="*/ 2169994 w 2169994"/>
              <a:gd name="csY3" fmla="*/ 37468 h 1279414"/>
            </a:gdLst>
            <a:ahLst/>
            <a:cxnLst>
              <a:cxn ang="0">
                <a:pos x="csX0" y="csY0"/>
              </a:cxn>
              <a:cxn ang="0">
                <a:pos x="csX1" y="csY1"/>
              </a:cxn>
              <a:cxn ang="0">
                <a:pos x="csX2" y="csY2"/>
              </a:cxn>
              <a:cxn ang="0">
                <a:pos x="csX3" y="csY3"/>
              </a:cxn>
            </a:cxnLst>
            <a:rect l="l" t="t" r="r" b="b"/>
            <a:pathLst>
              <a:path w="2169994" h="1279414">
                <a:moveTo>
                  <a:pt x="0" y="1279414"/>
                </a:moveTo>
                <a:cubicBezTo>
                  <a:pt x="51179" y="802880"/>
                  <a:pt x="102358" y="326346"/>
                  <a:pt x="464024" y="119355"/>
                </a:cubicBezTo>
                <a:cubicBezTo>
                  <a:pt x="825690" y="-87636"/>
                  <a:pt x="2169994" y="37468"/>
                  <a:pt x="2169994" y="37468"/>
                </a:cubicBezTo>
                <a:lnTo>
                  <a:pt x="2169994" y="37468"/>
                </a:lnTo>
              </a:path>
            </a:pathLst>
          </a:custGeom>
          <a:ln>
            <a:solidFill>
              <a:schemeClr val="bg1"/>
            </a:solidFill>
            <a:headEnd type="none" w="med" len="med"/>
            <a:tailEnd type="arrow" w="med" len="med"/>
          </a:ln>
        </p:spPr>
        <p:style>
          <a:lnRef idx="3">
            <a:schemeClr val="dk1"/>
          </a:lnRef>
          <a:fillRef idx="0">
            <a:schemeClr val="dk1"/>
          </a:fillRef>
          <a:effectRef idx="2">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42" name="Freeform: Shape 41">
            <a:extLst>
              <a:ext uri="{FF2B5EF4-FFF2-40B4-BE49-F238E27FC236}">
                <a16:creationId xmlns:a16="http://schemas.microsoft.com/office/drawing/2014/main" id="{72A7097C-1F15-AF1B-8381-238B07307E77}"/>
              </a:ext>
            </a:extLst>
          </p:cNvPr>
          <p:cNvSpPr/>
          <p:nvPr/>
        </p:nvSpPr>
        <p:spPr bwMode="auto">
          <a:xfrm flipH="1" flipV="1">
            <a:off x="7922619" y="4827871"/>
            <a:ext cx="2169994" cy="523221"/>
          </a:xfrm>
          <a:custGeom>
            <a:avLst/>
            <a:gdLst>
              <a:gd name="csX0" fmla="*/ 0 w 2169994"/>
              <a:gd name="csY0" fmla="*/ 1279414 h 1279414"/>
              <a:gd name="csX1" fmla="*/ 464024 w 2169994"/>
              <a:gd name="csY1" fmla="*/ 119355 h 1279414"/>
              <a:gd name="csX2" fmla="*/ 2169994 w 2169994"/>
              <a:gd name="csY2" fmla="*/ 37468 h 1279414"/>
              <a:gd name="csX3" fmla="*/ 2169994 w 2169994"/>
              <a:gd name="csY3" fmla="*/ 37468 h 1279414"/>
            </a:gdLst>
            <a:ahLst/>
            <a:cxnLst>
              <a:cxn ang="0">
                <a:pos x="csX0" y="csY0"/>
              </a:cxn>
              <a:cxn ang="0">
                <a:pos x="csX1" y="csY1"/>
              </a:cxn>
              <a:cxn ang="0">
                <a:pos x="csX2" y="csY2"/>
              </a:cxn>
              <a:cxn ang="0">
                <a:pos x="csX3" y="csY3"/>
              </a:cxn>
            </a:cxnLst>
            <a:rect l="l" t="t" r="r" b="b"/>
            <a:pathLst>
              <a:path w="2169994" h="1279414">
                <a:moveTo>
                  <a:pt x="0" y="1279414"/>
                </a:moveTo>
                <a:cubicBezTo>
                  <a:pt x="51179" y="802880"/>
                  <a:pt x="102358" y="326346"/>
                  <a:pt x="464024" y="119355"/>
                </a:cubicBezTo>
                <a:cubicBezTo>
                  <a:pt x="825690" y="-87636"/>
                  <a:pt x="2169994" y="37468"/>
                  <a:pt x="2169994" y="37468"/>
                </a:cubicBezTo>
                <a:lnTo>
                  <a:pt x="2169994" y="37468"/>
                </a:lnTo>
              </a:path>
            </a:pathLst>
          </a:custGeom>
          <a:ln>
            <a:solidFill>
              <a:schemeClr val="bg1"/>
            </a:solidFill>
            <a:headEnd type="none" w="med" len="med"/>
            <a:tailEnd type="arrow" w="med" len="med"/>
          </a:ln>
        </p:spPr>
        <p:style>
          <a:lnRef idx="3">
            <a:schemeClr val="dk1"/>
          </a:lnRef>
          <a:fillRef idx="0">
            <a:schemeClr val="dk1"/>
          </a:fillRef>
          <a:effectRef idx="2">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46" name="TextBox 45">
            <a:extLst>
              <a:ext uri="{FF2B5EF4-FFF2-40B4-BE49-F238E27FC236}">
                <a16:creationId xmlns:a16="http://schemas.microsoft.com/office/drawing/2014/main" id="{7ED0A502-C4E4-44EB-A80B-EAFA63647983}"/>
              </a:ext>
            </a:extLst>
          </p:cNvPr>
          <p:cNvSpPr txBox="1"/>
          <p:nvPr/>
        </p:nvSpPr>
        <p:spPr>
          <a:xfrm>
            <a:off x="7237184" y="744655"/>
            <a:ext cx="2955900" cy="461665"/>
          </a:xfrm>
          <a:prstGeom prst="rect">
            <a:avLst/>
          </a:prstGeom>
          <a:noFill/>
        </p:spPr>
        <p:txBody>
          <a:bodyPr wrap="square" rtlCol="0">
            <a:spAutoFit/>
          </a:bodyPr>
          <a:lstStyle/>
          <a:p>
            <a:pPr algn="ctr"/>
            <a:r>
              <a:rPr lang="en-GB" sz="2400" b="1">
                <a:solidFill>
                  <a:schemeClr val="bg1"/>
                </a:solidFill>
                <a:latin typeface="Arial" panose="020B0604020202020204" pitchFamily="34" charset="0"/>
                <a:cs typeface="Arial" panose="020B0604020202020204" pitchFamily="34" charset="0"/>
              </a:rPr>
              <a:t>EXPRESSION</a:t>
            </a:r>
          </a:p>
        </p:txBody>
      </p:sp>
      <p:sp>
        <p:nvSpPr>
          <p:cNvPr id="48" name="TextBox 47">
            <a:extLst>
              <a:ext uri="{FF2B5EF4-FFF2-40B4-BE49-F238E27FC236}">
                <a16:creationId xmlns:a16="http://schemas.microsoft.com/office/drawing/2014/main" id="{06CF390F-1327-1766-54E9-538F9E860D3B}"/>
              </a:ext>
            </a:extLst>
          </p:cNvPr>
          <p:cNvSpPr txBox="1"/>
          <p:nvPr/>
        </p:nvSpPr>
        <p:spPr>
          <a:xfrm>
            <a:off x="7136713" y="6041441"/>
            <a:ext cx="2955900" cy="461665"/>
          </a:xfrm>
          <a:prstGeom prst="rect">
            <a:avLst/>
          </a:prstGeom>
          <a:noFill/>
        </p:spPr>
        <p:txBody>
          <a:bodyPr wrap="square" rtlCol="0">
            <a:spAutoFit/>
          </a:bodyPr>
          <a:lstStyle/>
          <a:p>
            <a:pPr algn="ctr"/>
            <a:r>
              <a:rPr lang="en-GB" sz="2400" b="1">
                <a:solidFill>
                  <a:schemeClr val="bg1"/>
                </a:solidFill>
                <a:latin typeface="Arial" panose="020B0604020202020204" pitchFamily="34" charset="0"/>
                <a:cs typeface="Arial" panose="020B0604020202020204" pitchFamily="34" charset="0"/>
              </a:rPr>
              <a:t>COMPREHENSION</a:t>
            </a:r>
          </a:p>
        </p:txBody>
      </p:sp>
      <p:sp>
        <p:nvSpPr>
          <p:cNvPr id="50" name="TextBox 49">
            <a:extLst>
              <a:ext uri="{FF2B5EF4-FFF2-40B4-BE49-F238E27FC236}">
                <a16:creationId xmlns:a16="http://schemas.microsoft.com/office/drawing/2014/main" id="{9CF166AC-0D25-EE4D-F902-D48C13A85693}"/>
              </a:ext>
            </a:extLst>
          </p:cNvPr>
          <p:cNvSpPr txBox="1"/>
          <p:nvPr/>
        </p:nvSpPr>
        <p:spPr>
          <a:xfrm>
            <a:off x="1583722" y="824483"/>
            <a:ext cx="2955900" cy="461665"/>
          </a:xfrm>
          <a:prstGeom prst="rect">
            <a:avLst/>
          </a:prstGeom>
          <a:noFill/>
        </p:spPr>
        <p:txBody>
          <a:bodyPr wrap="square" rtlCol="0">
            <a:spAutoFit/>
          </a:bodyPr>
          <a:lstStyle/>
          <a:p>
            <a:pPr algn="ctr"/>
            <a:r>
              <a:rPr lang="en-GB" sz="2400" b="1">
                <a:solidFill>
                  <a:schemeClr val="bg1"/>
                </a:solidFill>
                <a:latin typeface="Arial" panose="020B0604020202020204" pitchFamily="34" charset="0"/>
                <a:cs typeface="Arial" panose="020B0604020202020204" pitchFamily="34" charset="0"/>
              </a:rPr>
              <a:t>EXPRESSION</a:t>
            </a:r>
          </a:p>
        </p:txBody>
      </p:sp>
      <p:sp>
        <p:nvSpPr>
          <p:cNvPr id="52" name="TextBox 51">
            <a:extLst>
              <a:ext uri="{FF2B5EF4-FFF2-40B4-BE49-F238E27FC236}">
                <a16:creationId xmlns:a16="http://schemas.microsoft.com/office/drawing/2014/main" id="{ACC31FAD-5C2F-79C1-02F8-666A8BF2856B}"/>
              </a:ext>
            </a:extLst>
          </p:cNvPr>
          <p:cNvSpPr txBox="1"/>
          <p:nvPr/>
        </p:nvSpPr>
        <p:spPr>
          <a:xfrm>
            <a:off x="894918" y="6034617"/>
            <a:ext cx="2955900" cy="461665"/>
          </a:xfrm>
          <a:prstGeom prst="rect">
            <a:avLst/>
          </a:prstGeom>
          <a:noFill/>
        </p:spPr>
        <p:txBody>
          <a:bodyPr wrap="square" rtlCol="0">
            <a:spAutoFit/>
          </a:bodyPr>
          <a:lstStyle/>
          <a:p>
            <a:pPr algn="ctr"/>
            <a:r>
              <a:rPr lang="en-GB" sz="2400" b="1">
                <a:solidFill>
                  <a:schemeClr val="bg1"/>
                </a:solidFill>
                <a:latin typeface="Arial" panose="020B0604020202020204" pitchFamily="34" charset="0"/>
                <a:cs typeface="Arial" panose="020B0604020202020204" pitchFamily="34" charset="0"/>
              </a:rPr>
              <a:t>COMPREHENSION</a:t>
            </a:r>
          </a:p>
        </p:txBody>
      </p:sp>
      <p:sp>
        <p:nvSpPr>
          <p:cNvPr id="53" name="TextBox 52">
            <a:extLst>
              <a:ext uri="{FF2B5EF4-FFF2-40B4-BE49-F238E27FC236}">
                <a16:creationId xmlns:a16="http://schemas.microsoft.com/office/drawing/2014/main" id="{452FD7CA-56D8-199C-9E2C-10B23A541944}"/>
              </a:ext>
            </a:extLst>
          </p:cNvPr>
          <p:cNvSpPr txBox="1"/>
          <p:nvPr/>
        </p:nvSpPr>
        <p:spPr>
          <a:xfrm>
            <a:off x="4217693" y="3280636"/>
            <a:ext cx="3704926" cy="523220"/>
          </a:xfrm>
          <a:prstGeom prst="rect">
            <a:avLst/>
          </a:prstGeom>
          <a:noFill/>
        </p:spPr>
        <p:txBody>
          <a:bodyPr wrap="square" rtlCol="0">
            <a:spAutoFit/>
          </a:bodyPr>
          <a:lstStyle/>
          <a:p>
            <a:pPr algn="ctr"/>
            <a:r>
              <a:rPr lang="en-GB" sz="2800" b="1">
                <a:solidFill>
                  <a:schemeClr val="bg1"/>
                </a:solidFill>
                <a:latin typeface="Arial" panose="020B0604020202020204" pitchFamily="34" charset="0"/>
                <a:cs typeface="Arial" panose="020B0604020202020204" pitchFamily="34" charset="0"/>
              </a:rPr>
              <a:t>COMMUNICATION</a:t>
            </a:r>
          </a:p>
        </p:txBody>
      </p:sp>
      <p:grpSp>
        <p:nvGrpSpPr>
          <p:cNvPr id="19" name="Group 18">
            <a:extLst>
              <a:ext uri="{FF2B5EF4-FFF2-40B4-BE49-F238E27FC236}">
                <a16:creationId xmlns:a16="http://schemas.microsoft.com/office/drawing/2014/main" id="{343A072B-44BB-3532-9576-296612F200F4}"/>
              </a:ext>
            </a:extLst>
          </p:cNvPr>
          <p:cNvGrpSpPr/>
          <p:nvPr/>
        </p:nvGrpSpPr>
        <p:grpSpPr>
          <a:xfrm>
            <a:off x="358208" y="1197472"/>
            <a:ext cx="914400" cy="1216411"/>
            <a:chOff x="358208" y="1378232"/>
            <a:chExt cx="914400" cy="1216411"/>
          </a:xfrm>
        </p:grpSpPr>
        <p:pic>
          <p:nvPicPr>
            <p:cNvPr id="16" name="Graphic 15" descr="Female Profile with solid fill">
              <a:extLst>
                <a:ext uri="{FF2B5EF4-FFF2-40B4-BE49-F238E27FC236}">
                  <a16:creationId xmlns:a16="http://schemas.microsoft.com/office/drawing/2014/main" id="{F3BC9224-9AAB-3C45-BD6F-866EDA4587D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8208" y="1378232"/>
              <a:ext cx="914400" cy="914400"/>
            </a:xfrm>
            <a:prstGeom prst="rect">
              <a:avLst/>
            </a:prstGeom>
          </p:spPr>
        </p:pic>
        <p:sp>
          <p:nvSpPr>
            <p:cNvPr id="17" name="TextBox 16">
              <a:extLst>
                <a:ext uri="{FF2B5EF4-FFF2-40B4-BE49-F238E27FC236}">
                  <a16:creationId xmlns:a16="http://schemas.microsoft.com/office/drawing/2014/main" id="{BD7DDCBB-1919-4A9D-4D3E-AD98D54FE142}"/>
                </a:ext>
              </a:extLst>
            </p:cNvPr>
            <p:cNvSpPr txBox="1"/>
            <p:nvPr/>
          </p:nvSpPr>
          <p:spPr>
            <a:xfrm>
              <a:off x="454876" y="2132978"/>
              <a:ext cx="721065" cy="461665"/>
            </a:xfrm>
            <a:prstGeom prst="rect">
              <a:avLst/>
            </a:prstGeom>
            <a:noFill/>
          </p:spPr>
          <p:txBody>
            <a:bodyPr wrap="square" rtlCol="0">
              <a:spAutoFit/>
            </a:bodyPr>
            <a:lstStyle/>
            <a:p>
              <a:pPr algn="ctr"/>
              <a:r>
                <a:rPr lang="en-GB" sz="2400" b="1">
                  <a:solidFill>
                    <a:schemeClr val="bg1"/>
                  </a:solidFill>
                  <a:latin typeface="Arial" panose="020B0604020202020204" pitchFamily="34" charset="0"/>
                  <a:cs typeface="Arial" panose="020B0604020202020204" pitchFamily="34" charset="0"/>
                </a:rPr>
                <a:t>A</a:t>
              </a:r>
            </a:p>
          </p:txBody>
        </p:sp>
      </p:grpSp>
      <p:grpSp>
        <p:nvGrpSpPr>
          <p:cNvPr id="20" name="Group 19">
            <a:extLst>
              <a:ext uri="{FF2B5EF4-FFF2-40B4-BE49-F238E27FC236}">
                <a16:creationId xmlns:a16="http://schemas.microsoft.com/office/drawing/2014/main" id="{A9C684D2-C673-0BB0-C0E7-51DA2F5F3DF2}"/>
              </a:ext>
            </a:extLst>
          </p:cNvPr>
          <p:cNvGrpSpPr/>
          <p:nvPr/>
        </p:nvGrpSpPr>
        <p:grpSpPr>
          <a:xfrm>
            <a:off x="4048189" y="-6626"/>
            <a:ext cx="914400" cy="1216411"/>
            <a:chOff x="358208" y="1378232"/>
            <a:chExt cx="914400" cy="1216411"/>
          </a:xfrm>
        </p:grpSpPr>
        <p:pic>
          <p:nvPicPr>
            <p:cNvPr id="22" name="Graphic 21" descr="Female Profile with solid fill">
              <a:extLst>
                <a:ext uri="{FF2B5EF4-FFF2-40B4-BE49-F238E27FC236}">
                  <a16:creationId xmlns:a16="http://schemas.microsoft.com/office/drawing/2014/main" id="{0D176C3D-A1B3-C726-5BA3-D2B3CCCCBF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8208" y="1378232"/>
              <a:ext cx="914400" cy="914400"/>
            </a:xfrm>
            <a:prstGeom prst="rect">
              <a:avLst/>
            </a:prstGeom>
          </p:spPr>
        </p:pic>
        <p:sp>
          <p:nvSpPr>
            <p:cNvPr id="24" name="TextBox 23">
              <a:extLst>
                <a:ext uri="{FF2B5EF4-FFF2-40B4-BE49-F238E27FC236}">
                  <a16:creationId xmlns:a16="http://schemas.microsoft.com/office/drawing/2014/main" id="{2A243FB9-50C6-D73B-BE4B-B22E2A4714E1}"/>
                </a:ext>
              </a:extLst>
            </p:cNvPr>
            <p:cNvSpPr txBox="1"/>
            <p:nvPr/>
          </p:nvSpPr>
          <p:spPr>
            <a:xfrm>
              <a:off x="454876" y="2132978"/>
              <a:ext cx="721065" cy="461665"/>
            </a:xfrm>
            <a:prstGeom prst="rect">
              <a:avLst/>
            </a:prstGeom>
            <a:noFill/>
          </p:spPr>
          <p:txBody>
            <a:bodyPr wrap="square" rtlCol="0">
              <a:spAutoFit/>
            </a:bodyPr>
            <a:lstStyle/>
            <a:p>
              <a:pPr algn="ctr"/>
              <a:r>
                <a:rPr lang="en-GB" sz="2400" b="1">
                  <a:solidFill>
                    <a:schemeClr val="bg1"/>
                  </a:solidFill>
                  <a:latin typeface="Arial" panose="020B0604020202020204" pitchFamily="34" charset="0"/>
                  <a:cs typeface="Arial" panose="020B0604020202020204" pitchFamily="34" charset="0"/>
                </a:rPr>
                <a:t>A</a:t>
              </a:r>
            </a:p>
          </p:txBody>
        </p:sp>
      </p:grpSp>
      <p:grpSp>
        <p:nvGrpSpPr>
          <p:cNvPr id="25" name="Group 24">
            <a:extLst>
              <a:ext uri="{FF2B5EF4-FFF2-40B4-BE49-F238E27FC236}">
                <a16:creationId xmlns:a16="http://schemas.microsoft.com/office/drawing/2014/main" id="{D2908B9A-B040-0B6C-D531-E97142C5D156}"/>
              </a:ext>
            </a:extLst>
          </p:cNvPr>
          <p:cNvGrpSpPr/>
          <p:nvPr/>
        </p:nvGrpSpPr>
        <p:grpSpPr>
          <a:xfrm>
            <a:off x="10227552" y="1171738"/>
            <a:ext cx="914400" cy="1216411"/>
            <a:chOff x="358208" y="1378232"/>
            <a:chExt cx="914400" cy="1216411"/>
          </a:xfrm>
        </p:grpSpPr>
        <p:pic>
          <p:nvPicPr>
            <p:cNvPr id="26" name="Graphic 25" descr="Female Profile with solid fill">
              <a:extLst>
                <a:ext uri="{FF2B5EF4-FFF2-40B4-BE49-F238E27FC236}">
                  <a16:creationId xmlns:a16="http://schemas.microsoft.com/office/drawing/2014/main" id="{23C00B35-1E7E-65A8-8524-F8077D1E8E0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8208" y="1378232"/>
              <a:ext cx="914400" cy="914400"/>
            </a:xfrm>
            <a:prstGeom prst="rect">
              <a:avLst/>
            </a:prstGeom>
          </p:spPr>
        </p:pic>
        <p:sp>
          <p:nvSpPr>
            <p:cNvPr id="27" name="TextBox 26">
              <a:extLst>
                <a:ext uri="{FF2B5EF4-FFF2-40B4-BE49-F238E27FC236}">
                  <a16:creationId xmlns:a16="http://schemas.microsoft.com/office/drawing/2014/main" id="{B7C4F8AF-B136-D471-153D-7A3969C53EA4}"/>
                </a:ext>
              </a:extLst>
            </p:cNvPr>
            <p:cNvSpPr txBox="1"/>
            <p:nvPr/>
          </p:nvSpPr>
          <p:spPr>
            <a:xfrm>
              <a:off x="454876" y="2132978"/>
              <a:ext cx="721065" cy="461665"/>
            </a:xfrm>
            <a:prstGeom prst="rect">
              <a:avLst/>
            </a:prstGeom>
            <a:noFill/>
          </p:spPr>
          <p:txBody>
            <a:bodyPr wrap="square" rtlCol="0">
              <a:spAutoFit/>
            </a:bodyPr>
            <a:lstStyle/>
            <a:p>
              <a:pPr algn="ctr"/>
              <a:r>
                <a:rPr lang="en-GB" sz="2400" b="1">
                  <a:solidFill>
                    <a:schemeClr val="bg1"/>
                  </a:solidFill>
                  <a:latin typeface="Arial" panose="020B0604020202020204" pitchFamily="34" charset="0"/>
                  <a:cs typeface="Arial" panose="020B0604020202020204" pitchFamily="34" charset="0"/>
                </a:rPr>
                <a:t>A</a:t>
              </a:r>
            </a:p>
          </p:txBody>
        </p:sp>
      </p:grpSp>
      <p:grpSp>
        <p:nvGrpSpPr>
          <p:cNvPr id="32" name="Group 31">
            <a:extLst>
              <a:ext uri="{FF2B5EF4-FFF2-40B4-BE49-F238E27FC236}">
                <a16:creationId xmlns:a16="http://schemas.microsoft.com/office/drawing/2014/main" id="{5C57DE0D-6F0A-6E72-B7A8-865548217EBB}"/>
              </a:ext>
            </a:extLst>
          </p:cNvPr>
          <p:cNvGrpSpPr/>
          <p:nvPr/>
        </p:nvGrpSpPr>
        <p:grpSpPr>
          <a:xfrm>
            <a:off x="10193084" y="4886371"/>
            <a:ext cx="914400" cy="1191399"/>
            <a:chOff x="10962935" y="5785415"/>
            <a:chExt cx="914400" cy="1191399"/>
          </a:xfrm>
        </p:grpSpPr>
        <p:pic>
          <p:nvPicPr>
            <p:cNvPr id="34" name="Graphic 33" descr="Male profile with solid fill">
              <a:extLst>
                <a:ext uri="{FF2B5EF4-FFF2-40B4-BE49-F238E27FC236}">
                  <a16:creationId xmlns:a16="http://schemas.microsoft.com/office/drawing/2014/main" id="{D46E9201-6EEA-9062-C971-970CFEF74B2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62935" y="5785415"/>
              <a:ext cx="914400" cy="914400"/>
            </a:xfrm>
            <a:prstGeom prst="rect">
              <a:avLst/>
            </a:prstGeom>
          </p:spPr>
        </p:pic>
        <p:sp>
          <p:nvSpPr>
            <p:cNvPr id="31" name="TextBox 30">
              <a:extLst>
                <a:ext uri="{FF2B5EF4-FFF2-40B4-BE49-F238E27FC236}">
                  <a16:creationId xmlns:a16="http://schemas.microsoft.com/office/drawing/2014/main" id="{D9DAA234-F716-E4F4-B3B0-FB1DB5229712}"/>
                </a:ext>
              </a:extLst>
            </p:cNvPr>
            <p:cNvSpPr txBox="1"/>
            <p:nvPr/>
          </p:nvSpPr>
          <p:spPr>
            <a:xfrm>
              <a:off x="11059603" y="6515149"/>
              <a:ext cx="721065" cy="461665"/>
            </a:xfrm>
            <a:prstGeom prst="rect">
              <a:avLst/>
            </a:prstGeom>
            <a:noFill/>
          </p:spPr>
          <p:txBody>
            <a:bodyPr wrap="square" rtlCol="0">
              <a:spAutoFit/>
            </a:bodyPr>
            <a:lstStyle/>
            <a:p>
              <a:pPr algn="ctr"/>
              <a:r>
                <a:rPr lang="en-GB" sz="2400" b="1">
                  <a:solidFill>
                    <a:schemeClr val="bg1"/>
                  </a:solidFill>
                </a:rPr>
                <a:t>B</a:t>
              </a:r>
            </a:p>
          </p:txBody>
        </p:sp>
      </p:grpSp>
      <p:grpSp>
        <p:nvGrpSpPr>
          <p:cNvPr id="33" name="Group 32">
            <a:extLst>
              <a:ext uri="{FF2B5EF4-FFF2-40B4-BE49-F238E27FC236}">
                <a16:creationId xmlns:a16="http://schemas.microsoft.com/office/drawing/2014/main" id="{5B07780E-BB08-129B-B875-2C72C7A7EBAE}"/>
              </a:ext>
            </a:extLst>
          </p:cNvPr>
          <p:cNvGrpSpPr/>
          <p:nvPr/>
        </p:nvGrpSpPr>
        <p:grpSpPr>
          <a:xfrm>
            <a:off x="3905297" y="5395150"/>
            <a:ext cx="914400" cy="1191399"/>
            <a:chOff x="10962935" y="5785415"/>
            <a:chExt cx="914400" cy="1191399"/>
          </a:xfrm>
        </p:grpSpPr>
        <p:pic>
          <p:nvPicPr>
            <p:cNvPr id="35" name="Graphic 34" descr="Male profile with solid fill">
              <a:extLst>
                <a:ext uri="{FF2B5EF4-FFF2-40B4-BE49-F238E27FC236}">
                  <a16:creationId xmlns:a16="http://schemas.microsoft.com/office/drawing/2014/main" id="{DF6F5CF1-2889-A455-25AD-E7CEAE1D432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62935" y="5785415"/>
              <a:ext cx="914400" cy="914400"/>
            </a:xfrm>
            <a:prstGeom prst="rect">
              <a:avLst/>
            </a:prstGeom>
          </p:spPr>
        </p:pic>
        <p:sp>
          <p:nvSpPr>
            <p:cNvPr id="36" name="TextBox 35">
              <a:extLst>
                <a:ext uri="{FF2B5EF4-FFF2-40B4-BE49-F238E27FC236}">
                  <a16:creationId xmlns:a16="http://schemas.microsoft.com/office/drawing/2014/main" id="{6912028C-CE77-C2F5-86A8-9103AAAED187}"/>
                </a:ext>
              </a:extLst>
            </p:cNvPr>
            <p:cNvSpPr txBox="1"/>
            <p:nvPr/>
          </p:nvSpPr>
          <p:spPr>
            <a:xfrm>
              <a:off x="11059603" y="6515149"/>
              <a:ext cx="721065" cy="461665"/>
            </a:xfrm>
            <a:prstGeom prst="rect">
              <a:avLst/>
            </a:prstGeom>
            <a:noFill/>
          </p:spPr>
          <p:txBody>
            <a:bodyPr wrap="square" rtlCol="0">
              <a:spAutoFit/>
            </a:bodyPr>
            <a:lstStyle/>
            <a:p>
              <a:pPr algn="ctr"/>
              <a:r>
                <a:rPr lang="en-GB" sz="2400" b="1">
                  <a:solidFill>
                    <a:schemeClr val="bg1"/>
                  </a:solidFill>
                </a:rPr>
                <a:t>B</a:t>
              </a:r>
            </a:p>
          </p:txBody>
        </p:sp>
      </p:grpSp>
      <p:grpSp>
        <p:nvGrpSpPr>
          <p:cNvPr id="37" name="Group 36">
            <a:extLst>
              <a:ext uri="{FF2B5EF4-FFF2-40B4-BE49-F238E27FC236}">
                <a16:creationId xmlns:a16="http://schemas.microsoft.com/office/drawing/2014/main" id="{0DEA3FC9-6963-8A7F-4543-AB4309E62B9B}"/>
              </a:ext>
            </a:extLst>
          </p:cNvPr>
          <p:cNvGrpSpPr/>
          <p:nvPr/>
        </p:nvGrpSpPr>
        <p:grpSpPr>
          <a:xfrm>
            <a:off x="383737" y="4384608"/>
            <a:ext cx="914400" cy="1191399"/>
            <a:chOff x="10962935" y="5785415"/>
            <a:chExt cx="914400" cy="1191399"/>
          </a:xfrm>
        </p:grpSpPr>
        <p:pic>
          <p:nvPicPr>
            <p:cNvPr id="39" name="Graphic 38" descr="Male profile with solid fill">
              <a:extLst>
                <a:ext uri="{FF2B5EF4-FFF2-40B4-BE49-F238E27FC236}">
                  <a16:creationId xmlns:a16="http://schemas.microsoft.com/office/drawing/2014/main" id="{3D1FF340-EE3A-6F87-7CF1-863BB8F5C13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62935" y="5785415"/>
              <a:ext cx="914400" cy="914400"/>
            </a:xfrm>
            <a:prstGeom prst="rect">
              <a:avLst/>
            </a:prstGeom>
          </p:spPr>
        </p:pic>
        <p:sp>
          <p:nvSpPr>
            <p:cNvPr id="40" name="TextBox 39">
              <a:extLst>
                <a:ext uri="{FF2B5EF4-FFF2-40B4-BE49-F238E27FC236}">
                  <a16:creationId xmlns:a16="http://schemas.microsoft.com/office/drawing/2014/main" id="{45F6CC7F-DAF1-0BA2-6B42-2D28BCFAB182}"/>
                </a:ext>
              </a:extLst>
            </p:cNvPr>
            <p:cNvSpPr txBox="1"/>
            <p:nvPr/>
          </p:nvSpPr>
          <p:spPr>
            <a:xfrm>
              <a:off x="11059603" y="6515149"/>
              <a:ext cx="721065" cy="461665"/>
            </a:xfrm>
            <a:prstGeom prst="rect">
              <a:avLst/>
            </a:prstGeom>
            <a:noFill/>
          </p:spPr>
          <p:txBody>
            <a:bodyPr wrap="square" rtlCol="0">
              <a:spAutoFit/>
            </a:bodyPr>
            <a:lstStyle/>
            <a:p>
              <a:pPr algn="ctr"/>
              <a:r>
                <a:rPr lang="en-GB" sz="2400" b="1">
                  <a:solidFill>
                    <a:schemeClr val="bg1"/>
                  </a:solidFill>
                  <a:latin typeface="Arial" panose="020B0604020202020204" pitchFamily="34" charset="0"/>
                  <a:cs typeface="Arial" panose="020B0604020202020204" pitchFamily="34" charset="0"/>
                </a:rPr>
                <a:t>B</a:t>
              </a:r>
            </a:p>
          </p:txBody>
        </p:sp>
      </p:grpSp>
      <p:sp>
        <p:nvSpPr>
          <p:cNvPr id="3" name="Google Shape;842;p108">
            <a:extLst>
              <a:ext uri="{FF2B5EF4-FFF2-40B4-BE49-F238E27FC236}">
                <a16:creationId xmlns:a16="http://schemas.microsoft.com/office/drawing/2014/main" id="{5D72DE21-FFA6-673E-F06E-511546BCCCE0}"/>
              </a:ext>
            </a:extLst>
          </p:cNvPr>
          <p:cNvSpPr/>
          <p:nvPr/>
        </p:nvSpPr>
        <p:spPr>
          <a:xfrm>
            <a:off x="7732295" y="3519694"/>
            <a:ext cx="1876926" cy="801821"/>
          </a:xfrm>
          <a:prstGeom prst="ellipse">
            <a:avLst/>
          </a:prstGeom>
          <a:gradFill>
            <a:gsLst>
              <a:gs pos="6000">
                <a:srgbClr val="00B050"/>
              </a:gs>
              <a:gs pos="65000">
                <a:srgbClr val="ADD9E5"/>
              </a:gs>
            </a:gsLst>
            <a:lin ang="5400012" scaled="0"/>
          </a:gra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eaLnBrk="0" fontAlgn="base" hangingPunct="0">
              <a:spcBef>
                <a:spcPct val="0"/>
              </a:spcBef>
              <a:spcAft>
                <a:spcPct val="0"/>
              </a:spcAft>
            </a:pPr>
            <a:r>
              <a:rPr lang="en-GB" sz="2000" b="1">
                <a:solidFill>
                  <a:srgbClr val="2F334F"/>
                </a:solidFill>
                <a:latin typeface="Arial" panose="020B0604020202020204" pitchFamily="34" charset="0"/>
                <a:cs typeface="Arial" panose="020B0604020202020204" pitchFamily="34" charset="0"/>
              </a:rPr>
              <a:t>Symbols</a:t>
            </a:r>
            <a:r>
              <a:rPr lang="en-GB" sz="1600" b="1">
                <a:solidFill>
                  <a:srgbClr val="2F334F"/>
                </a:solidFill>
                <a:latin typeface="Arial" panose="020B0604020202020204" pitchFamily="34" charset="0"/>
                <a:cs typeface="Arial" panose="020B0604020202020204" pitchFamily="34" charset="0"/>
              </a:rPr>
              <a:t> </a:t>
            </a:r>
          </a:p>
        </p:txBody>
      </p:sp>
      <p:sp>
        <p:nvSpPr>
          <p:cNvPr id="5" name="Google Shape;842;p108">
            <a:extLst>
              <a:ext uri="{FF2B5EF4-FFF2-40B4-BE49-F238E27FC236}">
                <a16:creationId xmlns:a16="http://schemas.microsoft.com/office/drawing/2014/main" id="{3A195D1F-8B48-A0E9-72A2-0A3F3BF345FE}"/>
              </a:ext>
            </a:extLst>
          </p:cNvPr>
          <p:cNvSpPr/>
          <p:nvPr/>
        </p:nvSpPr>
        <p:spPr>
          <a:xfrm>
            <a:off x="7732295" y="4407265"/>
            <a:ext cx="1876926" cy="801821"/>
          </a:xfrm>
          <a:prstGeom prst="ellipse">
            <a:avLst/>
          </a:prstGeom>
          <a:gradFill>
            <a:gsLst>
              <a:gs pos="6000">
                <a:srgbClr val="00B050"/>
              </a:gs>
              <a:gs pos="65000">
                <a:srgbClr val="ADD9E5"/>
              </a:gs>
            </a:gsLst>
            <a:lin ang="5400012" scaled="0"/>
          </a:gra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eaLnBrk="0" fontAlgn="base" hangingPunct="0">
              <a:spcBef>
                <a:spcPct val="0"/>
              </a:spcBef>
              <a:spcAft>
                <a:spcPct val="0"/>
              </a:spcAft>
            </a:pPr>
            <a:r>
              <a:rPr lang="en-GB" sz="2000" b="1">
                <a:solidFill>
                  <a:srgbClr val="2F334F"/>
                </a:solidFill>
                <a:latin typeface="Arial" panose="020B0604020202020204" pitchFamily="34" charset="0"/>
                <a:cs typeface="Arial" panose="020B0604020202020204" pitchFamily="34" charset="0"/>
              </a:rPr>
              <a:t>Pictures</a:t>
            </a:r>
            <a:r>
              <a:rPr lang="en-GB" sz="1600" b="1">
                <a:solidFill>
                  <a:srgbClr val="2F334F"/>
                </a:solidFill>
                <a:latin typeface="Arial" panose="020B0604020202020204" pitchFamily="34" charset="0"/>
                <a:cs typeface="Arial" panose="020B0604020202020204" pitchFamily="34" charset="0"/>
              </a:rPr>
              <a:t> </a:t>
            </a:r>
          </a:p>
        </p:txBody>
      </p:sp>
      <p:pic>
        <p:nvPicPr>
          <p:cNvPr id="4" name="Picture 3">
            <a:extLst>
              <a:ext uri="{FF2B5EF4-FFF2-40B4-BE49-F238E27FC236}">
                <a16:creationId xmlns:a16="http://schemas.microsoft.com/office/drawing/2014/main" id="{8951A887-7B02-758A-5E7B-E59898E6EC66}"/>
              </a:ext>
            </a:extLst>
          </p:cNvPr>
          <p:cNvPicPr>
            <a:picLocks noChangeAspect="1"/>
          </p:cNvPicPr>
          <p:nvPr/>
        </p:nvPicPr>
        <p:blipFill>
          <a:blip r:embed="rId5"/>
          <a:stretch>
            <a:fillRect/>
          </a:stretch>
        </p:blipFill>
        <p:spPr>
          <a:xfrm>
            <a:off x="4581730" y="490355"/>
            <a:ext cx="3070649" cy="2502579"/>
          </a:xfrm>
          <a:prstGeom prst="rect">
            <a:avLst/>
          </a:prstGeom>
        </p:spPr>
      </p:pic>
      <p:pic>
        <p:nvPicPr>
          <p:cNvPr id="7" name="Picture 6">
            <a:extLst>
              <a:ext uri="{FF2B5EF4-FFF2-40B4-BE49-F238E27FC236}">
                <a16:creationId xmlns:a16="http://schemas.microsoft.com/office/drawing/2014/main" id="{51558E10-B5FC-9B79-88A1-6D669D1C7379}"/>
              </a:ext>
            </a:extLst>
          </p:cNvPr>
          <p:cNvPicPr>
            <a:picLocks noChangeAspect="1"/>
          </p:cNvPicPr>
          <p:nvPr/>
        </p:nvPicPr>
        <p:blipFill>
          <a:blip r:embed="rId5"/>
          <a:stretch>
            <a:fillRect/>
          </a:stretch>
        </p:blipFill>
        <p:spPr>
          <a:xfrm>
            <a:off x="4534831" y="4143860"/>
            <a:ext cx="3070649" cy="2502579"/>
          </a:xfrm>
          <a:prstGeom prst="rect">
            <a:avLst/>
          </a:prstGeom>
        </p:spPr>
      </p:pic>
      <p:pic>
        <p:nvPicPr>
          <p:cNvPr id="9" name="Picture 8">
            <a:extLst>
              <a:ext uri="{FF2B5EF4-FFF2-40B4-BE49-F238E27FC236}">
                <a16:creationId xmlns:a16="http://schemas.microsoft.com/office/drawing/2014/main" id="{DFCD1F9A-DB5E-CD85-9F58-D5D087A15487}"/>
              </a:ext>
            </a:extLst>
          </p:cNvPr>
          <p:cNvPicPr>
            <a:picLocks noChangeAspect="1"/>
          </p:cNvPicPr>
          <p:nvPr/>
        </p:nvPicPr>
        <p:blipFill>
          <a:blip r:embed="rId6"/>
          <a:stretch>
            <a:fillRect/>
          </a:stretch>
        </p:blipFill>
        <p:spPr>
          <a:xfrm>
            <a:off x="9007616" y="2450735"/>
            <a:ext cx="3062544" cy="1869675"/>
          </a:xfrm>
          <a:prstGeom prst="rect">
            <a:avLst/>
          </a:prstGeom>
        </p:spPr>
      </p:pic>
    </p:spTree>
    <p:extLst>
      <p:ext uri="{BB962C8B-B14F-4D97-AF65-F5344CB8AC3E}">
        <p14:creationId xmlns:p14="http://schemas.microsoft.com/office/powerpoint/2010/main" val="3037396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1" grpId="0" animBg="1"/>
      <p:bldP spid="23" grpId="0" animBg="1"/>
      <p:bldP spid="38" grpId="0" animBg="1"/>
      <p:bldP spid="42" grpId="0" animBg="1"/>
      <p:bldP spid="46" grpId="0"/>
      <p:bldP spid="48" grpId="0"/>
      <p:bldP spid="50" grpId="0"/>
      <p:bldP spid="52" grpId="0"/>
      <p:bldP spid="53" grpId="0"/>
      <p:bldP spid="3"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A1D33"/>
        </a:solidFill>
        <a:effectLst/>
      </p:bgPr>
    </p:bg>
    <p:spTree>
      <p:nvGrpSpPr>
        <p:cNvPr id="1" name="">
          <a:extLst>
            <a:ext uri="{FF2B5EF4-FFF2-40B4-BE49-F238E27FC236}">
              <a16:creationId xmlns:a16="http://schemas.microsoft.com/office/drawing/2014/main" id="{7C85C2AB-061F-CEAA-1D16-226A95425C71}"/>
            </a:ext>
          </a:extLst>
        </p:cNvPr>
        <p:cNvGrpSpPr/>
        <p:nvPr/>
      </p:nvGrpSpPr>
      <p:grpSpPr>
        <a:xfrm>
          <a:off x="0" y="0"/>
          <a:ext cx="0" cy="0"/>
          <a:chOff x="0" y="0"/>
          <a:chExt cx="0" cy="0"/>
        </a:xfrm>
      </p:grpSpPr>
      <p:cxnSp>
        <p:nvCxnSpPr>
          <p:cNvPr id="6" name="Google Shape;801;p106">
            <a:extLst>
              <a:ext uri="{FF2B5EF4-FFF2-40B4-BE49-F238E27FC236}">
                <a16:creationId xmlns:a16="http://schemas.microsoft.com/office/drawing/2014/main" id="{4ABCA21C-20F6-A3E3-8AF5-6A0F4CC40B49}"/>
              </a:ext>
            </a:extLst>
          </p:cNvPr>
          <p:cNvCxnSpPr>
            <a:cxnSpLocks/>
            <a:stCxn id="23" idx="2"/>
            <a:endCxn id="9" idx="0"/>
          </p:cNvCxnSpPr>
          <p:nvPr/>
        </p:nvCxnSpPr>
        <p:spPr>
          <a:xfrm>
            <a:off x="6796610" y="1122564"/>
            <a:ext cx="7993" cy="778254"/>
          </a:xfrm>
          <a:prstGeom prst="straightConnector1">
            <a:avLst/>
          </a:prstGeom>
          <a:noFill/>
          <a:ln w="38100" cap="flat" cmpd="sng">
            <a:solidFill>
              <a:schemeClr val="dk1"/>
            </a:solidFill>
            <a:prstDash val="solid"/>
            <a:round/>
            <a:headEnd type="none" w="sm" len="sm"/>
            <a:tailEnd type="triangle" w="med" len="med"/>
          </a:ln>
          <a:effectLst>
            <a:outerShdw blurRad="40000" dist="23000" dir="5400000" rotWithShape="0">
              <a:srgbClr val="000000">
                <a:alpha val="34900"/>
              </a:srgbClr>
            </a:outerShdw>
          </a:effectLst>
        </p:spPr>
      </p:cxnSp>
      <p:cxnSp>
        <p:nvCxnSpPr>
          <p:cNvPr id="8" name="Google Shape;803;p106">
            <a:extLst>
              <a:ext uri="{FF2B5EF4-FFF2-40B4-BE49-F238E27FC236}">
                <a16:creationId xmlns:a16="http://schemas.microsoft.com/office/drawing/2014/main" id="{B8C44D6C-DFA0-D90A-C90D-6AD8651F359F}"/>
              </a:ext>
            </a:extLst>
          </p:cNvPr>
          <p:cNvCxnSpPr/>
          <p:nvPr/>
        </p:nvCxnSpPr>
        <p:spPr>
          <a:xfrm>
            <a:off x="6412064" y="5962282"/>
            <a:ext cx="5565988" cy="0"/>
          </a:xfrm>
          <a:prstGeom prst="straightConnector1">
            <a:avLst/>
          </a:prstGeom>
          <a:noFill/>
          <a:ln>
            <a:noFill/>
          </a:ln>
        </p:spPr>
      </p:cxnSp>
      <p:sp>
        <p:nvSpPr>
          <p:cNvPr id="9" name="Google Shape;804;p106">
            <a:extLst>
              <a:ext uri="{FF2B5EF4-FFF2-40B4-BE49-F238E27FC236}">
                <a16:creationId xmlns:a16="http://schemas.microsoft.com/office/drawing/2014/main" id="{B22389C0-71AA-82B9-EB6E-78AF622AFB72}"/>
              </a:ext>
            </a:extLst>
          </p:cNvPr>
          <p:cNvSpPr/>
          <p:nvPr/>
        </p:nvSpPr>
        <p:spPr>
          <a:xfrm>
            <a:off x="5897193" y="1900818"/>
            <a:ext cx="1814819" cy="926404"/>
          </a:xfrm>
          <a:prstGeom prst="roundRect">
            <a:avLst>
              <a:gd name="adj" fmla="val 16667"/>
            </a:avLst>
          </a:prstGeom>
          <a:gradFill>
            <a:gsLst>
              <a:gs pos="0">
                <a:schemeClr val="tx1"/>
              </a:gs>
              <a:gs pos="0">
                <a:srgbClr val="9933FF"/>
              </a:gs>
              <a:gs pos="76000">
                <a:schemeClr val="bg1">
                  <a:lumMod val="20000"/>
                  <a:lumOff val="80000"/>
                </a:schemeClr>
              </a:gs>
            </a:gsLst>
            <a:lin ang="5400700" scaled="0"/>
          </a:gra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1B3C65"/>
                </a:solidFill>
                <a:effectLst/>
                <a:uLnTx/>
                <a:uFillTx/>
                <a:latin typeface="Arial" panose="020B0604020202020204" pitchFamily="34" charset="0"/>
                <a:ea typeface="Open Sans"/>
                <a:cs typeface="Arial" panose="020B0604020202020204" pitchFamily="34" charset="0"/>
                <a:sym typeface="Calibri"/>
              </a:rPr>
              <a:t>Language disorder</a:t>
            </a:r>
            <a:endParaRPr kumimoji="0" lang="en-US" sz="2400" b="1" i="0" u="none" strike="noStrike" kern="1200" cap="none" spc="0" normalizeH="0" baseline="0" noProof="0">
              <a:ln>
                <a:noFill/>
              </a:ln>
              <a:solidFill>
                <a:srgbClr val="1B3C65"/>
              </a:solidFill>
              <a:effectLst/>
              <a:uLnTx/>
              <a:uFillTx/>
              <a:latin typeface="Arial" panose="020B0604020202020204" pitchFamily="34" charset="0"/>
              <a:ea typeface="Open Sans"/>
              <a:cs typeface="Arial" panose="020B0604020202020204" pitchFamily="34" charset="0"/>
            </a:endParaRPr>
          </a:p>
        </p:txBody>
      </p:sp>
      <p:cxnSp>
        <p:nvCxnSpPr>
          <p:cNvPr id="21" name="Google Shape;801;p106">
            <a:extLst>
              <a:ext uri="{FF2B5EF4-FFF2-40B4-BE49-F238E27FC236}">
                <a16:creationId xmlns:a16="http://schemas.microsoft.com/office/drawing/2014/main" id="{7AB1063F-F093-3894-4D58-17BB08BD592A}"/>
              </a:ext>
            </a:extLst>
          </p:cNvPr>
          <p:cNvCxnSpPr>
            <a:cxnSpLocks/>
            <a:stCxn id="23" idx="2"/>
            <a:endCxn id="17" idx="0"/>
          </p:cNvCxnSpPr>
          <p:nvPr/>
        </p:nvCxnSpPr>
        <p:spPr>
          <a:xfrm>
            <a:off x="6796610" y="1122564"/>
            <a:ext cx="2900551" cy="799074"/>
          </a:xfrm>
          <a:prstGeom prst="straightConnector1">
            <a:avLst/>
          </a:prstGeom>
          <a:noFill/>
          <a:ln w="38100" cap="flat" cmpd="sng">
            <a:solidFill>
              <a:schemeClr val="dk1"/>
            </a:solidFill>
            <a:prstDash val="solid"/>
            <a:round/>
            <a:headEnd type="none" w="sm" len="sm"/>
            <a:tailEnd type="triangle" w="med" len="med"/>
          </a:ln>
          <a:effectLst>
            <a:outerShdw blurRad="40000" dist="23000" dir="5400000" rotWithShape="0">
              <a:srgbClr val="000000">
                <a:alpha val="34900"/>
              </a:srgbClr>
            </a:outerShdw>
          </a:effectLst>
        </p:spPr>
      </p:cxnSp>
      <p:sp>
        <p:nvSpPr>
          <p:cNvPr id="23" name="Google Shape;804;p106">
            <a:extLst>
              <a:ext uri="{FF2B5EF4-FFF2-40B4-BE49-F238E27FC236}">
                <a16:creationId xmlns:a16="http://schemas.microsoft.com/office/drawing/2014/main" id="{3909B5A0-746C-EA84-E345-9490F6D75716}"/>
              </a:ext>
            </a:extLst>
          </p:cNvPr>
          <p:cNvSpPr/>
          <p:nvPr/>
        </p:nvSpPr>
        <p:spPr>
          <a:xfrm>
            <a:off x="4207646" y="124095"/>
            <a:ext cx="5177927" cy="998469"/>
          </a:xfrm>
          <a:prstGeom prst="roundRect">
            <a:avLst>
              <a:gd name="adj" fmla="val 16667"/>
            </a:avLst>
          </a:prstGeom>
          <a:gradFill>
            <a:gsLst>
              <a:gs pos="0">
                <a:schemeClr val="tx1"/>
              </a:gs>
              <a:gs pos="0">
                <a:srgbClr val="9933FF"/>
              </a:gs>
              <a:gs pos="0">
                <a:schemeClr val="bg1">
                  <a:lumMod val="20000"/>
                  <a:lumOff val="80000"/>
                </a:schemeClr>
              </a:gs>
            </a:gsLst>
            <a:lin ang="5400700" scaled="0"/>
          </a:gra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eaLnBrk="0" fontAlgn="base" hangingPunct="0">
              <a:spcBef>
                <a:spcPct val="0"/>
              </a:spcBef>
              <a:spcAft>
                <a:spcPct val="0"/>
              </a:spcAft>
            </a:pPr>
            <a:r>
              <a:rPr lang="en-US" sz="2400" b="1">
                <a:solidFill>
                  <a:srgbClr val="1B3C65"/>
                </a:solidFill>
                <a:latin typeface="Arial" panose="020B0604020202020204" pitchFamily="34" charset="0"/>
                <a:ea typeface="Open Sans"/>
                <a:cs typeface="Arial" panose="020B0604020202020204" pitchFamily="34" charset="0"/>
                <a:sym typeface="Calibri"/>
              </a:rPr>
              <a:t>Difficulties talking and/or understanding </a:t>
            </a:r>
            <a:r>
              <a:rPr lang="en-US" sz="2400" b="1" u="sng">
                <a:solidFill>
                  <a:srgbClr val="1B3C65"/>
                </a:solidFill>
                <a:latin typeface="Arial" panose="020B0604020202020204" pitchFamily="34" charset="0"/>
                <a:ea typeface="Open Sans"/>
                <a:cs typeface="Arial" panose="020B0604020202020204" pitchFamily="34" charset="0"/>
                <a:sym typeface="Calibri"/>
              </a:rPr>
              <a:t>primary</a:t>
            </a:r>
            <a:r>
              <a:rPr lang="en-US" sz="2400" b="1">
                <a:solidFill>
                  <a:srgbClr val="1B3C65"/>
                </a:solidFill>
                <a:latin typeface="Arial" panose="020B0604020202020204" pitchFamily="34" charset="0"/>
                <a:ea typeface="Open Sans"/>
                <a:cs typeface="Arial" panose="020B0604020202020204" pitchFamily="34" charset="0"/>
                <a:sym typeface="Calibri"/>
              </a:rPr>
              <a:t> language</a:t>
            </a:r>
            <a:endParaRPr sz="2400" b="1">
              <a:solidFill>
                <a:srgbClr val="1B3C65"/>
              </a:solidFill>
              <a:latin typeface="Arial" panose="020B0604020202020204" pitchFamily="34" charset="0"/>
              <a:ea typeface="Open Sans"/>
              <a:cs typeface="Arial" panose="020B0604020202020204" pitchFamily="34" charset="0"/>
              <a:sym typeface="Calibri"/>
            </a:endParaRPr>
          </a:p>
        </p:txBody>
      </p:sp>
      <p:sp>
        <p:nvSpPr>
          <p:cNvPr id="83" name="Google Shape;515;p64">
            <a:extLst>
              <a:ext uri="{FF2B5EF4-FFF2-40B4-BE49-F238E27FC236}">
                <a16:creationId xmlns:a16="http://schemas.microsoft.com/office/drawing/2014/main" id="{08A49AD9-9361-41A0-302A-EBFA6FF04694}"/>
              </a:ext>
            </a:extLst>
          </p:cNvPr>
          <p:cNvSpPr txBox="1"/>
          <p:nvPr/>
        </p:nvSpPr>
        <p:spPr>
          <a:xfrm>
            <a:off x="4619209" y="2200619"/>
            <a:ext cx="899301" cy="476645"/>
          </a:xfrm>
          <a:prstGeom prst="rect">
            <a:avLst/>
          </a:prstGeom>
          <a:noFill/>
          <a:ln>
            <a:noFill/>
          </a:ln>
        </p:spPr>
        <p:txBody>
          <a:bodyPr spcFirstLastPara="1" wrap="square" lIns="91425" tIns="45700" rIns="91425" bIns="45700" anchor="t" anchorCtr="0">
            <a:no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bg2"/>
                </a:solidFill>
                <a:effectLst/>
                <a:uLnTx/>
                <a:uFillTx/>
                <a:latin typeface="Arial" panose="020B0604020202020204" pitchFamily="34" charset="0"/>
                <a:ea typeface="Calibri"/>
                <a:cs typeface="Arial" panose="020B0604020202020204" pitchFamily="34" charset="0"/>
                <a:sym typeface="Calibri"/>
              </a:rPr>
              <a:t>9.9%</a:t>
            </a:r>
            <a:endParaRPr kumimoji="0" sz="2400" b="1" i="0" u="none" strike="noStrike" kern="1200" cap="none" spc="0" normalizeH="0" baseline="0" noProof="0">
              <a:ln>
                <a:noFill/>
              </a:ln>
              <a:solidFill>
                <a:schemeClr val="bg2"/>
              </a:solidFill>
              <a:effectLst/>
              <a:uLnTx/>
              <a:uFillTx/>
              <a:latin typeface="Arial" panose="020B0604020202020204" pitchFamily="34" charset="0"/>
              <a:ea typeface="Calibri"/>
              <a:cs typeface="Arial" panose="020B0604020202020204" pitchFamily="34" charset="0"/>
              <a:sym typeface="Calibri"/>
            </a:endParaRPr>
          </a:p>
        </p:txBody>
      </p:sp>
      <p:sp>
        <p:nvSpPr>
          <p:cNvPr id="84" name="Google Shape;516;p64">
            <a:extLst>
              <a:ext uri="{FF2B5EF4-FFF2-40B4-BE49-F238E27FC236}">
                <a16:creationId xmlns:a16="http://schemas.microsoft.com/office/drawing/2014/main" id="{4289A133-9BC8-C144-C305-9C164EB8F147}"/>
              </a:ext>
            </a:extLst>
          </p:cNvPr>
          <p:cNvSpPr/>
          <p:nvPr/>
        </p:nvSpPr>
        <p:spPr>
          <a:xfrm>
            <a:off x="5498992" y="2221555"/>
            <a:ext cx="352576" cy="369300"/>
          </a:xfrm>
          <a:prstGeom prst="rightArrow">
            <a:avLst>
              <a:gd name="adj1" fmla="val 50000"/>
              <a:gd name="adj2" fmla="val 50000"/>
            </a:avLst>
          </a:prstGeom>
          <a:solidFill>
            <a:srgbClr val="6600CC"/>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0" fontAlgn="base" latinLnBrk="0" hangingPunct="0">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1B3C65"/>
              </a:solidFill>
              <a:effectLst/>
              <a:uLnTx/>
              <a:uFillTx/>
              <a:latin typeface="Arial" panose="020B0604020202020204" pitchFamily="34" charset="0"/>
              <a:ea typeface="Calibri"/>
              <a:cs typeface="Arial" panose="020B0604020202020204" pitchFamily="34" charset="0"/>
              <a:sym typeface="Calibri"/>
            </a:endParaRPr>
          </a:p>
        </p:txBody>
      </p:sp>
      <p:sp>
        <p:nvSpPr>
          <p:cNvPr id="24" name="Google Shape;807;p106">
            <a:extLst>
              <a:ext uri="{FF2B5EF4-FFF2-40B4-BE49-F238E27FC236}">
                <a16:creationId xmlns:a16="http://schemas.microsoft.com/office/drawing/2014/main" id="{93590A48-B178-CF93-782A-A57FCD45A890}"/>
              </a:ext>
            </a:extLst>
          </p:cNvPr>
          <p:cNvSpPr/>
          <p:nvPr/>
        </p:nvSpPr>
        <p:spPr>
          <a:xfrm>
            <a:off x="1200839" y="3274020"/>
            <a:ext cx="5103748" cy="2994578"/>
          </a:xfrm>
          <a:prstGeom prst="roundRect">
            <a:avLst>
              <a:gd name="adj" fmla="val 16667"/>
            </a:avLst>
          </a:prstGeom>
          <a:gradFill>
            <a:gsLst>
              <a:gs pos="0">
                <a:schemeClr val="tx1">
                  <a:lumMod val="60000"/>
                  <a:lumOff val="40000"/>
                </a:schemeClr>
              </a:gs>
              <a:gs pos="0">
                <a:schemeClr val="tx1">
                  <a:lumMod val="60000"/>
                  <a:lumOff val="40000"/>
                </a:schemeClr>
              </a:gs>
              <a:gs pos="76000">
                <a:schemeClr val="bg1">
                  <a:lumMod val="20000"/>
                  <a:lumOff val="80000"/>
                </a:schemeClr>
              </a:gs>
            </a:gsLst>
            <a:lin ang="5400700" scaled="0"/>
          </a:gradFill>
          <a:ln w="25400" cap="flat" cmpd="sng">
            <a:solidFill>
              <a:srgbClr val="395E89"/>
            </a:solidFill>
            <a:prstDash val="solid"/>
            <a:round/>
            <a:headEnd type="none" w="sm" len="sm"/>
            <a:tailEnd type="none" w="sm" len="sm"/>
          </a:ln>
        </p:spPr>
        <p:txBody>
          <a:bodyPr spcFirstLastPara="1" wrap="square" lIns="144000" tIns="252000" rIns="91425" bIns="45700" anchor="ctr" anchorCtr="0">
            <a:noAutofit/>
          </a:bodyPr>
          <a:lstStyle/>
          <a:p>
            <a:pPr lvl="0"/>
            <a:r>
              <a:rPr lang="en-GB" sz="2400" b="1">
                <a:latin typeface="Arial" panose="020B0604020202020204" pitchFamily="34" charset="0"/>
                <a:cs typeface="Arial" panose="020B0604020202020204" pitchFamily="34" charset="0"/>
              </a:rPr>
              <a:t>Language Disorder associated with…</a:t>
            </a:r>
          </a:p>
          <a:p>
            <a:pPr marL="285750" lvl="0" indent="-285750">
              <a:buFont typeface="Arial" panose="020B0604020202020204" pitchFamily="34" charset="0"/>
              <a:buChar char="•"/>
            </a:pPr>
            <a:r>
              <a:rPr lang="en-GB" sz="2200">
                <a:latin typeface="Arial" panose="020B0604020202020204" pitchFamily="34" charset="0"/>
                <a:cs typeface="Arial" panose="020B0604020202020204" pitchFamily="34" charset="0"/>
              </a:rPr>
              <a:t>Deafness</a:t>
            </a:r>
          </a:p>
          <a:p>
            <a:pPr marL="285750" lvl="0" indent="-285750">
              <a:buFont typeface="Arial" panose="020B0604020202020204" pitchFamily="34" charset="0"/>
              <a:buChar char="•"/>
            </a:pPr>
            <a:r>
              <a:rPr lang="en-GB" sz="2200">
                <a:latin typeface="Arial" panose="020B0604020202020204" pitchFamily="34" charset="0"/>
                <a:cs typeface="Arial" panose="020B0604020202020204" pitchFamily="34" charset="0"/>
              </a:rPr>
              <a:t>genetic conditions e.g. Down syndrome,</a:t>
            </a:r>
          </a:p>
          <a:p>
            <a:pPr marL="285750" indent="-285750">
              <a:buFont typeface="Arial" panose="020B0604020202020204" pitchFamily="34" charset="0"/>
              <a:buChar char="•"/>
            </a:pPr>
            <a:r>
              <a:rPr lang="en-GB" sz="2200">
                <a:latin typeface="Arial" panose="020B0604020202020204" pitchFamily="34" charset="0"/>
                <a:cs typeface="Arial" panose="020B0604020202020204" pitchFamily="34" charset="0"/>
              </a:rPr>
              <a:t>brain injury </a:t>
            </a:r>
          </a:p>
          <a:p>
            <a:pPr marL="285750" lvl="0" indent="-285750">
              <a:buFont typeface="Arial" panose="020B0604020202020204" pitchFamily="34" charset="0"/>
              <a:buChar char="•"/>
            </a:pPr>
            <a:r>
              <a:rPr lang="en-GB" sz="2200">
                <a:latin typeface="Arial" panose="020B0604020202020204" pitchFamily="34" charset="0"/>
                <a:cs typeface="Arial" panose="020B0604020202020204" pitchFamily="34" charset="0"/>
              </a:rPr>
              <a:t>autism</a:t>
            </a:r>
          </a:p>
          <a:p>
            <a:pPr marL="285750" lvl="0" indent="-285750">
              <a:buFont typeface="Arial" panose="020B0604020202020204" pitchFamily="34" charset="0"/>
              <a:buChar char="•"/>
            </a:pPr>
            <a:r>
              <a:rPr lang="en-GB" sz="2200">
                <a:latin typeface="Arial" panose="020B0604020202020204" pitchFamily="34" charset="0"/>
                <a:cs typeface="Arial" panose="020B0604020202020204" pitchFamily="34" charset="0"/>
              </a:rPr>
              <a:t>intellectual disability</a:t>
            </a:r>
          </a:p>
        </p:txBody>
      </p:sp>
      <p:sp>
        <p:nvSpPr>
          <p:cNvPr id="28" name="Google Shape;806;p106">
            <a:extLst>
              <a:ext uri="{FF2B5EF4-FFF2-40B4-BE49-F238E27FC236}">
                <a16:creationId xmlns:a16="http://schemas.microsoft.com/office/drawing/2014/main" id="{129798B2-5E60-EA22-0D89-45D9D6B170E4}"/>
              </a:ext>
            </a:extLst>
          </p:cNvPr>
          <p:cNvSpPr/>
          <p:nvPr/>
        </p:nvSpPr>
        <p:spPr>
          <a:xfrm>
            <a:off x="8126466" y="3313096"/>
            <a:ext cx="2752001" cy="2955502"/>
          </a:xfrm>
          <a:prstGeom prst="roundRect">
            <a:avLst>
              <a:gd name="adj" fmla="val 16667"/>
            </a:avLst>
          </a:prstGeom>
          <a:gradFill>
            <a:gsLst>
              <a:gs pos="0">
                <a:schemeClr val="tx1"/>
              </a:gs>
              <a:gs pos="0">
                <a:srgbClr val="9933FF"/>
              </a:gs>
              <a:gs pos="76000">
                <a:srgbClr val="FFCCFF"/>
              </a:gs>
            </a:gsLst>
            <a:lin ang="5400700" scaled="0"/>
          </a:gradFill>
          <a:ln w="25400" cap="flat" cmpd="sng">
            <a:solidFill>
              <a:srgbClr val="395E89"/>
            </a:solidFill>
            <a:prstDash val="solid"/>
            <a:round/>
            <a:headEnd type="none" w="sm" len="sm"/>
            <a:tailEnd type="none" w="sm" len="sm"/>
          </a:ln>
        </p:spPr>
        <p:txBody>
          <a:bodyPr spcFirstLastPara="1" wrap="square" lIns="91425" tIns="45700" rIns="91425" bIns="45700" anchor="t"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1B3C65"/>
                </a:solidFill>
                <a:effectLst/>
                <a:uLnTx/>
                <a:uFillTx/>
                <a:latin typeface="Arial" panose="020B0604020202020204" pitchFamily="34" charset="0"/>
                <a:ea typeface="Open Sans"/>
                <a:cs typeface="Arial" panose="020B0604020202020204" pitchFamily="34" charset="0"/>
                <a:sym typeface="Calibri"/>
              </a:rPr>
              <a:t>Developmental Language Disorder (DLD)</a:t>
            </a:r>
            <a:endParaRPr kumimoji="0" sz="2400" b="1" i="0" u="none" strike="noStrike" kern="1200" cap="none" spc="0" normalizeH="0" baseline="0" noProof="0">
              <a:ln>
                <a:noFill/>
              </a:ln>
              <a:solidFill>
                <a:srgbClr val="1B3C65"/>
              </a:solidFill>
              <a:effectLst/>
              <a:uLnTx/>
              <a:uFillTx/>
              <a:latin typeface="Arial" panose="020B0604020202020204" pitchFamily="34" charset="0"/>
              <a:ea typeface="Open Sans"/>
              <a:cs typeface="Arial" panose="020B0604020202020204" pitchFamily="34" charset="0"/>
              <a:sym typeface="Calibri"/>
            </a:endParaRPr>
          </a:p>
        </p:txBody>
      </p:sp>
      <p:sp>
        <p:nvSpPr>
          <p:cNvPr id="29" name="Google Shape;517;p64">
            <a:extLst>
              <a:ext uri="{FF2B5EF4-FFF2-40B4-BE49-F238E27FC236}">
                <a16:creationId xmlns:a16="http://schemas.microsoft.com/office/drawing/2014/main" id="{38F2C906-62F8-DC18-D963-707C471BE0C3}"/>
              </a:ext>
            </a:extLst>
          </p:cNvPr>
          <p:cNvSpPr txBox="1"/>
          <p:nvPr/>
        </p:nvSpPr>
        <p:spPr>
          <a:xfrm>
            <a:off x="11327816" y="3790462"/>
            <a:ext cx="942320" cy="369294"/>
          </a:xfrm>
          <a:prstGeom prst="rect">
            <a:avLst/>
          </a:prstGeom>
          <a:noFill/>
          <a:ln>
            <a:noFill/>
          </a:ln>
        </p:spPr>
        <p:txBody>
          <a:bodyPr spcFirstLastPara="1" wrap="square" lIns="91425" tIns="45700" rIns="91425" bIns="45700" anchor="t" anchorCtr="0">
            <a:no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bg2"/>
                </a:solidFill>
                <a:effectLst/>
                <a:uLnTx/>
                <a:uFillTx/>
                <a:latin typeface="Arial" panose="020B0604020202020204" pitchFamily="34" charset="0"/>
                <a:ea typeface="Calibri"/>
                <a:cs typeface="Arial" panose="020B0604020202020204" pitchFamily="34" charset="0"/>
                <a:sym typeface="Calibri"/>
              </a:rPr>
              <a:t>7.6%</a:t>
            </a:r>
            <a:endParaRPr kumimoji="0" sz="2400" b="1" i="0" u="none" strike="noStrike" kern="1200" cap="none" spc="0" normalizeH="0" baseline="0" noProof="0">
              <a:ln>
                <a:noFill/>
              </a:ln>
              <a:solidFill>
                <a:schemeClr val="bg2"/>
              </a:solidFill>
              <a:effectLst/>
              <a:uLnTx/>
              <a:uFillTx/>
              <a:latin typeface="Arial" panose="020B0604020202020204" pitchFamily="34" charset="0"/>
              <a:ea typeface="Calibri"/>
              <a:cs typeface="Arial" panose="020B0604020202020204" pitchFamily="34" charset="0"/>
              <a:sym typeface="Calibri"/>
            </a:endParaRPr>
          </a:p>
        </p:txBody>
      </p:sp>
      <p:sp>
        <p:nvSpPr>
          <p:cNvPr id="30" name="Google Shape;516;p64">
            <a:extLst>
              <a:ext uri="{FF2B5EF4-FFF2-40B4-BE49-F238E27FC236}">
                <a16:creationId xmlns:a16="http://schemas.microsoft.com/office/drawing/2014/main" id="{86DBD913-08EE-8EFB-1611-D526742296D7}"/>
              </a:ext>
            </a:extLst>
          </p:cNvPr>
          <p:cNvSpPr/>
          <p:nvPr/>
        </p:nvSpPr>
        <p:spPr>
          <a:xfrm flipH="1">
            <a:off x="10971424" y="3790462"/>
            <a:ext cx="352576" cy="369300"/>
          </a:xfrm>
          <a:prstGeom prst="rightArrow">
            <a:avLst>
              <a:gd name="adj1" fmla="val 50000"/>
              <a:gd name="adj2" fmla="val 50000"/>
            </a:avLst>
          </a:prstGeom>
          <a:solidFill>
            <a:srgbClr val="9900FF"/>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0" fontAlgn="base" latinLnBrk="0" hangingPunct="0">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1B3C65"/>
              </a:solidFill>
              <a:effectLst/>
              <a:uLnTx/>
              <a:uFillTx/>
              <a:latin typeface="Arial" panose="020B0604020202020204" pitchFamily="34" charset="0"/>
              <a:ea typeface="Calibri"/>
              <a:cs typeface="Arial" panose="020B0604020202020204" pitchFamily="34" charset="0"/>
              <a:sym typeface="Calibri"/>
            </a:endParaRPr>
          </a:p>
        </p:txBody>
      </p:sp>
      <p:sp>
        <p:nvSpPr>
          <p:cNvPr id="31" name="Google Shape;519;p64">
            <a:extLst>
              <a:ext uri="{FF2B5EF4-FFF2-40B4-BE49-F238E27FC236}">
                <a16:creationId xmlns:a16="http://schemas.microsoft.com/office/drawing/2014/main" id="{3C5A00D4-80BB-7A03-08C0-9C5F0BD11D15}"/>
              </a:ext>
            </a:extLst>
          </p:cNvPr>
          <p:cNvSpPr txBox="1"/>
          <p:nvPr/>
        </p:nvSpPr>
        <p:spPr>
          <a:xfrm>
            <a:off x="-39076" y="3790462"/>
            <a:ext cx="971356" cy="369300"/>
          </a:xfrm>
          <a:prstGeom prst="rect">
            <a:avLst/>
          </a:prstGeom>
          <a:noFill/>
          <a:ln>
            <a:noFill/>
          </a:ln>
        </p:spPr>
        <p:txBody>
          <a:bodyPr spcFirstLastPara="1" wrap="square" lIns="91425" tIns="45700" rIns="91425" bIns="45700" anchor="t" anchorCtr="0">
            <a:no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bg2"/>
                </a:solidFill>
                <a:effectLst/>
                <a:uLnTx/>
                <a:uFillTx/>
                <a:latin typeface="Arial" panose="020B0604020202020204" pitchFamily="34" charset="0"/>
                <a:ea typeface="Calibri"/>
                <a:cs typeface="Arial" panose="020B0604020202020204" pitchFamily="34" charset="0"/>
                <a:sym typeface="Calibri"/>
              </a:rPr>
              <a:t>2.3%</a:t>
            </a:r>
            <a:endParaRPr kumimoji="0" lang="en-US" sz="2400" b="1" i="0" u="none" strike="noStrike" kern="1200" cap="none" spc="0" normalizeH="0" baseline="0" noProof="0">
              <a:ln>
                <a:noFill/>
              </a:ln>
              <a:solidFill>
                <a:schemeClr val="bg2"/>
              </a:solidFill>
              <a:effectLst/>
              <a:uLnTx/>
              <a:uFillTx/>
              <a:latin typeface="Arial" panose="020B0604020202020204" pitchFamily="34" charset="0"/>
              <a:ea typeface="Calibri"/>
              <a:cs typeface="Arial" panose="020B0604020202020204" pitchFamily="34" charset="0"/>
            </a:endParaRPr>
          </a:p>
        </p:txBody>
      </p:sp>
      <p:sp>
        <p:nvSpPr>
          <p:cNvPr id="32" name="Google Shape;516;p64">
            <a:extLst>
              <a:ext uri="{FF2B5EF4-FFF2-40B4-BE49-F238E27FC236}">
                <a16:creationId xmlns:a16="http://schemas.microsoft.com/office/drawing/2014/main" id="{E403C648-5F0A-60D7-4244-A482C508B85E}"/>
              </a:ext>
            </a:extLst>
          </p:cNvPr>
          <p:cNvSpPr/>
          <p:nvPr/>
        </p:nvSpPr>
        <p:spPr>
          <a:xfrm rot="10800000" flipH="1">
            <a:off x="800875" y="3790462"/>
            <a:ext cx="352576" cy="369300"/>
          </a:xfrm>
          <a:prstGeom prst="rightArrow">
            <a:avLst>
              <a:gd name="adj1" fmla="val 50000"/>
              <a:gd name="adj2" fmla="val 50000"/>
            </a:avLst>
          </a:prstGeom>
          <a:solidFill>
            <a:schemeClr val="bg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0" fontAlgn="base" latinLnBrk="0" hangingPunct="0">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1B3C65"/>
              </a:solidFill>
              <a:effectLst/>
              <a:uLnTx/>
              <a:uFillTx/>
              <a:latin typeface="Arial" panose="020B0604020202020204" pitchFamily="34" charset="0"/>
              <a:ea typeface="Calibri"/>
              <a:cs typeface="Arial" panose="020B0604020202020204" pitchFamily="34" charset="0"/>
              <a:sym typeface="Calibri"/>
            </a:endParaRPr>
          </a:p>
        </p:txBody>
      </p:sp>
      <p:cxnSp>
        <p:nvCxnSpPr>
          <p:cNvPr id="33" name="Google Shape;808;p106">
            <a:extLst>
              <a:ext uri="{FF2B5EF4-FFF2-40B4-BE49-F238E27FC236}">
                <a16:creationId xmlns:a16="http://schemas.microsoft.com/office/drawing/2014/main" id="{2A061537-0385-2569-7B1D-BBA4B05D0FA6}"/>
              </a:ext>
            </a:extLst>
          </p:cNvPr>
          <p:cNvCxnSpPr>
            <a:cxnSpLocks/>
            <a:stCxn id="9" idx="2"/>
            <a:endCxn id="24" idx="0"/>
          </p:cNvCxnSpPr>
          <p:nvPr/>
        </p:nvCxnSpPr>
        <p:spPr>
          <a:xfrm flipH="1">
            <a:off x="3752713" y="2827222"/>
            <a:ext cx="3051890" cy="446798"/>
          </a:xfrm>
          <a:prstGeom prst="straightConnector1">
            <a:avLst/>
          </a:prstGeom>
          <a:noFill/>
          <a:ln w="38100" cap="flat" cmpd="sng">
            <a:solidFill>
              <a:schemeClr val="dk1"/>
            </a:solidFill>
            <a:prstDash val="solid"/>
            <a:round/>
            <a:headEnd type="none" w="sm" len="sm"/>
            <a:tailEnd type="triangle" w="med" len="med"/>
          </a:ln>
          <a:effectLst>
            <a:outerShdw blurRad="40000" dist="23000" dir="5400000" rotWithShape="0">
              <a:srgbClr val="000000">
                <a:alpha val="34900"/>
              </a:srgbClr>
            </a:outerShdw>
          </a:effectLst>
        </p:spPr>
      </p:cxnSp>
      <p:cxnSp>
        <p:nvCxnSpPr>
          <p:cNvPr id="35" name="Google Shape;809;p106">
            <a:extLst>
              <a:ext uri="{FF2B5EF4-FFF2-40B4-BE49-F238E27FC236}">
                <a16:creationId xmlns:a16="http://schemas.microsoft.com/office/drawing/2014/main" id="{E7C15140-8F83-60CA-25E8-164FB4ECDCDC}"/>
              </a:ext>
            </a:extLst>
          </p:cNvPr>
          <p:cNvCxnSpPr>
            <a:cxnSpLocks/>
            <a:stCxn id="9" idx="2"/>
            <a:endCxn id="28" idx="0"/>
          </p:cNvCxnSpPr>
          <p:nvPr/>
        </p:nvCxnSpPr>
        <p:spPr>
          <a:xfrm>
            <a:off x="6804603" y="2827222"/>
            <a:ext cx="2697864" cy="485874"/>
          </a:xfrm>
          <a:prstGeom prst="straightConnector1">
            <a:avLst/>
          </a:prstGeom>
          <a:noFill/>
          <a:ln w="38100" cap="flat" cmpd="sng">
            <a:solidFill>
              <a:schemeClr val="dk1"/>
            </a:solidFill>
            <a:prstDash val="solid"/>
            <a:round/>
            <a:headEnd type="none" w="sm" len="sm"/>
            <a:tailEnd type="triangle" w="med" len="med"/>
          </a:ln>
          <a:effectLst>
            <a:outerShdw blurRad="40000" dist="23000" dir="5400000" rotWithShape="0">
              <a:srgbClr val="000000">
                <a:alpha val="34900"/>
              </a:srgbClr>
            </a:outerShdw>
          </a:effectLst>
        </p:spPr>
      </p:cxnSp>
      <p:sp>
        <p:nvSpPr>
          <p:cNvPr id="17" name="Google Shape;804;p106">
            <a:extLst>
              <a:ext uri="{FF2B5EF4-FFF2-40B4-BE49-F238E27FC236}">
                <a16:creationId xmlns:a16="http://schemas.microsoft.com/office/drawing/2014/main" id="{C5893D6B-8688-664E-07DD-6825F3C7492F}"/>
              </a:ext>
            </a:extLst>
          </p:cNvPr>
          <p:cNvSpPr/>
          <p:nvPr/>
        </p:nvSpPr>
        <p:spPr>
          <a:xfrm>
            <a:off x="8440532" y="1921638"/>
            <a:ext cx="2513258" cy="905584"/>
          </a:xfrm>
          <a:prstGeom prst="roundRect">
            <a:avLst>
              <a:gd name="adj" fmla="val 16667"/>
            </a:avLst>
          </a:prstGeom>
          <a:gradFill>
            <a:gsLst>
              <a:gs pos="0">
                <a:srgbClr val="FF33CC"/>
              </a:gs>
              <a:gs pos="64000">
                <a:srgbClr val="ADD9E5"/>
              </a:gs>
            </a:gsLst>
            <a:lin ang="5400012" scaled="0"/>
          </a:gra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1B3C65"/>
                </a:solidFill>
                <a:effectLst/>
                <a:uLnTx/>
                <a:uFillTx/>
                <a:latin typeface="Arial" panose="020B0604020202020204" pitchFamily="34" charset="0"/>
                <a:ea typeface="Open Sans"/>
                <a:cs typeface="Arial" panose="020B0604020202020204" pitchFamily="34" charset="0"/>
                <a:sym typeface="Calibri"/>
              </a:rPr>
              <a:t>Speech Sound Disorder</a:t>
            </a:r>
            <a:endParaRPr kumimoji="0" sz="2400" b="1" i="0" u="none" strike="noStrike" kern="1200" cap="none" spc="0" normalizeH="0" baseline="0" noProof="0">
              <a:ln>
                <a:noFill/>
              </a:ln>
              <a:solidFill>
                <a:srgbClr val="1B3C65"/>
              </a:solidFill>
              <a:effectLst/>
              <a:uLnTx/>
              <a:uFillTx/>
              <a:latin typeface="Arial" panose="020B0604020202020204" pitchFamily="34" charset="0"/>
              <a:ea typeface="Open Sans"/>
              <a:cs typeface="Arial" panose="020B0604020202020204" pitchFamily="34" charset="0"/>
              <a:sym typeface="Calibri"/>
            </a:endParaRPr>
          </a:p>
        </p:txBody>
      </p:sp>
      <p:sp>
        <p:nvSpPr>
          <p:cNvPr id="3" name="Google Shape;804;p106">
            <a:extLst>
              <a:ext uri="{FF2B5EF4-FFF2-40B4-BE49-F238E27FC236}">
                <a16:creationId xmlns:a16="http://schemas.microsoft.com/office/drawing/2014/main" id="{F3CCA06D-6A09-43DA-00B3-7F008079F715}"/>
              </a:ext>
            </a:extLst>
          </p:cNvPr>
          <p:cNvSpPr/>
          <p:nvPr/>
        </p:nvSpPr>
        <p:spPr>
          <a:xfrm>
            <a:off x="2266078" y="1921638"/>
            <a:ext cx="2081355" cy="926406"/>
          </a:xfrm>
          <a:prstGeom prst="roundRect">
            <a:avLst>
              <a:gd name="adj" fmla="val 16667"/>
            </a:avLst>
          </a:prstGeom>
          <a:gradFill>
            <a:gsLst>
              <a:gs pos="6000">
                <a:schemeClr val="accent6">
                  <a:lumMod val="40000"/>
                  <a:lumOff val="60000"/>
                </a:schemeClr>
              </a:gs>
              <a:gs pos="65000">
                <a:srgbClr val="ADD9E5"/>
              </a:gs>
            </a:gsLst>
            <a:lin ang="5400012" scaled="0"/>
          </a:gra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1B3C65"/>
                </a:solidFill>
                <a:effectLst/>
                <a:uLnTx/>
                <a:uFillTx/>
                <a:latin typeface="Arial" panose="020B0604020202020204" pitchFamily="34" charset="0"/>
                <a:ea typeface="Open Sans"/>
                <a:cs typeface="Arial" panose="020B0604020202020204" pitchFamily="34" charset="0"/>
                <a:sym typeface="Calibri"/>
              </a:rPr>
              <a:t>Stammering</a:t>
            </a:r>
            <a:endParaRPr kumimoji="0" lang="en-US" sz="2400" b="1" i="0" u="none" strike="noStrike" kern="1200" cap="none" spc="0" normalizeH="0" baseline="0" noProof="0">
              <a:ln>
                <a:noFill/>
              </a:ln>
              <a:solidFill>
                <a:srgbClr val="1B3C65"/>
              </a:solidFill>
              <a:effectLst/>
              <a:uLnTx/>
              <a:uFillTx/>
              <a:latin typeface="Arial" panose="020B0604020202020204" pitchFamily="34" charset="0"/>
              <a:ea typeface="Open Sans"/>
              <a:cs typeface="Arial" panose="020B0604020202020204" pitchFamily="34" charset="0"/>
            </a:endParaRPr>
          </a:p>
        </p:txBody>
      </p:sp>
      <p:cxnSp>
        <p:nvCxnSpPr>
          <p:cNvPr id="13" name="Google Shape;801;p106">
            <a:extLst>
              <a:ext uri="{FF2B5EF4-FFF2-40B4-BE49-F238E27FC236}">
                <a16:creationId xmlns:a16="http://schemas.microsoft.com/office/drawing/2014/main" id="{813F2CDC-EBD2-FA04-A49F-29BB69ED5EBB}"/>
              </a:ext>
            </a:extLst>
          </p:cNvPr>
          <p:cNvCxnSpPr>
            <a:cxnSpLocks/>
            <a:stCxn id="23" idx="2"/>
            <a:endCxn id="3" idx="0"/>
          </p:cNvCxnSpPr>
          <p:nvPr/>
        </p:nvCxnSpPr>
        <p:spPr>
          <a:xfrm flipH="1">
            <a:off x="3306756" y="1122564"/>
            <a:ext cx="3489854" cy="799074"/>
          </a:xfrm>
          <a:prstGeom prst="straightConnector1">
            <a:avLst/>
          </a:prstGeom>
          <a:noFill/>
          <a:ln w="38100" cap="flat" cmpd="sng">
            <a:solidFill>
              <a:schemeClr val="dk1"/>
            </a:solidFill>
            <a:prstDash val="solid"/>
            <a:round/>
            <a:headEnd type="none" w="sm" len="sm"/>
            <a:tailEnd type="triangle" w="med" len="med"/>
          </a:ln>
          <a:effectLst>
            <a:outerShdw blurRad="40000" dist="23000" dir="5400000" rotWithShape="0">
              <a:srgbClr val="000000">
                <a:alpha val="34900"/>
              </a:srgbClr>
            </a:outerShdw>
          </a:effectLst>
        </p:spPr>
      </p:cxnSp>
      <p:sp>
        <p:nvSpPr>
          <p:cNvPr id="16" name="TextBox 15">
            <a:extLst>
              <a:ext uri="{FF2B5EF4-FFF2-40B4-BE49-F238E27FC236}">
                <a16:creationId xmlns:a16="http://schemas.microsoft.com/office/drawing/2014/main" id="{AB589071-F83F-E5A4-87BA-C6691E5692CA}"/>
              </a:ext>
            </a:extLst>
          </p:cNvPr>
          <p:cNvSpPr txBox="1"/>
          <p:nvPr/>
        </p:nvSpPr>
        <p:spPr>
          <a:xfrm>
            <a:off x="0" y="44374"/>
            <a:ext cx="3433067"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chemeClr val="bg2"/>
                </a:solidFill>
                <a:effectLst/>
                <a:uLnTx/>
                <a:uFillTx/>
                <a:latin typeface="Arial" panose="020B0604020202020204" pitchFamily="34" charset="0"/>
                <a:ea typeface="Open Sans"/>
                <a:cs typeface="Arial" panose="020B0604020202020204" pitchFamily="34" charset="0"/>
              </a:rPr>
              <a:t>Norbury et al., 2016, </a:t>
            </a:r>
            <a:r>
              <a:rPr kumimoji="0" lang="en-GB" sz="2400" b="0" i="1" u="none" strike="noStrike" kern="1200" cap="none" spc="0" normalizeH="0" baseline="0" noProof="0">
                <a:ln>
                  <a:noFill/>
                </a:ln>
                <a:solidFill>
                  <a:schemeClr val="bg2"/>
                </a:solidFill>
                <a:effectLst/>
                <a:uLnTx/>
                <a:uFillTx/>
                <a:latin typeface="Arial" panose="020B0604020202020204" pitchFamily="34" charset="0"/>
                <a:ea typeface="MS PGothic" pitchFamily="34" charset="-128"/>
                <a:cs typeface="Arial" panose="020B0604020202020204" pitchFamily="34" charset="0"/>
              </a:rPr>
              <a:t>Journal Child Psychology Psychiatry, 57: 1247-57</a:t>
            </a:r>
            <a:endParaRPr kumimoji="0" lang="en-GB" sz="2400" b="0" i="0" u="none" strike="noStrike" kern="1200" cap="none" spc="0" normalizeH="0" baseline="0" noProof="0">
              <a:ln>
                <a:noFill/>
              </a:ln>
              <a:solidFill>
                <a:schemeClr val="bg2"/>
              </a:solidFill>
              <a:effectLst/>
              <a:uLnTx/>
              <a:uFillTx/>
              <a:latin typeface="Arial" panose="020B0604020202020204" pitchFamily="34" charset="0"/>
              <a:ea typeface="Open Sans"/>
              <a:cs typeface="Arial" panose="020B0604020202020204" pitchFamily="34" charset="0"/>
            </a:endParaRPr>
          </a:p>
        </p:txBody>
      </p:sp>
    </p:spTree>
    <p:custDataLst>
      <p:tags r:id="rId1"/>
    </p:custDataLst>
    <p:extLst>
      <p:ext uri="{BB962C8B-B14F-4D97-AF65-F5344CB8AC3E}">
        <p14:creationId xmlns:p14="http://schemas.microsoft.com/office/powerpoint/2010/main" val="123900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3" grpId="0"/>
      <p:bldP spid="84" grpId="0" animBg="1"/>
      <p:bldP spid="24" grpId="0" animBg="1"/>
      <p:bldP spid="28" grpId="0" animBg="1"/>
      <p:bldP spid="29" grpId="0"/>
      <p:bldP spid="30" grpId="0" animBg="1"/>
      <p:bldP spid="31" grpId="0"/>
      <p:bldP spid="32" grpId="0" animBg="1"/>
      <p:bldP spid="17" grpId="0" animBg="1"/>
      <p:bldP spid="3" grpId="0" animBg="1"/>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16D616E-7B58-41E4-BAA1-BA8C0B230F0E}"/>
              </a:ext>
            </a:extLst>
          </p:cNvPr>
          <p:cNvSpPr/>
          <p:nvPr/>
        </p:nvSpPr>
        <p:spPr>
          <a:xfrm>
            <a:off x="2252131" y="160420"/>
            <a:ext cx="7687747" cy="584775"/>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a:ln>
                  <a:noFill/>
                </a:ln>
                <a:solidFill>
                  <a:schemeClr val="bg1"/>
                </a:solidFill>
                <a:effectLst/>
                <a:uLnTx/>
                <a:uFillTx/>
                <a:latin typeface="Arial" panose="020B0604020202020204" pitchFamily="34" charset="0"/>
                <a:ea typeface="Open Sans"/>
                <a:cs typeface="Arial" panose="020B0604020202020204" pitchFamily="34" charset="0"/>
              </a:rPr>
              <a:t>2 children in every classroom have DLD</a:t>
            </a:r>
            <a:endParaRPr kumimoji="0" lang="en-GB" sz="3200" b="0"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489EE370-E4DA-4E0A-8BC2-AA5C2C73996F}"/>
              </a:ext>
            </a:extLst>
          </p:cNvPr>
          <p:cNvSpPr/>
          <p:nvPr/>
        </p:nvSpPr>
        <p:spPr>
          <a:xfrm>
            <a:off x="2360042" y="4281075"/>
            <a:ext cx="7471917" cy="1892826"/>
          </a:xfrm>
          <a:prstGeom prst="rect">
            <a:avLst/>
          </a:prstGeom>
        </p:spPr>
        <p:txBody>
          <a:bodyPr wrap="none" lIns="91440" tIns="45720" rIns="91440" bIns="45720" anchor="t">
            <a:spAutoFit/>
          </a:bodyPr>
          <a:lstStyle/>
          <a:p>
            <a:pPr algn="ctr">
              <a:spcAft>
                <a:spcPts val="600"/>
              </a:spcAft>
              <a:defRPr/>
            </a:pPr>
            <a:r>
              <a:rPr lang="en-US" sz="3200">
                <a:solidFill>
                  <a:schemeClr val="bg1"/>
                </a:solidFill>
                <a:latin typeface="Arial"/>
                <a:ea typeface="Open Sans"/>
                <a:cs typeface="Arial"/>
              </a:rPr>
              <a:t>DLD is a </a:t>
            </a:r>
            <a:r>
              <a:rPr lang="en-US" sz="3200">
                <a:solidFill>
                  <a:schemeClr val="accent1">
                    <a:lumMod val="40000"/>
                    <a:lumOff val="60000"/>
                  </a:schemeClr>
                </a:solidFill>
                <a:latin typeface="Arial"/>
                <a:ea typeface="Open Sans"/>
                <a:cs typeface="Arial"/>
              </a:rPr>
              <a:t>life-long disability</a:t>
            </a:r>
          </a:p>
          <a:p>
            <a:pPr algn="ctr">
              <a:defRPr/>
            </a:pPr>
            <a:r>
              <a:rPr lang="en-US" sz="3200">
                <a:solidFill>
                  <a:schemeClr val="bg1"/>
                </a:solidFill>
                <a:latin typeface="Arial"/>
                <a:ea typeface="Open Sans"/>
                <a:cs typeface="Arial"/>
              </a:rPr>
              <a:t>around </a:t>
            </a:r>
            <a:r>
              <a:rPr lang="en-US" sz="3200">
                <a:solidFill>
                  <a:schemeClr val="accent1">
                    <a:lumMod val="40000"/>
                    <a:lumOff val="60000"/>
                  </a:schemeClr>
                </a:solidFill>
                <a:latin typeface="Arial"/>
                <a:ea typeface="Open Sans"/>
                <a:cs typeface="Arial"/>
              </a:rPr>
              <a:t>160,000</a:t>
            </a:r>
            <a:r>
              <a:rPr kumimoji="0" lang="en-US" sz="3200" b="0" i="0" u="none" strike="noStrike" kern="1200" cap="none" spc="0" normalizeH="0" baseline="0" noProof="0">
                <a:ln>
                  <a:noFill/>
                </a:ln>
                <a:solidFill>
                  <a:schemeClr val="accent1">
                    <a:lumMod val="40000"/>
                    <a:lumOff val="60000"/>
                  </a:schemeClr>
                </a:solidFill>
                <a:effectLst/>
                <a:uLnTx/>
                <a:uFillTx/>
                <a:latin typeface="Arial"/>
                <a:ea typeface="Open Sans"/>
                <a:cs typeface="Arial"/>
              </a:rPr>
              <a:t> </a:t>
            </a:r>
            <a:r>
              <a:rPr lang="en-US" sz="3200">
                <a:solidFill>
                  <a:schemeClr val="accent1">
                    <a:lumMod val="40000"/>
                    <a:lumOff val="60000"/>
                  </a:schemeClr>
                </a:solidFill>
                <a:latin typeface="Arial"/>
                <a:ea typeface="Open Sans"/>
                <a:cs typeface="Arial"/>
              </a:rPr>
              <a:t>16-18 yr olds </a:t>
            </a:r>
            <a:r>
              <a:rPr kumimoji="0" lang="en-US" sz="3200" b="0" i="0" u="none" strike="noStrike" kern="1200" cap="none" spc="0" normalizeH="0" baseline="0" noProof="0">
                <a:ln>
                  <a:noFill/>
                </a:ln>
                <a:solidFill>
                  <a:schemeClr val="bg1"/>
                </a:solidFill>
                <a:effectLst/>
                <a:uLnTx/>
                <a:uFillTx/>
                <a:latin typeface="Arial"/>
                <a:ea typeface="Open Sans"/>
                <a:cs typeface="Arial"/>
              </a:rPr>
              <a:t>in the UK</a:t>
            </a:r>
            <a:endParaRPr lang="en-US">
              <a:solidFill>
                <a:schemeClr val="bg1"/>
              </a:solidFill>
              <a:ea typeface="Open Sans"/>
              <a:cs typeface="Open Sans"/>
            </a:endParaRPr>
          </a:p>
          <a:p>
            <a:pPr marL="0" marR="0" lvl="0" indent="0" algn="ctr" defTabSz="914400" rtl="0" eaLnBrk="0" fontAlgn="base" latinLnBrk="0" hangingPunct="0">
              <a:spcBef>
                <a:spcPct val="0"/>
              </a:spcBef>
              <a:spcAft>
                <a:spcPct val="0"/>
              </a:spcAft>
              <a:buClrTx/>
              <a:buSzTx/>
              <a:buFontTx/>
              <a:buNone/>
              <a:tabLst/>
              <a:defRPr/>
            </a:pPr>
            <a:endParaRPr lang="en-US" sz="1600" b="0" i="0" u="none" strike="noStrike" kern="1200" cap="none" spc="0" normalizeH="0" baseline="0" noProof="0">
              <a:ln>
                <a:noFill/>
              </a:ln>
              <a:solidFill>
                <a:schemeClr val="bg1"/>
              </a:solidFill>
              <a:effectLst/>
              <a:uLnTx/>
              <a:uFillTx/>
              <a:latin typeface="Arial" panose="020B0604020202020204" pitchFamily="34" charset="0"/>
              <a:ea typeface="Open Sans"/>
              <a:cs typeface="Arial" panose="020B0604020202020204" pitchFamily="34" charset="0"/>
            </a:endParaRPr>
          </a:p>
          <a:p>
            <a:pPr algn="ctr">
              <a:spcBef>
                <a:spcPct val="0"/>
              </a:spcBef>
              <a:spcAft>
                <a:spcPct val="0"/>
              </a:spcAft>
              <a:defRPr/>
            </a:pPr>
            <a:r>
              <a:rPr lang="en-US" sz="3200">
                <a:solidFill>
                  <a:schemeClr val="bg1"/>
                </a:solidFill>
                <a:latin typeface="Arial"/>
                <a:ea typeface="Open Sans"/>
                <a:cs typeface="Arial"/>
              </a:rPr>
              <a:t>Many</a:t>
            </a:r>
            <a:r>
              <a:rPr kumimoji="0" lang="en-US" sz="3200" b="0" i="0" u="none" strike="noStrike" kern="1200" cap="none" spc="0" normalizeH="0" baseline="0" noProof="0">
                <a:ln>
                  <a:noFill/>
                </a:ln>
                <a:solidFill>
                  <a:schemeClr val="bg1"/>
                </a:solidFill>
                <a:effectLst/>
                <a:uLnTx/>
                <a:uFillTx/>
                <a:latin typeface="Arial"/>
                <a:ea typeface="Open Sans"/>
                <a:cs typeface="Arial"/>
              </a:rPr>
              <a:t> are unidentified and undiagnosed</a:t>
            </a:r>
            <a:endParaRPr lang="en-GB" sz="3200" b="0" i="0" u="none" strike="noStrike" kern="1200" cap="none" spc="0" normalizeH="0" baseline="0" noProof="0">
              <a:ln>
                <a:noFill/>
              </a:ln>
              <a:solidFill>
                <a:schemeClr val="bg1"/>
              </a:solidFill>
              <a:effectLst/>
              <a:uLnTx/>
              <a:uFillTx/>
              <a:latin typeface="Arial"/>
              <a:cs typeface="Arial"/>
            </a:endParaRPr>
          </a:p>
        </p:txBody>
      </p:sp>
      <p:pic>
        <p:nvPicPr>
          <p:cNvPr id="6" name="Picture 5">
            <a:extLst>
              <a:ext uri="{FF2B5EF4-FFF2-40B4-BE49-F238E27FC236}">
                <a16:creationId xmlns:a16="http://schemas.microsoft.com/office/drawing/2014/main" id="{FAB0E6F7-4FBC-4850-842D-DD2340E2CE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0262" y="748826"/>
            <a:ext cx="6071475" cy="3415205"/>
          </a:xfrm>
          <a:prstGeom prst="rect">
            <a:avLst/>
          </a:prstGeom>
        </p:spPr>
      </p:pic>
    </p:spTree>
    <p:extLst>
      <p:ext uri="{BB962C8B-B14F-4D97-AF65-F5344CB8AC3E}">
        <p14:creationId xmlns:p14="http://schemas.microsoft.com/office/powerpoint/2010/main" val="4032926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E5D69-6DBE-D58D-6383-BB1A604A5C2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CFB521E-A062-6DE9-0F5B-5529186AE45F}"/>
              </a:ext>
            </a:extLst>
          </p:cNvPr>
          <p:cNvSpPr>
            <a:spLocks noGrp="1"/>
          </p:cNvSpPr>
          <p:nvPr>
            <p:ph type="title"/>
          </p:nvPr>
        </p:nvSpPr>
        <p:spPr/>
        <p:txBody>
          <a:bodyPr/>
          <a:lstStyle/>
          <a:p>
            <a:r>
              <a:rPr lang="en-GB" sz="3600">
                <a:latin typeface="Open Sans"/>
                <a:ea typeface="Open Sans"/>
                <a:cs typeface="Open Sans"/>
              </a:rPr>
              <a:t>Educational and longer-term impact</a:t>
            </a:r>
          </a:p>
        </p:txBody>
      </p:sp>
      <p:sp>
        <p:nvSpPr>
          <p:cNvPr id="2" name="Content Placeholder 1">
            <a:extLst>
              <a:ext uri="{FF2B5EF4-FFF2-40B4-BE49-F238E27FC236}">
                <a16:creationId xmlns:a16="http://schemas.microsoft.com/office/drawing/2014/main" id="{0D37666C-1D25-F15F-4862-94A0C897A9D8}"/>
              </a:ext>
            </a:extLst>
          </p:cNvPr>
          <p:cNvSpPr>
            <a:spLocks noGrp="1"/>
          </p:cNvSpPr>
          <p:nvPr>
            <p:ph idx="1"/>
          </p:nvPr>
        </p:nvSpPr>
        <p:spPr>
          <a:xfrm>
            <a:off x="600075" y="1626195"/>
            <a:ext cx="11039475" cy="4688880"/>
          </a:xfrm>
        </p:spPr>
        <p:txBody>
          <a:bodyPr>
            <a:normAutofit fontScale="92500" lnSpcReduction="20000"/>
          </a:bodyPr>
          <a:lstStyle/>
          <a:p>
            <a:pPr>
              <a:buClr>
                <a:srgbClr val="00F0DC"/>
              </a:buClr>
            </a:pPr>
            <a:r>
              <a:rPr lang="en-GB" kern="0">
                <a:latin typeface="Arial"/>
                <a:ea typeface="Calibri"/>
                <a:cs typeface="Arial"/>
              </a:rPr>
              <a:t>Barriers to </a:t>
            </a:r>
            <a:r>
              <a:rPr lang="en-GB" kern="0">
                <a:solidFill>
                  <a:srgbClr val="00F0DC"/>
                </a:solidFill>
                <a:latin typeface="Arial"/>
                <a:ea typeface="Calibri"/>
                <a:cs typeface="Arial"/>
              </a:rPr>
              <a:t>literacy</a:t>
            </a:r>
            <a:r>
              <a:rPr lang="en-GB" kern="0">
                <a:latin typeface="Arial"/>
                <a:ea typeface="Calibri"/>
                <a:cs typeface="Arial"/>
              </a:rPr>
              <a:t> and/or </a:t>
            </a:r>
            <a:r>
              <a:rPr lang="en-GB" kern="0">
                <a:solidFill>
                  <a:srgbClr val="00F0DC"/>
                </a:solidFill>
                <a:latin typeface="Arial"/>
                <a:ea typeface="Calibri"/>
                <a:cs typeface="Arial"/>
              </a:rPr>
              <a:t>numeracy</a:t>
            </a:r>
            <a:r>
              <a:rPr lang="en-GB" kern="0">
                <a:latin typeface="Arial"/>
                <a:ea typeface="Calibri"/>
                <a:cs typeface="Arial"/>
              </a:rPr>
              <a:t> </a:t>
            </a:r>
            <a:endParaRPr lang="en-US" kern="0">
              <a:latin typeface="Arial"/>
              <a:ea typeface="Calibri"/>
              <a:cs typeface="Arial"/>
            </a:endParaRPr>
          </a:p>
          <a:p>
            <a:pPr>
              <a:buClr>
                <a:srgbClr val="00F0DC"/>
              </a:buClr>
            </a:pPr>
            <a:r>
              <a:rPr lang="en-GB" kern="0">
                <a:latin typeface="Arial"/>
                <a:ea typeface="Calibri"/>
                <a:cs typeface="Arial"/>
              </a:rPr>
              <a:t>Difficulties </a:t>
            </a:r>
            <a:r>
              <a:rPr lang="en-GB" kern="0">
                <a:solidFill>
                  <a:srgbClr val="00F0DC"/>
                </a:solidFill>
                <a:latin typeface="Arial"/>
                <a:ea typeface="Calibri"/>
                <a:cs typeface="Arial"/>
              </a:rPr>
              <a:t>accessing curriculum and assessment </a:t>
            </a:r>
            <a:r>
              <a:rPr lang="en-GB" kern="0">
                <a:latin typeface="Arial"/>
                <a:ea typeface="Calibri"/>
                <a:cs typeface="Arial"/>
              </a:rPr>
              <a:t>language </a:t>
            </a:r>
            <a:endParaRPr lang="en-US" kern="0">
              <a:latin typeface="Arial"/>
              <a:ea typeface="Calibri"/>
              <a:cs typeface="Arial"/>
            </a:endParaRPr>
          </a:p>
          <a:p>
            <a:pPr>
              <a:buClr>
                <a:srgbClr val="00F0DC"/>
              </a:buClr>
            </a:pPr>
            <a:r>
              <a:rPr lang="en-GB" kern="0">
                <a:latin typeface="Arial"/>
                <a:ea typeface="Calibri"/>
                <a:cs typeface="Arial"/>
              </a:rPr>
              <a:t>Greater risk of </a:t>
            </a:r>
            <a:r>
              <a:rPr lang="en-GB" kern="0">
                <a:solidFill>
                  <a:srgbClr val="00F0DC"/>
                </a:solidFill>
                <a:latin typeface="Arial"/>
                <a:ea typeface="Calibri"/>
                <a:cs typeface="Arial"/>
              </a:rPr>
              <a:t>educational disengagement </a:t>
            </a:r>
            <a:endParaRPr lang="en-US" kern="0">
              <a:solidFill>
                <a:srgbClr val="00F0DC"/>
              </a:solidFill>
              <a:latin typeface="Arial"/>
              <a:ea typeface="Calibri"/>
              <a:cs typeface="Arial"/>
            </a:endParaRPr>
          </a:p>
          <a:p>
            <a:pPr>
              <a:buClr>
                <a:srgbClr val="00F0DC"/>
              </a:buClr>
            </a:pPr>
            <a:r>
              <a:rPr lang="en-GB" kern="0">
                <a:latin typeface="Arial"/>
                <a:ea typeface="ＭＳ Ｐゴシック"/>
                <a:cs typeface="Arial"/>
              </a:rPr>
              <a:t>Lower </a:t>
            </a:r>
            <a:r>
              <a:rPr lang="en-GB" kern="0">
                <a:solidFill>
                  <a:srgbClr val="00F0DC"/>
                </a:solidFill>
                <a:latin typeface="Arial"/>
                <a:ea typeface="ＭＳ Ｐゴシック"/>
                <a:cs typeface="Arial"/>
              </a:rPr>
              <a:t>academic attainment </a:t>
            </a:r>
            <a:endParaRPr lang="en-GB">
              <a:solidFill>
                <a:srgbClr val="00F0DC"/>
              </a:solidFill>
              <a:latin typeface="Arial"/>
              <a:cs typeface="Arial"/>
            </a:endParaRPr>
          </a:p>
          <a:p>
            <a:pPr>
              <a:buClr>
                <a:srgbClr val="00F0DC"/>
              </a:buClr>
            </a:pPr>
            <a:r>
              <a:rPr lang="en-GB" kern="0">
                <a:latin typeface="Arial"/>
                <a:ea typeface="ＭＳ Ｐゴシック"/>
                <a:cs typeface="Arial"/>
              </a:rPr>
              <a:t>Fewer </a:t>
            </a:r>
            <a:r>
              <a:rPr lang="en-GB" kern="0">
                <a:solidFill>
                  <a:srgbClr val="00F0DC"/>
                </a:solidFill>
                <a:latin typeface="Arial"/>
                <a:ea typeface="ＭＳ Ｐゴシック"/>
                <a:cs typeface="Arial"/>
              </a:rPr>
              <a:t>qualifications</a:t>
            </a:r>
            <a:r>
              <a:rPr lang="en-GB" kern="0">
                <a:latin typeface="Arial"/>
                <a:ea typeface="ＭＳ Ｐゴシック"/>
                <a:cs typeface="Arial"/>
              </a:rPr>
              <a:t> </a:t>
            </a:r>
          </a:p>
          <a:p>
            <a:pPr>
              <a:buClr>
                <a:srgbClr val="00F0DC"/>
              </a:buClr>
            </a:pPr>
            <a:r>
              <a:rPr lang="en-GB" kern="0">
                <a:solidFill>
                  <a:srgbClr val="00F0DC"/>
                </a:solidFill>
                <a:latin typeface="Arial"/>
                <a:ea typeface="ＭＳ Ｐゴシック"/>
                <a:cs typeface="Arial"/>
              </a:rPr>
              <a:t>Reduced progression </a:t>
            </a:r>
            <a:r>
              <a:rPr lang="en-GB" kern="0">
                <a:latin typeface="Arial"/>
                <a:ea typeface="ＭＳ Ｐゴシック"/>
                <a:cs typeface="Arial"/>
              </a:rPr>
              <a:t>to further education, training and employment </a:t>
            </a:r>
          </a:p>
          <a:p>
            <a:pPr>
              <a:buClr>
                <a:srgbClr val="00F0DC"/>
              </a:buClr>
            </a:pPr>
            <a:r>
              <a:rPr lang="en-GB" kern="0">
                <a:latin typeface="Arial"/>
                <a:ea typeface="ＭＳ Ｐゴシック"/>
                <a:cs typeface="Arial"/>
              </a:rPr>
              <a:t>Increased risk of poorer </a:t>
            </a:r>
            <a:r>
              <a:rPr lang="en-GB" kern="0">
                <a:solidFill>
                  <a:srgbClr val="00F0DC"/>
                </a:solidFill>
                <a:latin typeface="Arial"/>
                <a:ea typeface="ＭＳ Ｐゴシック"/>
                <a:cs typeface="Arial"/>
              </a:rPr>
              <a:t>emotional wellbeing and mental health </a:t>
            </a:r>
          </a:p>
          <a:p>
            <a:pPr marL="0" indent="0" algn="ctr">
              <a:buNone/>
            </a:pPr>
            <a:endParaRPr lang="en-GB" sz="1800" b="1" i="1" kern="0">
              <a:latin typeface="Arial"/>
              <a:ea typeface="ＭＳ Ｐゴシック"/>
              <a:cs typeface="Arial"/>
            </a:endParaRPr>
          </a:p>
          <a:p>
            <a:pPr marL="0" indent="0" algn="ctr">
              <a:buNone/>
            </a:pPr>
            <a:r>
              <a:rPr lang="en-GB" b="1" i="1" kern="0">
                <a:latin typeface="Arial"/>
                <a:ea typeface="ＭＳ Ｐゴシック"/>
                <a:cs typeface="Arial"/>
              </a:rPr>
              <a:t>Impact varies between individuals and may be compounded by </a:t>
            </a:r>
            <a:r>
              <a:rPr lang="en-GB" b="1" i="1" kern="0">
                <a:latin typeface="Arial"/>
                <a:ea typeface="Calibri"/>
                <a:cs typeface="Arial"/>
              </a:rPr>
              <a:t>inaccessible learning and assessment environments and </a:t>
            </a:r>
            <a:r>
              <a:rPr lang="en-GB" b="1" i="1" kern="0">
                <a:latin typeface="Arial"/>
                <a:ea typeface="ＭＳ Ｐゴシック"/>
                <a:cs typeface="Arial"/>
              </a:rPr>
              <a:t>co-occurring needs.</a:t>
            </a:r>
            <a:endParaRPr lang="en-GB" b="1" kern="0">
              <a:latin typeface="Arial"/>
              <a:ea typeface="ＭＳ Ｐゴシック"/>
              <a:cs typeface="Arial"/>
            </a:endParaRPr>
          </a:p>
        </p:txBody>
      </p:sp>
      <p:sp>
        <p:nvSpPr>
          <p:cNvPr id="5" name="Content Placeholder 2">
            <a:extLst>
              <a:ext uri="{FF2B5EF4-FFF2-40B4-BE49-F238E27FC236}">
                <a16:creationId xmlns:a16="http://schemas.microsoft.com/office/drawing/2014/main" id="{CAC8BAC5-558F-FDF9-84FF-37571D80B427}"/>
              </a:ext>
            </a:extLst>
          </p:cNvPr>
          <p:cNvSpPr txBox="1">
            <a:spLocks/>
          </p:cNvSpPr>
          <p:nvPr/>
        </p:nvSpPr>
        <p:spPr>
          <a:xfrm>
            <a:off x="385933" y="1626195"/>
            <a:ext cx="11604100" cy="5020407"/>
          </a:xfrm>
          <a:prstGeom prst="rect">
            <a:avLst/>
          </a:prstGeom>
        </p:spPr>
        <p:txBody>
          <a:bodyPr lIns="91440" tIns="45720" rIns="91440" bIns="45720" anchor="t">
            <a:normAutofit/>
          </a:bodyPr>
          <a:lstStyle>
            <a:lvl1pPr marL="342900" indent="-342900" algn="l" rtl="0" eaLnBrk="1" fontAlgn="base" hangingPunct="1">
              <a:spcBef>
                <a:spcPct val="20000"/>
              </a:spcBef>
              <a:spcAft>
                <a:spcPct val="0"/>
              </a:spcAft>
              <a:buClr>
                <a:srgbClr val="08AFD6"/>
              </a:buClr>
              <a:buSzPct val="110000"/>
              <a:buFont typeface="Arial"/>
              <a:buChar char="•"/>
              <a:defRPr sz="3600">
                <a:solidFill>
                  <a:schemeClr val="tx1"/>
                </a:solidFill>
                <a:latin typeface="Calibri"/>
                <a:ea typeface="ＭＳ Ｐゴシック" charset="0"/>
                <a:cs typeface="Calibri"/>
              </a:defRPr>
            </a:lvl1pPr>
            <a:lvl2pPr marL="856800" indent="-457200" algn="l" rtl="0" eaLnBrk="1" fontAlgn="base" hangingPunct="1">
              <a:spcBef>
                <a:spcPct val="20000"/>
              </a:spcBef>
              <a:spcAft>
                <a:spcPct val="0"/>
              </a:spcAft>
              <a:buClr>
                <a:srgbClr val="08AFD6"/>
              </a:buClr>
              <a:buSzPct val="90000"/>
              <a:buFont typeface="Wingdings" charset="2"/>
              <a:buChar char="Ø"/>
              <a:defRPr sz="3200">
                <a:solidFill>
                  <a:schemeClr val="tx1"/>
                </a:solidFill>
                <a:latin typeface="Calibri"/>
                <a:ea typeface="ＭＳ Ｐゴシック" charset="0"/>
                <a:cs typeface="Calibri"/>
              </a:defRPr>
            </a:lvl2pPr>
            <a:lvl3pPr marL="1143000" indent="-228600" algn="l" rtl="0" eaLnBrk="1" fontAlgn="base" hangingPunct="1">
              <a:spcBef>
                <a:spcPct val="20000"/>
              </a:spcBef>
              <a:spcAft>
                <a:spcPct val="0"/>
              </a:spcAft>
              <a:buClr>
                <a:srgbClr val="08AFD6"/>
              </a:buClr>
              <a:buFont typeface="Arial"/>
              <a:buChar char="•"/>
              <a:defRPr sz="2800">
                <a:solidFill>
                  <a:schemeClr val="tx1"/>
                </a:solidFill>
                <a:latin typeface="Calibri"/>
                <a:ea typeface="ＭＳ Ｐゴシック" charset="0"/>
                <a:cs typeface="Calibri"/>
              </a:defRPr>
            </a:lvl3pPr>
            <a:lvl4pPr marL="1600200" indent="-228600" algn="l" rtl="0" eaLnBrk="1" fontAlgn="base" hangingPunct="1">
              <a:spcBef>
                <a:spcPct val="20000"/>
              </a:spcBef>
              <a:spcAft>
                <a:spcPct val="0"/>
              </a:spcAft>
              <a:buClr>
                <a:srgbClr val="08AFD6"/>
              </a:buClr>
              <a:buFont typeface="Arial"/>
              <a:buChar char="•"/>
              <a:defRPr sz="2400">
                <a:solidFill>
                  <a:schemeClr val="tx1"/>
                </a:solidFill>
                <a:latin typeface="Calibri"/>
                <a:ea typeface="ＭＳ Ｐゴシック" charset="0"/>
                <a:cs typeface="Calibri"/>
              </a:defRPr>
            </a:lvl4pPr>
            <a:lvl5pPr marL="2057400" indent="-228600" algn="l" rtl="0" eaLnBrk="1" fontAlgn="base" hangingPunct="1">
              <a:spcBef>
                <a:spcPct val="20000"/>
              </a:spcBef>
              <a:spcAft>
                <a:spcPct val="0"/>
              </a:spcAft>
              <a:buClr>
                <a:srgbClr val="08AFD6"/>
              </a:buClr>
              <a:buFont typeface="Arial"/>
              <a:buChar char="•"/>
              <a:defRPr sz="2400">
                <a:solidFill>
                  <a:schemeClr val="tx1"/>
                </a:solidFill>
                <a:latin typeface="Calibri"/>
                <a:ea typeface="ＭＳ Ｐゴシック" charset="0"/>
                <a:cs typeface="Calibri"/>
              </a:defRPr>
            </a:lvl5pPr>
            <a:lvl6pPr marL="2514600" indent="-228600" algn="l" rtl="0" eaLnBrk="1" fontAlgn="base" hangingPunct="1">
              <a:spcBef>
                <a:spcPct val="20000"/>
              </a:spcBef>
              <a:spcAft>
                <a:spcPct val="0"/>
              </a:spcAft>
              <a:buClr>
                <a:srgbClr val="08AFD6"/>
              </a:buClr>
              <a:buFont typeface="Wingdings 3" pitchFamily="18" charset="2"/>
              <a:buChar char=""/>
              <a:defRPr sz="2000">
                <a:solidFill>
                  <a:schemeClr val="tx1"/>
                </a:solidFill>
                <a:latin typeface="+mn-lt"/>
              </a:defRPr>
            </a:lvl6pPr>
            <a:lvl7pPr marL="2971800" indent="-228600" algn="l" rtl="0" eaLnBrk="1" fontAlgn="base" hangingPunct="1">
              <a:spcBef>
                <a:spcPct val="20000"/>
              </a:spcBef>
              <a:spcAft>
                <a:spcPct val="0"/>
              </a:spcAft>
              <a:buClr>
                <a:srgbClr val="08AFD6"/>
              </a:buClr>
              <a:buFont typeface="Wingdings 3" pitchFamily="18" charset="2"/>
              <a:buChar char=""/>
              <a:defRPr sz="2000">
                <a:solidFill>
                  <a:schemeClr val="tx1"/>
                </a:solidFill>
                <a:latin typeface="+mn-lt"/>
              </a:defRPr>
            </a:lvl7pPr>
            <a:lvl8pPr marL="3429000" indent="-228600" algn="l" rtl="0" eaLnBrk="1" fontAlgn="base" hangingPunct="1">
              <a:spcBef>
                <a:spcPct val="20000"/>
              </a:spcBef>
              <a:spcAft>
                <a:spcPct val="0"/>
              </a:spcAft>
              <a:buClr>
                <a:srgbClr val="08AFD6"/>
              </a:buClr>
              <a:buFont typeface="Wingdings 3" pitchFamily="18" charset="2"/>
              <a:buChar char=""/>
              <a:defRPr sz="2000">
                <a:solidFill>
                  <a:schemeClr val="tx1"/>
                </a:solidFill>
                <a:latin typeface="+mn-lt"/>
              </a:defRPr>
            </a:lvl8pPr>
            <a:lvl9pPr marL="3886200" indent="-228600" algn="l" rtl="0" eaLnBrk="1" fontAlgn="base" hangingPunct="1">
              <a:spcBef>
                <a:spcPct val="20000"/>
              </a:spcBef>
              <a:spcAft>
                <a:spcPct val="0"/>
              </a:spcAft>
              <a:buClr>
                <a:srgbClr val="08AFD6"/>
              </a:buClr>
              <a:buFont typeface="Wingdings 3" pitchFamily="18" charset="2"/>
              <a:buChar char=""/>
              <a:defRPr sz="2000">
                <a:solidFill>
                  <a:schemeClr val="tx1"/>
                </a:solidFill>
                <a:latin typeface="+mn-lt"/>
              </a:defRPr>
            </a:lvl9pPr>
          </a:lstStyle>
          <a:p>
            <a:endParaRPr lang="en-GB" sz="2800" kern="0">
              <a:latin typeface="Arial"/>
              <a:cs typeface="Arial"/>
            </a:endParaRPr>
          </a:p>
        </p:txBody>
      </p:sp>
    </p:spTree>
    <p:extLst>
      <p:ext uri="{BB962C8B-B14F-4D97-AF65-F5344CB8AC3E}">
        <p14:creationId xmlns:p14="http://schemas.microsoft.com/office/powerpoint/2010/main" val="2820752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F334F"/>
        </a:solidFill>
        <a:effectLst/>
      </p:bgPr>
    </p:bg>
    <p:spTree>
      <p:nvGrpSpPr>
        <p:cNvPr id="1" name="">
          <a:extLst>
            <a:ext uri="{FF2B5EF4-FFF2-40B4-BE49-F238E27FC236}">
              <a16:creationId xmlns:a16="http://schemas.microsoft.com/office/drawing/2014/main" id="{119C8CB9-D13D-9B42-5E3E-E0D69C8ECB6A}"/>
            </a:ext>
          </a:extLst>
        </p:cNvPr>
        <p:cNvGrpSpPr/>
        <p:nvPr/>
      </p:nvGrpSpPr>
      <p:grpSpPr>
        <a:xfrm>
          <a:off x="0" y="0"/>
          <a:ext cx="0" cy="0"/>
          <a:chOff x="0" y="0"/>
          <a:chExt cx="0" cy="0"/>
        </a:xfrm>
      </p:grpSpPr>
      <p:cxnSp>
        <p:nvCxnSpPr>
          <p:cNvPr id="6" name="Google Shape;801;p106">
            <a:extLst>
              <a:ext uri="{FF2B5EF4-FFF2-40B4-BE49-F238E27FC236}">
                <a16:creationId xmlns:a16="http://schemas.microsoft.com/office/drawing/2014/main" id="{6713F026-82F2-33C7-9083-AA50B1CE01AE}"/>
              </a:ext>
            </a:extLst>
          </p:cNvPr>
          <p:cNvCxnSpPr>
            <a:cxnSpLocks/>
            <a:stCxn id="23" idx="2"/>
            <a:endCxn id="9" idx="0"/>
          </p:cNvCxnSpPr>
          <p:nvPr/>
        </p:nvCxnSpPr>
        <p:spPr>
          <a:xfrm>
            <a:off x="6796610" y="1122564"/>
            <a:ext cx="7993" cy="778254"/>
          </a:xfrm>
          <a:prstGeom prst="straightConnector1">
            <a:avLst/>
          </a:prstGeom>
          <a:noFill/>
          <a:ln w="38100" cap="flat" cmpd="sng">
            <a:solidFill>
              <a:schemeClr val="bg2"/>
            </a:solidFill>
            <a:prstDash val="solid"/>
            <a:round/>
            <a:headEnd type="none" w="sm" len="sm"/>
            <a:tailEnd type="triangle" w="med" len="med"/>
          </a:ln>
          <a:effectLst>
            <a:outerShdw blurRad="40000" dist="23000" dir="5400000" rotWithShape="0">
              <a:srgbClr val="000000">
                <a:alpha val="34900"/>
              </a:srgbClr>
            </a:outerShdw>
          </a:effectLst>
        </p:spPr>
      </p:cxnSp>
      <p:cxnSp>
        <p:nvCxnSpPr>
          <p:cNvPr id="8" name="Google Shape;803;p106">
            <a:extLst>
              <a:ext uri="{FF2B5EF4-FFF2-40B4-BE49-F238E27FC236}">
                <a16:creationId xmlns:a16="http://schemas.microsoft.com/office/drawing/2014/main" id="{2215B713-3D2E-CA3C-35A0-795DE90F9E75}"/>
              </a:ext>
            </a:extLst>
          </p:cNvPr>
          <p:cNvCxnSpPr/>
          <p:nvPr/>
        </p:nvCxnSpPr>
        <p:spPr>
          <a:xfrm>
            <a:off x="6412064" y="5962282"/>
            <a:ext cx="5565988" cy="0"/>
          </a:xfrm>
          <a:prstGeom prst="straightConnector1">
            <a:avLst/>
          </a:prstGeom>
          <a:noFill/>
          <a:ln>
            <a:noFill/>
          </a:ln>
        </p:spPr>
      </p:cxnSp>
      <p:sp>
        <p:nvSpPr>
          <p:cNvPr id="9" name="Google Shape;804;p106">
            <a:extLst>
              <a:ext uri="{FF2B5EF4-FFF2-40B4-BE49-F238E27FC236}">
                <a16:creationId xmlns:a16="http://schemas.microsoft.com/office/drawing/2014/main" id="{169C2931-3A3A-8A74-88B2-603454836CAD}"/>
              </a:ext>
            </a:extLst>
          </p:cNvPr>
          <p:cNvSpPr/>
          <p:nvPr/>
        </p:nvSpPr>
        <p:spPr>
          <a:xfrm>
            <a:off x="5897193" y="1900818"/>
            <a:ext cx="1814819" cy="926404"/>
          </a:xfrm>
          <a:prstGeom prst="roundRect">
            <a:avLst>
              <a:gd name="adj" fmla="val 16667"/>
            </a:avLst>
          </a:prstGeom>
          <a:gradFill>
            <a:gsLst>
              <a:gs pos="0">
                <a:schemeClr val="tx1"/>
              </a:gs>
              <a:gs pos="0">
                <a:srgbClr val="9933FF"/>
              </a:gs>
              <a:gs pos="76000">
                <a:schemeClr val="bg1">
                  <a:lumMod val="20000"/>
                  <a:lumOff val="80000"/>
                </a:schemeClr>
              </a:gs>
            </a:gsLst>
            <a:lin ang="5400700" scaled="0"/>
          </a:gra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1B3C65"/>
                </a:solidFill>
                <a:effectLst/>
                <a:uLnTx/>
                <a:uFillTx/>
                <a:latin typeface="Arial" panose="020B0604020202020204" pitchFamily="34" charset="0"/>
                <a:ea typeface="Open Sans"/>
                <a:cs typeface="Arial" panose="020B0604020202020204" pitchFamily="34" charset="0"/>
                <a:sym typeface="Calibri"/>
              </a:rPr>
              <a:t>Language disorder</a:t>
            </a:r>
            <a:endParaRPr kumimoji="0" lang="en-US" sz="2400" b="1" i="0" u="none" strike="noStrike" kern="1200" cap="none" spc="0" normalizeH="0" baseline="0" noProof="0">
              <a:ln>
                <a:noFill/>
              </a:ln>
              <a:solidFill>
                <a:srgbClr val="1B3C65"/>
              </a:solidFill>
              <a:effectLst/>
              <a:uLnTx/>
              <a:uFillTx/>
              <a:latin typeface="Arial" panose="020B0604020202020204" pitchFamily="34" charset="0"/>
              <a:ea typeface="Open Sans"/>
              <a:cs typeface="Arial" panose="020B0604020202020204" pitchFamily="34" charset="0"/>
            </a:endParaRPr>
          </a:p>
        </p:txBody>
      </p:sp>
      <p:cxnSp>
        <p:nvCxnSpPr>
          <p:cNvPr id="21" name="Google Shape;801;p106">
            <a:extLst>
              <a:ext uri="{FF2B5EF4-FFF2-40B4-BE49-F238E27FC236}">
                <a16:creationId xmlns:a16="http://schemas.microsoft.com/office/drawing/2014/main" id="{0028D1F4-E34A-71A2-A4BB-1AD1C92BE8C8}"/>
              </a:ext>
            </a:extLst>
          </p:cNvPr>
          <p:cNvCxnSpPr>
            <a:cxnSpLocks/>
            <a:stCxn id="23" idx="2"/>
            <a:endCxn id="77" idx="0"/>
          </p:cNvCxnSpPr>
          <p:nvPr/>
        </p:nvCxnSpPr>
        <p:spPr>
          <a:xfrm>
            <a:off x="6796610" y="1122564"/>
            <a:ext cx="2657010" cy="1448607"/>
          </a:xfrm>
          <a:prstGeom prst="straightConnector1">
            <a:avLst/>
          </a:prstGeom>
          <a:noFill/>
          <a:ln w="38100" cap="flat" cmpd="sng">
            <a:solidFill>
              <a:schemeClr val="bg2"/>
            </a:solidFill>
            <a:prstDash val="solid"/>
            <a:round/>
            <a:headEnd type="none" w="sm" len="sm"/>
            <a:tailEnd type="triangle" w="med" len="med"/>
          </a:ln>
          <a:effectLst>
            <a:outerShdw blurRad="40000" dist="23000" dir="5400000" rotWithShape="0">
              <a:srgbClr val="000000">
                <a:alpha val="34900"/>
              </a:srgbClr>
            </a:outerShdw>
          </a:effectLst>
        </p:spPr>
      </p:cxnSp>
      <p:sp>
        <p:nvSpPr>
          <p:cNvPr id="23" name="Google Shape;804;p106">
            <a:extLst>
              <a:ext uri="{FF2B5EF4-FFF2-40B4-BE49-F238E27FC236}">
                <a16:creationId xmlns:a16="http://schemas.microsoft.com/office/drawing/2014/main" id="{73D04554-A498-4488-922A-8ABDD1B7C33A}"/>
              </a:ext>
            </a:extLst>
          </p:cNvPr>
          <p:cNvSpPr/>
          <p:nvPr/>
        </p:nvSpPr>
        <p:spPr>
          <a:xfrm>
            <a:off x="4207646" y="124095"/>
            <a:ext cx="5177927" cy="998469"/>
          </a:xfrm>
          <a:prstGeom prst="roundRect">
            <a:avLst>
              <a:gd name="adj" fmla="val 16667"/>
            </a:avLst>
          </a:prstGeom>
          <a:gradFill>
            <a:gsLst>
              <a:gs pos="0">
                <a:schemeClr val="tx1"/>
              </a:gs>
              <a:gs pos="0">
                <a:srgbClr val="9933FF"/>
              </a:gs>
              <a:gs pos="0">
                <a:schemeClr val="bg1">
                  <a:lumMod val="20000"/>
                  <a:lumOff val="80000"/>
                </a:schemeClr>
              </a:gs>
            </a:gsLst>
            <a:lin ang="5400700" scaled="0"/>
          </a:gra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algn="ctr" eaLnBrk="0" fontAlgn="base" hangingPunct="0">
              <a:spcBef>
                <a:spcPct val="0"/>
              </a:spcBef>
              <a:spcAft>
                <a:spcPct val="0"/>
              </a:spcAft>
            </a:pPr>
            <a:r>
              <a:rPr lang="en-US" sz="2400" b="1">
                <a:solidFill>
                  <a:srgbClr val="1B3C65"/>
                </a:solidFill>
                <a:latin typeface="Arial" panose="020B0604020202020204" pitchFamily="34" charset="0"/>
                <a:ea typeface="Open Sans"/>
                <a:cs typeface="Arial" panose="020B0604020202020204" pitchFamily="34" charset="0"/>
                <a:sym typeface="Calibri"/>
              </a:rPr>
              <a:t>Difficulties talking and/or understanding </a:t>
            </a:r>
            <a:r>
              <a:rPr lang="en-US" sz="2400" b="1" u="sng">
                <a:solidFill>
                  <a:srgbClr val="1B3C65"/>
                </a:solidFill>
                <a:latin typeface="Arial" panose="020B0604020202020204" pitchFamily="34" charset="0"/>
                <a:ea typeface="Open Sans"/>
                <a:cs typeface="Arial" panose="020B0604020202020204" pitchFamily="34" charset="0"/>
                <a:sym typeface="Calibri"/>
              </a:rPr>
              <a:t>primary</a:t>
            </a:r>
            <a:r>
              <a:rPr lang="en-US" sz="2400" b="1">
                <a:solidFill>
                  <a:srgbClr val="1B3C65"/>
                </a:solidFill>
                <a:latin typeface="Arial" panose="020B0604020202020204" pitchFamily="34" charset="0"/>
                <a:ea typeface="Open Sans"/>
                <a:cs typeface="Arial" panose="020B0604020202020204" pitchFamily="34" charset="0"/>
                <a:sym typeface="Calibri"/>
              </a:rPr>
              <a:t> language</a:t>
            </a:r>
            <a:endParaRPr sz="2400" b="1">
              <a:solidFill>
                <a:srgbClr val="1B3C65"/>
              </a:solidFill>
              <a:latin typeface="Arial" panose="020B0604020202020204" pitchFamily="34" charset="0"/>
              <a:ea typeface="Open Sans"/>
              <a:cs typeface="Arial" panose="020B0604020202020204" pitchFamily="34" charset="0"/>
              <a:sym typeface="Calibri"/>
            </a:endParaRPr>
          </a:p>
        </p:txBody>
      </p:sp>
      <p:sp>
        <p:nvSpPr>
          <p:cNvPr id="83" name="Google Shape;515;p64">
            <a:extLst>
              <a:ext uri="{FF2B5EF4-FFF2-40B4-BE49-F238E27FC236}">
                <a16:creationId xmlns:a16="http://schemas.microsoft.com/office/drawing/2014/main" id="{AEC31515-2021-177E-EEDA-B4727C097897}"/>
              </a:ext>
            </a:extLst>
          </p:cNvPr>
          <p:cNvSpPr txBox="1"/>
          <p:nvPr/>
        </p:nvSpPr>
        <p:spPr>
          <a:xfrm>
            <a:off x="4619209" y="2200619"/>
            <a:ext cx="899301" cy="476645"/>
          </a:xfrm>
          <a:prstGeom prst="rect">
            <a:avLst/>
          </a:prstGeom>
          <a:noFill/>
          <a:ln>
            <a:noFill/>
          </a:ln>
        </p:spPr>
        <p:txBody>
          <a:bodyPr spcFirstLastPara="1" wrap="square" lIns="91425" tIns="45700" rIns="91425" bIns="45700" anchor="t" anchorCtr="0">
            <a:no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bg2"/>
                </a:solidFill>
                <a:effectLst/>
                <a:uLnTx/>
                <a:uFillTx/>
                <a:latin typeface="Arial" panose="020B0604020202020204" pitchFamily="34" charset="0"/>
                <a:ea typeface="Calibri"/>
                <a:cs typeface="Arial" panose="020B0604020202020204" pitchFamily="34" charset="0"/>
                <a:sym typeface="Calibri"/>
              </a:rPr>
              <a:t>9.9%</a:t>
            </a:r>
            <a:endParaRPr kumimoji="0" sz="2400" b="1" i="0" u="none" strike="noStrike" kern="1200" cap="none" spc="0" normalizeH="0" baseline="0" noProof="0">
              <a:ln>
                <a:noFill/>
              </a:ln>
              <a:solidFill>
                <a:schemeClr val="bg2"/>
              </a:solidFill>
              <a:effectLst/>
              <a:uLnTx/>
              <a:uFillTx/>
              <a:latin typeface="Arial" panose="020B0604020202020204" pitchFamily="34" charset="0"/>
              <a:ea typeface="Calibri"/>
              <a:cs typeface="Arial" panose="020B0604020202020204" pitchFamily="34" charset="0"/>
              <a:sym typeface="Calibri"/>
            </a:endParaRPr>
          </a:p>
        </p:txBody>
      </p:sp>
      <p:sp>
        <p:nvSpPr>
          <p:cNvPr id="84" name="Google Shape;516;p64">
            <a:extLst>
              <a:ext uri="{FF2B5EF4-FFF2-40B4-BE49-F238E27FC236}">
                <a16:creationId xmlns:a16="http://schemas.microsoft.com/office/drawing/2014/main" id="{E28E072A-084A-8DB7-3555-65A30D1D0CA9}"/>
              </a:ext>
            </a:extLst>
          </p:cNvPr>
          <p:cNvSpPr/>
          <p:nvPr/>
        </p:nvSpPr>
        <p:spPr>
          <a:xfrm>
            <a:off x="5498992" y="2221555"/>
            <a:ext cx="352576" cy="369300"/>
          </a:xfrm>
          <a:prstGeom prst="rightArrow">
            <a:avLst>
              <a:gd name="adj1" fmla="val 50000"/>
              <a:gd name="adj2" fmla="val 50000"/>
            </a:avLst>
          </a:prstGeom>
          <a:solidFill>
            <a:srgbClr val="6600CC"/>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0" fontAlgn="base" latinLnBrk="0" hangingPunct="0">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1B3C65"/>
              </a:solidFill>
              <a:effectLst/>
              <a:uLnTx/>
              <a:uFillTx/>
              <a:latin typeface="Arial" panose="020B0604020202020204" pitchFamily="34" charset="0"/>
              <a:ea typeface="Calibri"/>
              <a:cs typeface="Arial" panose="020B0604020202020204" pitchFamily="34" charset="0"/>
              <a:sym typeface="Calibri"/>
            </a:endParaRPr>
          </a:p>
        </p:txBody>
      </p:sp>
      <p:sp>
        <p:nvSpPr>
          <p:cNvPr id="24" name="Google Shape;807;p106">
            <a:extLst>
              <a:ext uri="{FF2B5EF4-FFF2-40B4-BE49-F238E27FC236}">
                <a16:creationId xmlns:a16="http://schemas.microsoft.com/office/drawing/2014/main" id="{7F11E681-7FDC-DC52-8686-398B10CCBA8C}"/>
              </a:ext>
            </a:extLst>
          </p:cNvPr>
          <p:cNvSpPr/>
          <p:nvPr/>
        </p:nvSpPr>
        <p:spPr>
          <a:xfrm>
            <a:off x="1200839" y="3274020"/>
            <a:ext cx="5103748" cy="2994578"/>
          </a:xfrm>
          <a:prstGeom prst="roundRect">
            <a:avLst>
              <a:gd name="adj" fmla="val 16667"/>
            </a:avLst>
          </a:prstGeom>
          <a:gradFill>
            <a:gsLst>
              <a:gs pos="0">
                <a:schemeClr val="tx1">
                  <a:lumMod val="60000"/>
                  <a:lumOff val="40000"/>
                </a:schemeClr>
              </a:gs>
              <a:gs pos="0">
                <a:schemeClr val="tx1">
                  <a:lumMod val="60000"/>
                  <a:lumOff val="40000"/>
                </a:schemeClr>
              </a:gs>
              <a:gs pos="76000">
                <a:schemeClr val="bg1">
                  <a:lumMod val="20000"/>
                  <a:lumOff val="80000"/>
                </a:schemeClr>
              </a:gs>
            </a:gsLst>
            <a:lin ang="5400700" scaled="0"/>
          </a:gradFill>
          <a:ln w="25400" cap="flat" cmpd="sng">
            <a:solidFill>
              <a:srgbClr val="395E89"/>
            </a:solidFill>
            <a:prstDash val="solid"/>
            <a:round/>
            <a:headEnd type="none" w="sm" len="sm"/>
            <a:tailEnd type="none" w="sm" len="sm"/>
          </a:ln>
        </p:spPr>
        <p:txBody>
          <a:bodyPr spcFirstLastPara="1" wrap="square" lIns="144000" tIns="252000" rIns="91425" bIns="45700" anchor="ctr" anchorCtr="0">
            <a:noAutofit/>
          </a:bodyPr>
          <a:lstStyle/>
          <a:p>
            <a:pPr lvl="0"/>
            <a:r>
              <a:rPr lang="en-GB" sz="2400" b="1">
                <a:latin typeface="Arial"/>
                <a:cs typeface="Arial"/>
              </a:rPr>
              <a:t>Language Disorder associated with…</a:t>
            </a:r>
          </a:p>
          <a:p>
            <a:pPr marL="285750" lvl="0" indent="-285750">
              <a:buFont typeface="Arial" panose="020B0604020202020204" pitchFamily="34" charset="0"/>
              <a:buChar char="•"/>
            </a:pPr>
            <a:r>
              <a:rPr lang="en-GB" sz="2200">
                <a:latin typeface="Arial"/>
                <a:cs typeface="Arial"/>
              </a:rPr>
              <a:t>deafness</a:t>
            </a:r>
            <a:endParaRPr lang="en-GB" sz="220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sz="2200">
                <a:latin typeface="Arial"/>
                <a:cs typeface="Arial"/>
              </a:rPr>
              <a:t>genetic conditions e.g. Down syndrome,</a:t>
            </a:r>
          </a:p>
          <a:p>
            <a:pPr marL="285750" indent="-285750">
              <a:buFont typeface="Arial" panose="020B0604020202020204" pitchFamily="34" charset="0"/>
              <a:buChar char="•"/>
            </a:pPr>
            <a:r>
              <a:rPr lang="en-GB" sz="2200">
                <a:latin typeface="Arial"/>
                <a:cs typeface="Arial"/>
              </a:rPr>
              <a:t>brain injury </a:t>
            </a:r>
          </a:p>
          <a:p>
            <a:pPr marL="285750" lvl="0" indent="-285750">
              <a:buFont typeface="Arial" panose="020B0604020202020204" pitchFamily="34" charset="0"/>
              <a:buChar char="•"/>
            </a:pPr>
            <a:r>
              <a:rPr lang="en-GB" sz="2200">
                <a:latin typeface="Arial"/>
                <a:cs typeface="Arial"/>
              </a:rPr>
              <a:t>autism</a:t>
            </a:r>
          </a:p>
          <a:p>
            <a:pPr marL="285750" lvl="0" indent="-285750">
              <a:buFont typeface="Arial" panose="020B0604020202020204" pitchFamily="34" charset="0"/>
              <a:buChar char="•"/>
            </a:pPr>
            <a:r>
              <a:rPr lang="en-GB" sz="2200">
                <a:latin typeface="Arial"/>
                <a:cs typeface="Arial"/>
              </a:rPr>
              <a:t>intellectual disability</a:t>
            </a:r>
          </a:p>
        </p:txBody>
      </p:sp>
      <p:sp>
        <p:nvSpPr>
          <p:cNvPr id="28" name="Google Shape;806;p106">
            <a:extLst>
              <a:ext uri="{FF2B5EF4-FFF2-40B4-BE49-F238E27FC236}">
                <a16:creationId xmlns:a16="http://schemas.microsoft.com/office/drawing/2014/main" id="{AA4DE690-50BA-4559-64C7-D70D89C782B4}"/>
              </a:ext>
            </a:extLst>
          </p:cNvPr>
          <p:cNvSpPr/>
          <p:nvPr/>
        </p:nvSpPr>
        <p:spPr>
          <a:xfrm>
            <a:off x="8106928" y="3322865"/>
            <a:ext cx="2712923" cy="2955502"/>
          </a:xfrm>
          <a:prstGeom prst="roundRect">
            <a:avLst>
              <a:gd name="adj" fmla="val 16667"/>
            </a:avLst>
          </a:prstGeom>
          <a:gradFill>
            <a:gsLst>
              <a:gs pos="0">
                <a:schemeClr val="tx1"/>
              </a:gs>
              <a:gs pos="0">
                <a:srgbClr val="9933FF"/>
              </a:gs>
              <a:gs pos="76000">
                <a:srgbClr val="FFCCFF"/>
              </a:gs>
            </a:gsLst>
            <a:lin ang="5400700" scaled="0"/>
          </a:gradFill>
          <a:ln w="25400" cap="flat" cmpd="sng">
            <a:solidFill>
              <a:srgbClr val="395E89"/>
            </a:solidFill>
            <a:prstDash val="solid"/>
            <a:round/>
            <a:headEnd type="none" w="sm" len="sm"/>
            <a:tailEnd type="none" w="sm" len="sm"/>
          </a:ln>
        </p:spPr>
        <p:txBody>
          <a:bodyPr spcFirstLastPara="1" wrap="square" lIns="91425" tIns="45700" rIns="91425" bIns="45700" anchor="t"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2400" b="1">
                <a:solidFill>
                  <a:srgbClr val="1B3C65"/>
                </a:solidFill>
                <a:latin typeface="Arial"/>
                <a:ea typeface="Open Sans"/>
                <a:cs typeface="Arial"/>
                <a:sym typeface="Calibri"/>
              </a:rPr>
              <a:t>Developmental</a:t>
            </a:r>
            <a:r>
              <a:rPr kumimoji="0" lang="en-US" sz="2400" b="1" i="0" u="none" strike="noStrike" kern="1200" cap="none" spc="0" normalizeH="0" baseline="0" noProof="0">
                <a:ln>
                  <a:noFill/>
                </a:ln>
                <a:solidFill>
                  <a:srgbClr val="1B3C65"/>
                </a:solidFill>
                <a:effectLst/>
                <a:uLnTx/>
                <a:uFillTx/>
                <a:latin typeface="Arial"/>
                <a:ea typeface="Open Sans"/>
                <a:cs typeface="Arial"/>
                <a:sym typeface="Calibri"/>
              </a:rPr>
              <a:t> Language Disorder (DLD)</a:t>
            </a:r>
          </a:p>
        </p:txBody>
      </p:sp>
      <p:sp>
        <p:nvSpPr>
          <p:cNvPr id="29" name="Google Shape;517;p64">
            <a:extLst>
              <a:ext uri="{FF2B5EF4-FFF2-40B4-BE49-F238E27FC236}">
                <a16:creationId xmlns:a16="http://schemas.microsoft.com/office/drawing/2014/main" id="{34A1CC98-119C-6964-7B5C-B190EC1471FC}"/>
              </a:ext>
            </a:extLst>
          </p:cNvPr>
          <p:cNvSpPr txBox="1"/>
          <p:nvPr/>
        </p:nvSpPr>
        <p:spPr>
          <a:xfrm>
            <a:off x="11222514" y="3992627"/>
            <a:ext cx="942320" cy="369294"/>
          </a:xfrm>
          <a:prstGeom prst="rect">
            <a:avLst/>
          </a:prstGeom>
          <a:noFill/>
          <a:ln>
            <a:noFill/>
          </a:ln>
        </p:spPr>
        <p:txBody>
          <a:bodyPr spcFirstLastPara="1" wrap="square" lIns="91425" tIns="45700" rIns="91425" bIns="45700" anchor="t" anchorCtr="0">
            <a:no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bg2"/>
                </a:solidFill>
                <a:effectLst/>
                <a:uLnTx/>
                <a:uFillTx/>
                <a:latin typeface="Arial" panose="020B0604020202020204" pitchFamily="34" charset="0"/>
                <a:ea typeface="Calibri"/>
                <a:cs typeface="Arial" panose="020B0604020202020204" pitchFamily="34" charset="0"/>
                <a:sym typeface="Calibri"/>
              </a:rPr>
              <a:t>7.6%</a:t>
            </a:r>
            <a:endParaRPr kumimoji="0" sz="2400" b="1" i="0" u="none" strike="noStrike" kern="1200" cap="none" spc="0" normalizeH="0" baseline="0" noProof="0">
              <a:ln>
                <a:noFill/>
              </a:ln>
              <a:solidFill>
                <a:schemeClr val="bg2"/>
              </a:solidFill>
              <a:effectLst/>
              <a:uLnTx/>
              <a:uFillTx/>
              <a:latin typeface="Arial" panose="020B0604020202020204" pitchFamily="34" charset="0"/>
              <a:ea typeface="Calibri"/>
              <a:cs typeface="Arial" panose="020B0604020202020204" pitchFamily="34" charset="0"/>
              <a:sym typeface="Calibri"/>
            </a:endParaRPr>
          </a:p>
        </p:txBody>
      </p:sp>
      <p:sp>
        <p:nvSpPr>
          <p:cNvPr id="30" name="Google Shape;516;p64">
            <a:extLst>
              <a:ext uri="{FF2B5EF4-FFF2-40B4-BE49-F238E27FC236}">
                <a16:creationId xmlns:a16="http://schemas.microsoft.com/office/drawing/2014/main" id="{5A79B922-4C22-FCC2-D6B1-9F22C601B204}"/>
              </a:ext>
            </a:extLst>
          </p:cNvPr>
          <p:cNvSpPr/>
          <p:nvPr/>
        </p:nvSpPr>
        <p:spPr>
          <a:xfrm flipH="1">
            <a:off x="10866122" y="4054840"/>
            <a:ext cx="352576" cy="369300"/>
          </a:xfrm>
          <a:prstGeom prst="rightArrow">
            <a:avLst>
              <a:gd name="adj1" fmla="val 50000"/>
              <a:gd name="adj2" fmla="val 50000"/>
            </a:avLst>
          </a:prstGeom>
          <a:solidFill>
            <a:srgbClr val="9900FF"/>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0" fontAlgn="base" latinLnBrk="0" hangingPunct="0">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1B3C65"/>
              </a:solidFill>
              <a:effectLst/>
              <a:uLnTx/>
              <a:uFillTx/>
              <a:latin typeface="Arial" panose="020B0604020202020204" pitchFamily="34" charset="0"/>
              <a:ea typeface="Calibri"/>
              <a:cs typeface="Arial" panose="020B0604020202020204" pitchFamily="34" charset="0"/>
              <a:sym typeface="Calibri"/>
            </a:endParaRPr>
          </a:p>
        </p:txBody>
      </p:sp>
      <p:sp>
        <p:nvSpPr>
          <p:cNvPr id="31" name="Google Shape;519;p64">
            <a:extLst>
              <a:ext uri="{FF2B5EF4-FFF2-40B4-BE49-F238E27FC236}">
                <a16:creationId xmlns:a16="http://schemas.microsoft.com/office/drawing/2014/main" id="{AC06C0A6-D3DB-4A08-6B47-4A629E57E1DD}"/>
              </a:ext>
            </a:extLst>
          </p:cNvPr>
          <p:cNvSpPr txBox="1"/>
          <p:nvPr/>
        </p:nvSpPr>
        <p:spPr>
          <a:xfrm>
            <a:off x="0" y="4166258"/>
            <a:ext cx="971356" cy="369300"/>
          </a:xfrm>
          <a:prstGeom prst="rect">
            <a:avLst/>
          </a:prstGeom>
          <a:noFill/>
          <a:ln>
            <a:noFill/>
          </a:ln>
        </p:spPr>
        <p:txBody>
          <a:bodyPr spcFirstLastPara="1" wrap="square" lIns="91425" tIns="45700" rIns="91425" bIns="45700" anchor="t" anchorCtr="0">
            <a:no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bg2"/>
                </a:solidFill>
                <a:effectLst/>
                <a:uLnTx/>
                <a:uFillTx/>
                <a:latin typeface="Arial" panose="020B0604020202020204" pitchFamily="34" charset="0"/>
                <a:ea typeface="Calibri"/>
                <a:cs typeface="Arial" panose="020B0604020202020204" pitchFamily="34" charset="0"/>
                <a:sym typeface="Calibri"/>
              </a:rPr>
              <a:t>2.3%</a:t>
            </a:r>
            <a:endParaRPr kumimoji="0" lang="en-US" sz="2400" b="1" i="0" u="none" strike="noStrike" kern="1200" cap="none" spc="0" normalizeH="0" baseline="0" noProof="0">
              <a:ln>
                <a:noFill/>
              </a:ln>
              <a:solidFill>
                <a:schemeClr val="bg2"/>
              </a:solidFill>
              <a:effectLst/>
              <a:uLnTx/>
              <a:uFillTx/>
              <a:latin typeface="Arial" panose="020B0604020202020204" pitchFamily="34" charset="0"/>
              <a:ea typeface="Calibri"/>
              <a:cs typeface="Arial" panose="020B0604020202020204" pitchFamily="34" charset="0"/>
            </a:endParaRPr>
          </a:p>
        </p:txBody>
      </p:sp>
      <p:sp>
        <p:nvSpPr>
          <p:cNvPr id="32" name="Google Shape;516;p64">
            <a:extLst>
              <a:ext uri="{FF2B5EF4-FFF2-40B4-BE49-F238E27FC236}">
                <a16:creationId xmlns:a16="http://schemas.microsoft.com/office/drawing/2014/main" id="{38012081-B75E-821C-3D24-3C7C21192ADA}"/>
              </a:ext>
            </a:extLst>
          </p:cNvPr>
          <p:cNvSpPr/>
          <p:nvPr/>
        </p:nvSpPr>
        <p:spPr>
          <a:xfrm rot="10800000" flipH="1">
            <a:off x="839951" y="4243376"/>
            <a:ext cx="352576" cy="369300"/>
          </a:xfrm>
          <a:prstGeom prst="rightArrow">
            <a:avLst>
              <a:gd name="adj1" fmla="val 50000"/>
              <a:gd name="adj2" fmla="val 50000"/>
            </a:avLst>
          </a:prstGeom>
          <a:solidFill>
            <a:schemeClr val="bg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0" fontAlgn="base" latinLnBrk="0" hangingPunct="0">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1B3C65"/>
              </a:solidFill>
              <a:effectLst/>
              <a:uLnTx/>
              <a:uFillTx/>
              <a:latin typeface="Arial" panose="020B0604020202020204" pitchFamily="34" charset="0"/>
              <a:ea typeface="Calibri"/>
              <a:cs typeface="Arial" panose="020B0604020202020204" pitchFamily="34" charset="0"/>
              <a:sym typeface="Calibri"/>
            </a:endParaRPr>
          </a:p>
        </p:txBody>
      </p:sp>
      <p:cxnSp>
        <p:nvCxnSpPr>
          <p:cNvPr id="33" name="Google Shape;808;p106">
            <a:extLst>
              <a:ext uri="{FF2B5EF4-FFF2-40B4-BE49-F238E27FC236}">
                <a16:creationId xmlns:a16="http://schemas.microsoft.com/office/drawing/2014/main" id="{F6A3FBD0-B679-EADC-76A3-0790F2BB85F6}"/>
              </a:ext>
            </a:extLst>
          </p:cNvPr>
          <p:cNvCxnSpPr>
            <a:cxnSpLocks/>
            <a:stCxn id="9" idx="2"/>
            <a:endCxn id="24" idx="0"/>
          </p:cNvCxnSpPr>
          <p:nvPr/>
        </p:nvCxnSpPr>
        <p:spPr>
          <a:xfrm flipH="1">
            <a:off x="3752713" y="2827222"/>
            <a:ext cx="3051890" cy="446798"/>
          </a:xfrm>
          <a:prstGeom prst="straightConnector1">
            <a:avLst/>
          </a:prstGeom>
          <a:noFill/>
          <a:ln w="38100" cap="flat" cmpd="sng">
            <a:solidFill>
              <a:schemeClr val="bg2"/>
            </a:solidFill>
            <a:prstDash val="solid"/>
            <a:round/>
            <a:headEnd type="none" w="sm" len="sm"/>
            <a:tailEnd type="triangle" w="med" len="med"/>
          </a:ln>
          <a:effectLst>
            <a:outerShdw blurRad="40000" dist="23000" dir="5400000" rotWithShape="0">
              <a:srgbClr val="000000">
                <a:alpha val="34900"/>
              </a:srgbClr>
            </a:outerShdw>
          </a:effectLst>
        </p:spPr>
      </p:cxnSp>
      <p:cxnSp>
        <p:nvCxnSpPr>
          <p:cNvPr id="35" name="Google Shape;809;p106">
            <a:extLst>
              <a:ext uri="{FF2B5EF4-FFF2-40B4-BE49-F238E27FC236}">
                <a16:creationId xmlns:a16="http://schemas.microsoft.com/office/drawing/2014/main" id="{CCEB6A4A-295F-C6A6-B1FD-0CA69E933F0E}"/>
              </a:ext>
            </a:extLst>
          </p:cNvPr>
          <p:cNvCxnSpPr>
            <a:cxnSpLocks/>
            <a:stCxn id="9" idx="2"/>
            <a:endCxn id="28" idx="0"/>
          </p:cNvCxnSpPr>
          <p:nvPr/>
        </p:nvCxnSpPr>
        <p:spPr>
          <a:xfrm>
            <a:off x="6804603" y="2827222"/>
            <a:ext cx="2658787" cy="495643"/>
          </a:xfrm>
          <a:prstGeom prst="straightConnector1">
            <a:avLst/>
          </a:prstGeom>
          <a:noFill/>
          <a:ln w="38100" cap="flat" cmpd="sng">
            <a:solidFill>
              <a:schemeClr val="bg2"/>
            </a:solidFill>
            <a:prstDash val="solid"/>
            <a:round/>
            <a:headEnd type="none" w="sm" len="sm"/>
            <a:tailEnd type="triangle" w="med" len="med"/>
          </a:ln>
          <a:effectLst>
            <a:outerShdw blurRad="40000" dist="23000" dir="5400000" rotWithShape="0">
              <a:srgbClr val="000000">
                <a:alpha val="34900"/>
              </a:srgbClr>
            </a:outerShdw>
          </a:effectLst>
        </p:spPr>
      </p:cxnSp>
      <p:sp>
        <p:nvSpPr>
          <p:cNvPr id="5" name="Google Shape;806;p106">
            <a:extLst>
              <a:ext uri="{FF2B5EF4-FFF2-40B4-BE49-F238E27FC236}">
                <a16:creationId xmlns:a16="http://schemas.microsoft.com/office/drawing/2014/main" id="{40B4DCC1-E809-BC7B-3686-AD73FF3325CA}"/>
              </a:ext>
            </a:extLst>
          </p:cNvPr>
          <p:cNvSpPr/>
          <p:nvPr/>
        </p:nvSpPr>
        <p:spPr>
          <a:xfrm>
            <a:off x="6709272" y="4585301"/>
            <a:ext cx="3292857" cy="930177"/>
          </a:xfrm>
          <a:prstGeom prst="roundRect">
            <a:avLst>
              <a:gd name="adj" fmla="val 16667"/>
            </a:avLst>
          </a:prstGeom>
          <a:solidFill>
            <a:schemeClr val="accent1">
              <a:lumMod val="20000"/>
              <a:lumOff val="80000"/>
              <a:alpha val="30000"/>
            </a:schemeClr>
          </a:solidFill>
          <a:ln w="25400" cap="flat" cmpd="sng">
            <a:solidFill>
              <a:srgbClr val="395E89"/>
            </a:solidFill>
            <a:prstDash val="solid"/>
            <a:round/>
            <a:headEnd type="none" w="sm" len="sm"/>
            <a:tailEnd type="none" w="sm" len="sm"/>
          </a:ln>
        </p:spPr>
        <p:txBody>
          <a:bodyPr spcFirstLastPara="1" wrap="square" lIns="91425" tIns="45700" rIns="91425" bIns="45700" anchor="t" anchorCtr="0">
            <a:noAutofit/>
          </a:bodyPr>
          <a:lstStyle/>
          <a:p>
            <a:pPr eaLnBrk="0" fontAlgn="base" hangingPunct="0">
              <a:spcBef>
                <a:spcPct val="0"/>
              </a:spcBef>
              <a:spcAft>
                <a:spcPct val="0"/>
              </a:spcAft>
            </a:pPr>
            <a:r>
              <a:rPr lang="en-GB" sz="2200" b="1">
                <a:solidFill>
                  <a:schemeClr val="bg2"/>
                </a:solidFill>
                <a:latin typeface="Arial" panose="020B0604020202020204" pitchFamily="34" charset="0"/>
                <a:cs typeface="Arial" panose="020B0604020202020204" pitchFamily="34" charset="0"/>
              </a:rPr>
              <a:t>Dyslexia</a:t>
            </a:r>
            <a:endParaRPr sz="2200" b="1">
              <a:solidFill>
                <a:schemeClr val="bg2"/>
              </a:solidFill>
              <a:latin typeface="Arial" panose="020B0604020202020204" pitchFamily="34" charset="0"/>
              <a:cs typeface="Arial" panose="020B0604020202020204" pitchFamily="34" charset="0"/>
              <a:sym typeface="Calibri"/>
            </a:endParaRPr>
          </a:p>
        </p:txBody>
      </p:sp>
      <p:sp>
        <p:nvSpPr>
          <p:cNvPr id="7" name="Google Shape;806;p106">
            <a:extLst>
              <a:ext uri="{FF2B5EF4-FFF2-40B4-BE49-F238E27FC236}">
                <a16:creationId xmlns:a16="http://schemas.microsoft.com/office/drawing/2014/main" id="{727F7F3B-3FE4-D8E2-4F06-A399E05DD7A9}"/>
              </a:ext>
            </a:extLst>
          </p:cNvPr>
          <p:cNvSpPr/>
          <p:nvPr/>
        </p:nvSpPr>
        <p:spPr>
          <a:xfrm>
            <a:off x="9003322" y="4585528"/>
            <a:ext cx="2974729" cy="929949"/>
          </a:xfrm>
          <a:prstGeom prst="roundRect">
            <a:avLst>
              <a:gd name="adj" fmla="val 16667"/>
            </a:avLst>
          </a:prstGeom>
          <a:solidFill>
            <a:srgbClr val="FFFF00">
              <a:alpha val="30000"/>
            </a:srgbClr>
          </a:solidFill>
          <a:ln w="25400" cap="flat" cmpd="sng">
            <a:solidFill>
              <a:srgbClr val="395E89"/>
            </a:solidFill>
            <a:prstDash val="solid"/>
            <a:round/>
            <a:headEnd type="none" w="sm" len="sm"/>
            <a:tailEnd type="none" w="sm" len="sm"/>
          </a:ln>
        </p:spPr>
        <p:txBody>
          <a:bodyPr spcFirstLastPara="1" wrap="square" lIns="91425" tIns="45700" rIns="91425" bIns="45700" anchor="t" anchorCtr="0">
            <a:noAutofit/>
          </a:bodyPr>
          <a:lstStyle/>
          <a:p>
            <a:pPr algn="r" eaLnBrk="0" fontAlgn="base" hangingPunct="0">
              <a:spcBef>
                <a:spcPct val="0"/>
              </a:spcBef>
              <a:spcAft>
                <a:spcPct val="0"/>
              </a:spcAft>
            </a:pPr>
            <a:r>
              <a:rPr lang="en-GB" sz="2200" b="1">
                <a:solidFill>
                  <a:schemeClr val="bg2"/>
                </a:solidFill>
                <a:latin typeface="Arial" panose="020B0604020202020204" pitchFamily="34" charset="0"/>
                <a:cs typeface="Arial" panose="020B0604020202020204" pitchFamily="34" charset="0"/>
              </a:rPr>
              <a:t>ADHD</a:t>
            </a:r>
            <a:endParaRPr sz="2200" b="1">
              <a:solidFill>
                <a:schemeClr val="bg2"/>
              </a:solidFill>
              <a:latin typeface="Arial" panose="020B0604020202020204" pitchFamily="34" charset="0"/>
              <a:cs typeface="Arial" panose="020B0604020202020204" pitchFamily="34" charset="0"/>
              <a:sym typeface="Calibri"/>
            </a:endParaRPr>
          </a:p>
        </p:txBody>
      </p:sp>
      <p:sp>
        <p:nvSpPr>
          <p:cNvPr id="11" name="Google Shape;806;p106">
            <a:extLst>
              <a:ext uri="{FF2B5EF4-FFF2-40B4-BE49-F238E27FC236}">
                <a16:creationId xmlns:a16="http://schemas.microsoft.com/office/drawing/2014/main" id="{2F8C9013-1AEA-6DDE-E363-5E8548B52D2E}"/>
              </a:ext>
            </a:extLst>
          </p:cNvPr>
          <p:cNvSpPr/>
          <p:nvPr/>
        </p:nvSpPr>
        <p:spPr>
          <a:xfrm>
            <a:off x="6709272" y="5151864"/>
            <a:ext cx="3292857" cy="1149082"/>
          </a:xfrm>
          <a:prstGeom prst="roundRect">
            <a:avLst>
              <a:gd name="adj" fmla="val 16667"/>
            </a:avLst>
          </a:prstGeom>
          <a:solidFill>
            <a:schemeClr val="accent2">
              <a:lumMod val="20000"/>
              <a:lumOff val="80000"/>
              <a:alpha val="30000"/>
            </a:schemeClr>
          </a:solidFill>
          <a:ln w="25400" cap="flat" cmpd="sng">
            <a:solidFill>
              <a:srgbClr val="395E89"/>
            </a:solidFill>
            <a:prstDash val="solid"/>
            <a:round/>
            <a:headEnd type="none" w="sm" len="sm"/>
            <a:tailEnd type="none" w="sm" len="sm"/>
          </a:ln>
        </p:spPr>
        <p:txBody>
          <a:bodyPr spcFirstLastPara="1" wrap="square" lIns="91425" tIns="45700" rIns="91425" bIns="45700" anchor="b" anchorCtr="0">
            <a:noAutofit/>
          </a:bodyPr>
          <a:lstStyle/>
          <a:p>
            <a:pPr eaLnBrk="0" fontAlgn="base" hangingPunct="0">
              <a:spcBef>
                <a:spcPct val="0"/>
              </a:spcBef>
              <a:spcAft>
                <a:spcPct val="0"/>
              </a:spcAft>
            </a:pPr>
            <a:r>
              <a:rPr lang="en-GB" sz="2200" b="1">
                <a:solidFill>
                  <a:schemeClr val="bg2"/>
                </a:solidFill>
                <a:latin typeface="Arial" panose="020B0604020202020204" pitchFamily="34" charset="0"/>
                <a:cs typeface="Arial" panose="020B0604020202020204" pitchFamily="34" charset="0"/>
                <a:sym typeface="Calibri"/>
              </a:rPr>
              <a:t>DCD, </a:t>
            </a:r>
          </a:p>
          <a:p>
            <a:pPr eaLnBrk="0" fontAlgn="base" hangingPunct="0">
              <a:spcBef>
                <a:spcPct val="0"/>
              </a:spcBef>
              <a:spcAft>
                <a:spcPct val="0"/>
              </a:spcAft>
            </a:pPr>
            <a:r>
              <a:rPr lang="en-GB" sz="2200" b="1">
                <a:solidFill>
                  <a:schemeClr val="bg2"/>
                </a:solidFill>
                <a:latin typeface="Arial" panose="020B0604020202020204" pitchFamily="34" charset="0"/>
                <a:cs typeface="Arial" panose="020B0604020202020204" pitchFamily="34" charset="0"/>
                <a:sym typeface="Calibri"/>
              </a:rPr>
              <a:t>dyspraxia</a:t>
            </a:r>
            <a:endParaRPr sz="2200" b="1">
              <a:solidFill>
                <a:schemeClr val="bg2"/>
              </a:solidFill>
              <a:latin typeface="Arial" panose="020B0604020202020204" pitchFamily="34" charset="0"/>
              <a:cs typeface="Arial" panose="020B0604020202020204" pitchFamily="34" charset="0"/>
              <a:sym typeface="Calibri"/>
            </a:endParaRPr>
          </a:p>
        </p:txBody>
      </p:sp>
      <p:sp>
        <p:nvSpPr>
          <p:cNvPr id="12" name="Google Shape;806;p106">
            <a:extLst>
              <a:ext uri="{FF2B5EF4-FFF2-40B4-BE49-F238E27FC236}">
                <a16:creationId xmlns:a16="http://schemas.microsoft.com/office/drawing/2014/main" id="{A07586A7-56E0-4413-A1D6-B4FBEC3EDB09}"/>
              </a:ext>
            </a:extLst>
          </p:cNvPr>
          <p:cNvSpPr/>
          <p:nvPr/>
        </p:nvSpPr>
        <p:spPr>
          <a:xfrm>
            <a:off x="9003322" y="5144877"/>
            <a:ext cx="2958105" cy="1149080"/>
          </a:xfrm>
          <a:prstGeom prst="roundRect">
            <a:avLst>
              <a:gd name="adj" fmla="val 16667"/>
            </a:avLst>
          </a:prstGeom>
          <a:solidFill>
            <a:schemeClr val="accent2">
              <a:lumMod val="20000"/>
              <a:lumOff val="80000"/>
              <a:alpha val="30000"/>
            </a:schemeClr>
          </a:solidFill>
          <a:ln w="25400" cap="flat" cmpd="sng">
            <a:solidFill>
              <a:srgbClr val="395E89"/>
            </a:solidFill>
            <a:prstDash val="solid"/>
            <a:round/>
            <a:headEnd type="none" w="sm" len="sm"/>
            <a:tailEnd type="none" w="sm" len="sm"/>
          </a:ln>
        </p:spPr>
        <p:txBody>
          <a:bodyPr spcFirstLastPara="1" wrap="square" lIns="91425" tIns="45700" rIns="91425" bIns="45700" anchor="b" anchorCtr="0">
            <a:noAutofit/>
          </a:bodyPr>
          <a:lstStyle/>
          <a:p>
            <a:pPr algn="r" eaLnBrk="0" fontAlgn="base" hangingPunct="0">
              <a:spcBef>
                <a:spcPct val="0"/>
              </a:spcBef>
              <a:spcAft>
                <a:spcPct val="0"/>
              </a:spcAft>
            </a:pPr>
            <a:r>
              <a:rPr lang="en-GB" sz="2200" b="1">
                <a:solidFill>
                  <a:schemeClr val="bg2"/>
                </a:solidFill>
                <a:latin typeface="Arial" panose="020B0604020202020204" pitchFamily="34" charset="0"/>
                <a:cs typeface="Arial" panose="020B0604020202020204" pitchFamily="34" charset="0"/>
                <a:sym typeface="Calibri"/>
              </a:rPr>
              <a:t>EBD</a:t>
            </a:r>
            <a:endParaRPr sz="2200" b="1">
              <a:solidFill>
                <a:schemeClr val="bg2"/>
              </a:solidFill>
              <a:latin typeface="Arial" panose="020B0604020202020204" pitchFamily="34" charset="0"/>
              <a:cs typeface="Arial" panose="020B0604020202020204" pitchFamily="34" charset="0"/>
              <a:sym typeface="Calibri"/>
            </a:endParaRPr>
          </a:p>
        </p:txBody>
      </p:sp>
      <p:sp>
        <p:nvSpPr>
          <p:cNvPr id="3" name="Google Shape;804;p106">
            <a:extLst>
              <a:ext uri="{FF2B5EF4-FFF2-40B4-BE49-F238E27FC236}">
                <a16:creationId xmlns:a16="http://schemas.microsoft.com/office/drawing/2014/main" id="{D1859575-011E-D7A2-123D-D2FE381BE3A5}"/>
              </a:ext>
            </a:extLst>
          </p:cNvPr>
          <p:cNvSpPr/>
          <p:nvPr/>
        </p:nvSpPr>
        <p:spPr>
          <a:xfrm>
            <a:off x="2266078" y="1921638"/>
            <a:ext cx="2081355" cy="926406"/>
          </a:xfrm>
          <a:prstGeom prst="roundRect">
            <a:avLst>
              <a:gd name="adj" fmla="val 16667"/>
            </a:avLst>
          </a:prstGeom>
          <a:gradFill>
            <a:gsLst>
              <a:gs pos="6000">
                <a:schemeClr val="accent6">
                  <a:lumMod val="40000"/>
                  <a:lumOff val="60000"/>
                </a:schemeClr>
              </a:gs>
              <a:gs pos="65000">
                <a:srgbClr val="ADD9E5"/>
              </a:gs>
            </a:gsLst>
            <a:lin ang="5400012" scaled="0"/>
          </a:gra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1B3C65"/>
                </a:solidFill>
                <a:effectLst/>
                <a:uLnTx/>
                <a:uFillTx/>
                <a:latin typeface="Arial" panose="020B0604020202020204" pitchFamily="34" charset="0"/>
                <a:ea typeface="Open Sans"/>
                <a:cs typeface="Arial" panose="020B0604020202020204" pitchFamily="34" charset="0"/>
                <a:sym typeface="Calibri"/>
              </a:rPr>
              <a:t>Stammering</a:t>
            </a:r>
            <a:endParaRPr kumimoji="0" lang="en-US" sz="2400" b="1" i="0" u="none" strike="noStrike" kern="1200" cap="none" spc="0" normalizeH="0" baseline="0" noProof="0">
              <a:ln>
                <a:noFill/>
              </a:ln>
              <a:solidFill>
                <a:srgbClr val="1B3C65"/>
              </a:solidFill>
              <a:effectLst/>
              <a:uLnTx/>
              <a:uFillTx/>
              <a:latin typeface="Arial" panose="020B0604020202020204" pitchFamily="34" charset="0"/>
              <a:ea typeface="Open Sans"/>
              <a:cs typeface="Arial" panose="020B0604020202020204" pitchFamily="34" charset="0"/>
            </a:endParaRPr>
          </a:p>
        </p:txBody>
      </p:sp>
      <p:cxnSp>
        <p:nvCxnSpPr>
          <p:cNvPr id="13" name="Google Shape;801;p106">
            <a:extLst>
              <a:ext uri="{FF2B5EF4-FFF2-40B4-BE49-F238E27FC236}">
                <a16:creationId xmlns:a16="http://schemas.microsoft.com/office/drawing/2014/main" id="{B733160E-2CF2-36C7-62EB-676D8D6BB6E9}"/>
              </a:ext>
            </a:extLst>
          </p:cNvPr>
          <p:cNvCxnSpPr>
            <a:cxnSpLocks/>
            <a:stCxn id="23" idx="2"/>
            <a:endCxn id="3" idx="0"/>
          </p:cNvCxnSpPr>
          <p:nvPr/>
        </p:nvCxnSpPr>
        <p:spPr>
          <a:xfrm flipH="1">
            <a:off x="3306756" y="1122564"/>
            <a:ext cx="3489854" cy="799074"/>
          </a:xfrm>
          <a:prstGeom prst="straightConnector1">
            <a:avLst/>
          </a:prstGeom>
          <a:noFill/>
          <a:ln w="38100" cap="flat" cmpd="sng">
            <a:solidFill>
              <a:schemeClr val="bg2"/>
            </a:solidFill>
            <a:prstDash val="solid"/>
            <a:round/>
            <a:headEnd type="none" w="sm" len="sm"/>
            <a:tailEnd type="triangle" w="med" len="med"/>
          </a:ln>
          <a:effectLst>
            <a:outerShdw blurRad="40000" dist="23000" dir="5400000" rotWithShape="0">
              <a:srgbClr val="000000">
                <a:alpha val="34900"/>
              </a:srgbClr>
            </a:outerShdw>
          </a:effectLst>
        </p:spPr>
      </p:cxnSp>
      <p:sp>
        <p:nvSpPr>
          <p:cNvPr id="77" name="Google Shape;804;p106">
            <a:extLst>
              <a:ext uri="{FF2B5EF4-FFF2-40B4-BE49-F238E27FC236}">
                <a16:creationId xmlns:a16="http://schemas.microsoft.com/office/drawing/2014/main" id="{70A26A44-BA05-7564-F8AF-6C5421BE669B}"/>
              </a:ext>
            </a:extLst>
          </p:cNvPr>
          <p:cNvSpPr/>
          <p:nvPr/>
        </p:nvSpPr>
        <p:spPr>
          <a:xfrm>
            <a:off x="8196991" y="2571171"/>
            <a:ext cx="2513258" cy="905584"/>
          </a:xfrm>
          <a:prstGeom prst="roundRect">
            <a:avLst>
              <a:gd name="adj" fmla="val 16667"/>
            </a:avLst>
          </a:prstGeom>
          <a:gradFill>
            <a:gsLst>
              <a:gs pos="0">
                <a:srgbClr val="FF33CC"/>
              </a:gs>
              <a:gs pos="64000">
                <a:srgbClr val="ADD9E5"/>
              </a:gs>
            </a:gsLst>
            <a:lin ang="5400012" scaled="0"/>
          </a:gra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1B3C65"/>
                </a:solidFill>
                <a:effectLst/>
                <a:uLnTx/>
                <a:uFillTx/>
                <a:latin typeface="Arial" panose="020B0604020202020204" pitchFamily="34" charset="0"/>
                <a:ea typeface="Open Sans"/>
                <a:cs typeface="Arial" panose="020B0604020202020204" pitchFamily="34" charset="0"/>
                <a:sym typeface="Calibri"/>
              </a:rPr>
              <a:t>Speech Sound Disorder</a:t>
            </a:r>
            <a:endParaRPr kumimoji="0" sz="2400" b="1" i="0" u="none" strike="noStrike" kern="1200" cap="none" spc="0" normalizeH="0" baseline="0" noProof="0">
              <a:ln>
                <a:noFill/>
              </a:ln>
              <a:solidFill>
                <a:srgbClr val="1B3C65"/>
              </a:solidFill>
              <a:effectLst/>
              <a:uLnTx/>
              <a:uFillTx/>
              <a:latin typeface="Arial" panose="020B0604020202020204" pitchFamily="34" charset="0"/>
              <a:ea typeface="Open Sans"/>
              <a:cs typeface="Arial" panose="020B0604020202020204" pitchFamily="34" charset="0"/>
              <a:sym typeface="Calibri"/>
            </a:endParaRPr>
          </a:p>
        </p:txBody>
      </p:sp>
    </p:spTree>
    <p:custDataLst>
      <p:tags r:id="rId1"/>
    </p:custDataLst>
    <p:extLst>
      <p:ext uri="{BB962C8B-B14F-4D97-AF65-F5344CB8AC3E}">
        <p14:creationId xmlns:p14="http://schemas.microsoft.com/office/powerpoint/2010/main" val="3106940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1"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107FE-4EE2-1323-EE86-22B33A8ACAC5}"/>
            </a:ext>
          </a:extLst>
        </p:cNvPr>
        <p:cNvGrpSpPr/>
        <p:nvPr/>
      </p:nvGrpSpPr>
      <p:grpSpPr>
        <a:xfrm>
          <a:off x="0" y="0"/>
          <a:ext cx="0" cy="0"/>
          <a:chOff x="0" y="0"/>
          <a:chExt cx="0" cy="0"/>
        </a:xfrm>
      </p:grpSpPr>
      <p:sp>
        <p:nvSpPr>
          <p:cNvPr id="14" name="Google Shape;842;p108">
            <a:extLst>
              <a:ext uri="{FF2B5EF4-FFF2-40B4-BE49-F238E27FC236}">
                <a16:creationId xmlns:a16="http://schemas.microsoft.com/office/drawing/2014/main" id="{17119DB7-B8D5-C3BF-45E9-9F27D30AF846}"/>
              </a:ext>
            </a:extLst>
          </p:cNvPr>
          <p:cNvSpPr/>
          <p:nvPr/>
        </p:nvSpPr>
        <p:spPr>
          <a:xfrm>
            <a:off x="364199" y="2234983"/>
            <a:ext cx="2713140" cy="2055821"/>
          </a:xfrm>
          <a:prstGeom prst="ellipse">
            <a:avLst/>
          </a:prstGeom>
          <a:solidFill>
            <a:srgbClr val="66FFFF"/>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1" i="0" u="none" strike="noStrike" kern="1200" cap="none" spc="0" normalizeH="0" baseline="0" noProof="0">
                <a:ln>
                  <a:noFill/>
                </a:ln>
                <a:solidFill>
                  <a:srgbClr val="2F334F"/>
                </a:solidFill>
                <a:effectLst/>
                <a:uLnTx/>
                <a:uFillTx/>
                <a:latin typeface="Arial"/>
                <a:ea typeface="+mn-ea"/>
                <a:cs typeface="Arial"/>
              </a:rPr>
              <a:t>Message, thought, question, instruction etc </a:t>
            </a:r>
          </a:p>
        </p:txBody>
      </p:sp>
      <p:sp>
        <p:nvSpPr>
          <p:cNvPr id="21" name="Freeform: Shape 20">
            <a:extLst>
              <a:ext uri="{FF2B5EF4-FFF2-40B4-BE49-F238E27FC236}">
                <a16:creationId xmlns:a16="http://schemas.microsoft.com/office/drawing/2014/main" id="{F81928D4-49EB-3E67-7A60-3CA048E0BD30}"/>
              </a:ext>
            </a:extLst>
          </p:cNvPr>
          <p:cNvSpPr/>
          <p:nvPr/>
        </p:nvSpPr>
        <p:spPr bwMode="auto">
          <a:xfrm>
            <a:off x="1657553" y="1409259"/>
            <a:ext cx="2722316" cy="702613"/>
          </a:xfrm>
          <a:custGeom>
            <a:avLst/>
            <a:gdLst>
              <a:gd name="csX0" fmla="*/ 0 w 2169994"/>
              <a:gd name="csY0" fmla="*/ 1279414 h 1279414"/>
              <a:gd name="csX1" fmla="*/ 464024 w 2169994"/>
              <a:gd name="csY1" fmla="*/ 119355 h 1279414"/>
              <a:gd name="csX2" fmla="*/ 2169994 w 2169994"/>
              <a:gd name="csY2" fmla="*/ 37468 h 1279414"/>
              <a:gd name="csX3" fmla="*/ 2169994 w 2169994"/>
              <a:gd name="csY3" fmla="*/ 37468 h 1279414"/>
            </a:gdLst>
            <a:ahLst/>
            <a:cxnLst>
              <a:cxn ang="0">
                <a:pos x="csX0" y="csY0"/>
              </a:cxn>
              <a:cxn ang="0">
                <a:pos x="csX1" y="csY1"/>
              </a:cxn>
              <a:cxn ang="0">
                <a:pos x="csX2" y="csY2"/>
              </a:cxn>
              <a:cxn ang="0">
                <a:pos x="csX3" y="csY3"/>
              </a:cxn>
            </a:cxnLst>
            <a:rect l="l" t="t" r="r" b="b"/>
            <a:pathLst>
              <a:path w="2169994" h="1279414">
                <a:moveTo>
                  <a:pt x="0" y="1279414"/>
                </a:moveTo>
                <a:cubicBezTo>
                  <a:pt x="51179" y="802880"/>
                  <a:pt x="102358" y="326346"/>
                  <a:pt x="464024" y="119355"/>
                </a:cubicBezTo>
                <a:cubicBezTo>
                  <a:pt x="825690" y="-87636"/>
                  <a:pt x="2169994" y="37468"/>
                  <a:pt x="2169994" y="37468"/>
                </a:cubicBezTo>
                <a:lnTo>
                  <a:pt x="2169994" y="37468"/>
                </a:lnTo>
              </a:path>
            </a:pathLst>
          </a:custGeom>
          <a:ln>
            <a:solidFill>
              <a:schemeClr val="bg1"/>
            </a:solidFill>
            <a:headEnd type="none" w="med" len="med"/>
            <a:tailEnd type="arrow" w="med" len="med"/>
          </a:ln>
        </p:spPr>
        <p:style>
          <a:lnRef idx="3">
            <a:schemeClr val="dk1"/>
          </a:lnRef>
          <a:fillRef idx="0">
            <a:schemeClr val="dk1"/>
          </a:fillRef>
          <a:effectRef idx="2">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 name="Freeform: Shape 22">
            <a:extLst>
              <a:ext uri="{FF2B5EF4-FFF2-40B4-BE49-F238E27FC236}">
                <a16:creationId xmlns:a16="http://schemas.microsoft.com/office/drawing/2014/main" id="{7CEA674A-A8BF-BFB7-8EFC-F75D88402274}"/>
              </a:ext>
            </a:extLst>
          </p:cNvPr>
          <p:cNvSpPr/>
          <p:nvPr/>
        </p:nvSpPr>
        <p:spPr bwMode="auto">
          <a:xfrm rot="5098756">
            <a:off x="8438739" y="850433"/>
            <a:ext cx="1191170" cy="2127326"/>
          </a:xfrm>
          <a:custGeom>
            <a:avLst/>
            <a:gdLst>
              <a:gd name="csX0" fmla="*/ 0 w 2169994"/>
              <a:gd name="csY0" fmla="*/ 1279414 h 1279414"/>
              <a:gd name="csX1" fmla="*/ 464024 w 2169994"/>
              <a:gd name="csY1" fmla="*/ 119355 h 1279414"/>
              <a:gd name="csX2" fmla="*/ 2169994 w 2169994"/>
              <a:gd name="csY2" fmla="*/ 37468 h 1279414"/>
              <a:gd name="csX3" fmla="*/ 2169994 w 2169994"/>
              <a:gd name="csY3" fmla="*/ 37468 h 1279414"/>
            </a:gdLst>
            <a:ahLst/>
            <a:cxnLst>
              <a:cxn ang="0">
                <a:pos x="csX0" y="csY0"/>
              </a:cxn>
              <a:cxn ang="0">
                <a:pos x="csX1" y="csY1"/>
              </a:cxn>
              <a:cxn ang="0">
                <a:pos x="csX2" y="csY2"/>
              </a:cxn>
              <a:cxn ang="0">
                <a:pos x="csX3" y="csY3"/>
              </a:cxn>
            </a:cxnLst>
            <a:rect l="l" t="t" r="r" b="b"/>
            <a:pathLst>
              <a:path w="2169994" h="1279414">
                <a:moveTo>
                  <a:pt x="0" y="1279414"/>
                </a:moveTo>
                <a:cubicBezTo>
                  <a:pt x="51179" y="802880"/>
                  <a:pt x="102358" y="326346"/>
                  <a:pt x="464024" y="119355"/>
                </a:cubicBezTo>
                <a:cubicBezTo>
                  <a:pt x="825690" y="-87636"/>
                  <a:pt x="2169994" y="37468"/>
                  <a:pt x="2169994" y="37468"/>
                </a:cubicBezTo>
                <a:lnTo>
                  <a:pt x="2169994" y="37468"/>
                </a:lnTo>
              </a:path>
            </a:pathLst>
          </a:custGeom>
          <a:ln>
            <a:solidFill>
              <a:schemeClr val="bg1"/>
            </a:solidFill>
            <a:headEnd type="none" w="med" len="med"/>
            <a:tailEnd type="arrow" w="med" len="med"/>
          </a:ln>
        </p:spPr>
        <p:style>
          <a:lnRef idx="3">
            <a:schemeClr val="dk1"/>
          </a:lnRef>
          <a:fillRef idx="0">
            <a:schemeClr val="dk1"/>
          </a:fillRef>
          <a:effectRef idx="2">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8" name="Freeform: Shape 37">
            <a:extLst>
              <a:ext uri="{FF2B5EF4-FFF2-40B4-BE49-F238E27FC236}">
                <a16:creationId xmlns:a16="http://schemas.microsoft.com/office/drawing/2014/main" id="{F3B47AC3-8F1F-00EF-58B5-09EA794D46B6}"/>
              </a:ext>
            </a:extLst>
          </p:cNvPr>
          <p:cNvSpPr/>
          <p:nvPr/>
        </p:nvSpPr>
        <p:spPr bwMode="auto">
          <a:xfrm rot="5183887" flipH="1" flipV="1">
            <a:off x="2268648" y="3604835"/>
            <a:ext cx="982710" cy="2519611"/>
          </a:xfrm>
          <a:custGeom>
            <a:avLst/>
            <a:gdLst>
              <a:gd name="csX0" fmla="*/ 0 w 2169994"/>
              <a:gd name="csY0" fmla="*/ 1279414 h 1279414"/>
              <a:gd name="csX1" fmla="*/ 464024 w 2169994"/>
              <a:gd name="csY1" fmla="*/ 119355 h 1279414"/>
              <a:gd name="csX2" fmla="*/ 2169994 w 2169994"/>
              <a:gd name="csY2" fmla="*/ 37468 h 1279414"/>
              <a:gd name="csX3" fmla="*/ 2169994 w 2169994"/>
              <a:gd name="csY3" fmla="*/ 37468 h 1279414"/>
            </a:gdLst>
            <a:ahLst/>
            <a:cxnLst>
              <a:cxn ang="0">
                <a:pos x="csX0" y="csY0"/>
              </a:cxn>
              <a:cxn ang="0">
                <a:pos x="csX1" y="csY1"/>
              </a:cxn>
              <a:cxn ang="0">
                <a:pos x="csX2" y="csY2"/>
              </a:cxn>
              <a:cxn ang="0">
                <a:pos x="csX3" y="csY3"/>
              </a:cxn>
            </a:cxnLst>
            <a:rect l="l" t="t" r="r" b="b"/>
            <a:pathLst>
              <a:path w="2169994" h="1279414">
                <a:moveTo>
                  <a:pt x="0" y="1279414"/>
                </a:moveTo>
                <a:cubicBezTo>
                  <a:pt x="51179" y="802880"/>
                  <a:pt x="102358" y="326346"/>
                  <a:pt x="464024" y="119355"/>
                </a:cubicBezTo>
                <a:cubicBezTo>
                  <a:pt x="825690" y="-87636"/>
                  <a:pt x="2169994" y="37468"/>
                  <a:pt x="2169994" y="37468"/>
                </a:cubicBezTo>
                <a:lnTo>
                  <a:pt x="2169994" y="37468"/>
                </a:lnTo>
              </a:path>
            </a:pathLst>
          </a:custGeom>
          <a:ln>
            <a:solidFill>
              <a:schemeClr val="bg1"/>
            </a:solidFill>
            <a:headEnd type="none" w="med" len="med"/>
            <a:tailEnd type="arrow" w="med" len="med"/>
          </a:ln>
        </p:spPr>
        <p:style>
          <a:lnRef idx="3">
            <a:schemeClr val="dk1"/>
          </a:lnRef>
          <a:fillRef idx="0">
            <a:schemeClr val="dk1"/>
          </a:fillRef>
          <a:effectRef idx="2">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 name="Freeform: Shape 41">
            <a:extLst>
              <a:ext uri="{FF2B5EF4-FFF2-40B4-BE49-F238E27FC236}">
                <a16:creationId xmlns:a16="http://schemas.microsoft.com/office/drawing/2014/main" id="{080C4E4C-70B2-3B87-8A57-5A285991ED1A}"/>
              </a:ext>
            </a:extLst>
          </p:cNvPr>
          <p:cNvSpPr/>
          <p:nvPr/>
        </p:nvSpPr>
        <p:spPr bwMode="auto">
          <a:xfrm flipH="1" flipV="1">
            <a:off x="7922619" y="4827871"/>
            <a:ext cx="2169994" cy="523221"/>
          </a:xfrm>
          <a:custGeom>
            <a:avLst/>
            <a:gdLst>
              <a:gd name="csX0" fmla="*/ 0 w 2169994"/>
              <a:gd name="csY0" fmla="*/ 1279414 h 1279414"/>
              <a:gd name="csX1" fmla="*/ 464024 w 2169994"/>
              <a:gd name="csY1" fmla="*/ 119355 h 1279414"/>
              <a:gd name="csX2" fmla="*/ 2169994 w 2169994"/>
              <a:gd name="csY2" fmla="*/ 37468 h 1279414"/>
              <a:gd name="csX3" fmla="*/ 2169994 w 2169994"/>
              <a:gd name="csY3" fmla="*/ 37468 h 1279414"/>
            </a:gdLst>
            <a:ahLst/>
            <a:cxnLst>
              <a:cxn ang="0">
                <a:pos x="csX0" y="csY0"/>
              </a:cxn>
              <a:cxn ang="0">
                <a:pos x="csX1" y="csY1"/>
              </a:cxn>
              <a:cxn ang="0">
                <a:pos x="csX2" y="csY2"/>
              </a:cxn>
              <a:cxn ang="0">
                <a:pos x="csX3" y="csY3"/>
              </a:cxn>
            </a:cxnLst>
            <a:rect l="l" t="t" r="r" b="b"/>
            <a:pathLst>
              <a:path w="2169994" h="1279414">
                <a:moveTo>
                  <a:pt x="0" y="1279414"/>
                </a:moveTo>
                <a:cubicBezTo>
                  <a:pt x="51179" y="802880"/>
                  <a:pt x="102358" y="326346"/>
                  <a:pt x="464024" y="119355"/>
                </a:cubicBezTo>
                <a:cubicBezTo>
                  <a:pt x="825690" y="-87636"/>
                  <a:pt x="2169994" y="37468"/>
                  <a:pt x="2169994" y="37468"/>
                </a:cubicBezTo>
                <a:lnTo>
                  <a:pt x="2169994" y="37468"/>
                </a:lnTo>
              </a:path>
            </a:pathLst>
          </a:custGeom>
          <a:ln>
            <a:solidFill>
              <a:schemeClr val="bg1"/>
            </a:solidFill>
            <a:headEnd type="none" w="med" len="med"/>
            <a:tailEnd type="arrow" w="med" len="med"/>
          </a:ln>
        </p:spPr>
        <p:style>
          <a:lnRef idx="3">
            <a:schemeClr val="dk1"/>
          </a:lnRef>
          <a:fillRef idx="0">
            <a:schemeClr val="dk1"/>
          </a:fillRef>
          <a:effectRef idx="2">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6" name="TextBox 45">
            <a:extLst>
              <a:ext uri="{FF2B5EF4-FFF2-40B4-BE49-F238E27FC236}">
                <a16:creationId xmlns:a16="http://schemas.microsoft.com/office/drawing/2014/main" id="{EE126A30-8378-CCFB-CCA1-37FAA8FE34DF}"/>
              </a:ext>
            </a:extLst>
          </p:cNvPr>
          <p:cNvSpPr txBox="1"/>
          <p:nvPr/>
        </p:nvSpPr>
        <p:spPr>
          <a:xfrm>
            <a:off x="7237184" y="744655"/>
            <a:ext cx="29559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EXPRESSION</a:t>
            </a:r>
          </a:p>
        </p:txBody>
      </p:sp>
      <p:sp>
        <p:nvSpPr>
          <p:cNvPr id="48" name="TextBox 47">
            <a:extLst>
              <a:ext uri="{FF2B5EF4-FFF2-40B4-BE49-F238E27FC236}">
                <a16:creationId xmlns:a16="http://schemas.microsoft.com/office/drawing/2014/main" id="{804AFC10-04D5-5EBF-DEF2-2BBCD3715139}"/>
              </a:ext>
            </a:extLst>
          </p:cNvPr>
          <p:cNvSpPr txBox="1"/>
          <p:nvPr/>
        </p:nvSpPr>
        <p:spPr>
          <a:xfrm>
            <a:off x="7136713" y="6041441"/>
            <a:ext cx="29559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COMPREHENSION</a:t>
            </a:r>
          </a:p>
        </p:txBody>
      </p:sp>
      <p:sp>
        <p:nvSpPr>
          <p:cNvPr id="50" name="TextBox 49">
            <a:extLst>
              <a:ext uri="{FF2B5EF4-FFF2-40B4-BE49-F238E27FC236}">
                <a16:creationId xmlns:a16="http://schemas.microsoft.com/office/drawing/2014/main" id="{BEB44142-0EB2-1470-1C5D-E45932EBBA9B}"/>
              </a:ext>
            </a:extLst>
          </p:cNvPr>
          <p:cNvSpPr txBox="1"/>
          <p:nvPr/>
        </p:nvSpPr>
        <p:spPr>
          <a:xfrm>
            <a:off x="1583722" y="824483"/>
            <a:ext cx="29559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EXPRESSION</a:t>
            </a:r>
          </a:p>
        </p:txBody>
      </p:sp>
      <p:sp>
        <p:nvSpPr>
          <p:cNvPr id="52" name="TextBox 51">
            <a:extLst>
              <a:ext uri="{FF2B5EF4-FFF2-40B4-BE49-F238E27FC236}">
                <a16:creationId xmlns:a16="http://schemas.microsoft.com/office/drawing/2014/main" id="{8DAD33EF-7533-C107-D68E-4B3EB8851786}"/>
              </a:ext>
            </a:extLst>
          </p:cNvPr>
          <p:cNvSpPr txBox="1"/>
          <p:nvPr/>
        </p:nvSpPr>
        <p:spPr>
          <a:xfrm>
            <a:off x="894918" y="6034617"/>
            <a:ext cx="29559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COMPREHENSION</a:t>
            </a:r>
          </a:p>
        </p:txBody>
      </p:sp>
      <p:sp>
        <p:nvSpPr>
          <p:cNvPr id="53" name="TextBox 52">
            <a:extLst>
              <a:ext uri="{FF2B5EF4-FFF2-40B4-BE49-F238E27FC236}">
                <a16:creationId xmlns:a16="http://schemas.microsoft.com/office/drawing/2014/main" id="{4CC1A65E-5EB2-3470-1C3C-639E1C16C8AD}"/>
              </a:ext>
            </a:extLst>
          </p:cNvPr>
          <p:cNvSpPr txBox="1"/>
          <p:nvPr/>
        </p:nvSpPr>
        <p:spPr>
          <a:xfrm>
            <a:off x="4217693" y="3280636"/>
            <a:ext cx="370492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COMMUNICATION</a:t>
            </a:r>
          </a:p>
        </p:txBody>
      </p:sp>
      <p:grpSp>
        <p:nvGrpSpPr>
          <p:cNvPr id="19" name="Group 18">
            <a:extLst>
              <a:ext uri="{FF2B5EF4-FFF2-40B4-BE49-F238E27FC236}">
                <a16:creationId xmlns:a16="http://schemas.microsoft.com/office/drawing/2014/main" id="{A269C9B5-7BC0-6861-CC49-E52A8E3311B4}"/>
              </a:ext>
            </a:extLst>
          </p:cNvPr>
          <p:cNvGrpSpPr/>
          <p:nvPr/>
        </p:nvGrpSpPr>
        <p:grpSpPr>
          <a:xfrm>
            <a:off x="10388047" y="1146072"/>
            <a:ext cx="1569583" cy="1127702"/>
            <a:chOff x="-12961" y="1399347"/>
            <a:chExt cx="1569583" cy="1127702"/>
          </a:xfrm>
        </p:grpSpPr>
        <p:pic>
          <p:nvPicPr>
            <p:cNvPr id="16" name="Graphic 15" descr="Female Profile with solid fill">
              <a:extLst>
                <a:ext uri="{FF2B5EF4-FFF2-40B4-BE49-F238E27FC236}">
                  <a16:creationId xmlns:a16="http://schemas.microsoft.com/office/drawing/2014/main" id="{8E979DAA-74D4-EEC8-71BA-A4E198B80BC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1710" y="1399347"/>
              <a:ext cx="914400" cy="914400"/>
            </a:xfrm>
            <a:prstGeom prst="rect">
              <a:avLst/>
            </a:prstGeom>
          </p:spPr>
        </p:pic>
        <p:sp>
          <p:nvSpPr>
            <p:cNvPr id="17" name="TextBox 16">
              <a:extLst>
                <a:ext uri="{FF2B5EF4-FFF2-40B4-BE49-F238E27FC236}">
                  <a16:creationId xmlns:a16="http://schemas.microsoft.com/office/drawing/2014/main" id="{842970A8-C52A-0D0C-A9AC-162409500778}"/>
                </a:ext>
              </a:extLst>
            </p:cNvPr>
            <p:cNvSpPr txBox="1"/>
            <p:nvPr/>
          </p:nvSpPr>
          <p:spPr>
            <a:xfrm>
              <a:off x="-12961" y="2065384"/>
              <a:ext cx="156958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Examiner</a:t>
              </a:r>
            </a:p>
          </p:txBody>
        </p:sp>
      </p:grpSp>
      <p:grpSp>
        <p:nvGrpSpPr>
          <p:cNvPr id="32" name="Group 31">
            <a:extLst>
              <a:ext uri="{FF2B5EF4-FFF2-40B4-BE49-F238E27FC236}">
                <a16:creationId xmlns:a16="http://schemas.microsoft.com/office/drawing/2014/main" id="{6FE4625E-3C76-C289-9C61-7DC468E7E60F}"/>
              </a:ext>
            </a:extLst>
          </p:cNvPr>
          <p:cNvGrpSpPr/>
          <p:nvPr/>
        </p:nvGrpSpPr>
        <p:grpSpPr>
          <a:xfrm>
            <a:off x="10146030" y="4928434"/>
            <a:ext cx="1375410" cy="1149336"/>
            <a:chOff x="10915881" y="5827478"/>
            <a:chExt cx="1375410" cy="1149336"/>
          </a:xfrm>
        </p:grpSpPr>
        <p:pic>
          <p:nvPicPr>
            <p:cNvPr id="34" name="Graphic 33" descr="Male profile with solid fill">
              <a:extLst>
                <a:ext uri="{FF2B5EF4-FFF2-40B4-BE49-F238E27FC236}">
                  <a16:creationId xmlns:a16="http://schemas.microsoft.com/office/drawing/2014/main" id="{F405E5B9-E6CD-241C-4517-102A5192528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157898" y="5827478"/>
              <a:ext cx="914400" cy="914400"/>
            </a:xfrm>
            <a:prstGeom prst="rect">
              <a:avLst/>
            </a:prstGeom>
          </p:spPr>
        </p:pic>
        <p:sp>
          <p:nvSpPr>
            <p:cNvPr id="31" name="TextBox 30">
              <a:extLst>
                <a:ext uri="{FF2B5EF4-FFF2-40B4-BE49-F238E27FC236}">
                  <a16:creationId xmlns:a16="http://schemas.microsoft.com/office/drawing/2014/main" id="{4F07B2E1-FB62-AC29-540F-7D9B39F3E5D3}"/>
                </a:ext>
              </a:extLst>
            </p:cNvPr>
            <p:cNvSpPr txBox="1"/>
            <p:nvPr/>
          </p:nvSpPr>
          <p:spPr>
            <a:xfrm>
              <a:off x="10915881" y="6515149"/>
              <a:ext cx="13754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ptos" panose="02110004020202020204"/>
                  <a:ea typeface="+mn-ea"/>
                  <a:cs typeface="+mn-cs"/>
                </a:rPr>
                <a:t>Student</a:t>
              </a:r>
            </a:p>
          </p:txBody>
        </p:sp>
      </p:grpSp>
      <p:sp>
        <p:nvSpPr>
          <p:cNvPr id="3" name="Google Shape;842;p108">
            <a:extLst>
              <a:ext uri="{FF2B5EF4-FFF2-40B4-BE49-F238E27FC236}">
                <a16:creationId xmlns:a16="http://schemas.microsoft.com/office/drawing/2014/main" id="{7D5FCE0E-1D01-E04D-395C-402CDEAE9EC1}"/>
              </a:ext>
            </a:extLst>
          </p:cNvPr>
          <p:cNvSpPr/>
          <p:nvPr/>
        </p:nvSpPr>
        <p:spPr>
          <a:xfrm>
            <a:off x="7732295" y="3519694"/>
            <a:ext cx="1876926" cy="801821"/>
          </a:xfrm>
          <a:prstGeom prst="ellipse">
            <a:avLst/>
          </a:prstGeom>
          <a:gradFill>
            <a:gsLst>
              <a:gs pos="6000">
                <a:srgbClr val="00B050"/>
              </a:gs>
              <a:gs pos="65000">
                <a:srgbClr val="ADD9E5"/>
              </a:gs>
            </a:gsLst>
            <a:lin ang="5400012" scaled="0"/>
          </a:gra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000" b="1" i="0" u="none" strike="noStrike" kern="1200" cap="none" spc="0" normalizeH="0" baseline="0" noProof="0">
                <a:ln>
                  <a:noFill/>
                </a:ln>
                <a:solidFill>
                  <a:srgbClr val="2F334F"/>
                </a:solidFill>
                <a:effectLst/>
                <a:uLnTx/>
                <a:uFillTx/>
                <a:latin typeface="Arial" panose="020B0604020202020204" pitchFamily="34" charset="0"/>
                <a:ea typeface="+mn-ea"/>
                <a:cs typeface="Arial" panose="020B0604020202020204" pitchFamily="34" charset="0"/>
              </a:rPr>
              <a:t>Symbols</a:t>
            </a:r>
            <a:r>
              <a:rPr kumimoji="0" lang="en-GB" sz="1600" b="1" i="0" u="none" strike="noStrike" kern="1200" cap="none" spc="0" normalizeH="0" baseline="0" noProof="0">
                <a:ln>
                  <a:noFill/>
                </a:ln>
                <a:solidFill>
                  <a:srgbClr val="2F334F"/>
                </a:solidFill>
                <a:effectLst/>
                <a:uLnTx/>
                <a:uFillTx/>
                <a:latin typeface="Arial" panose="020B0604020202020204" pitchFamily="34" charset="0"/>
                <a:ea typeface="+mn-ea"/>
                <a:cs typeface="Arial" panose="020B0604020202020204" pitchFamily="34" charset="0"/>
              </a:rPr>
              <a:t> </a:t>
            </a:r>
          </a:p>
        </p:txBody>
      </p:sp>
      <p:sp>
        <p:nvSpPr>
          <p:cNvPr id="5" name="Google Shape;842;p108">
            <a:extLst>
              <a:ext uri="{FF2B5EF4-FFF2-40B4-BE49-F238E27FC236}">
                <a16:creationId xmlns:a16="http://schemas.microsoft.com/office/drawing/2014/main" id="{5E46ABAB-6C89-AAE0-0424-FA9FADA6DCFD}"/>
              </a:ext>
            </a:extLst>
          </p:cNvPr>
          <p:cNvSpPr/>
          <p:nvPr/>
        </p:nvSpPr>
        <p:spPr>
          <a:xfrm>
            <a:off x="7732295" y="4407265"/>
            <a:ext cx="1876926" cy="801821"/>
          </a:xfrm>
          <a:prstGeom prst="ellipse">
            <a:avLst/>
          </a:prstGeom>
          <a:gradFill>
            <a:gsLst>
              <a:gs pos="6000">
                <a:srgbClr val="00B050"/>
              </a:gs>
              <a:gs pos="65000">
                <a:srgbClr val="ADD9E5"/>
              </a:gs>
            </a:gsLst>
            <a:lin ang="5400012" scaled="0"/>
          </a:gra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000" b="1" i="0" u="none" strike="noStrike" kern="1200" cap="none" spc="0" normalizeH="0" baseline="0" noProof="0">
                <a:ln>
                  <a:noFill/>
                </a:ln>
                <a:solidFill>
                  <a:srgbClr val="2F334F"/>
                </a:solidFill>
                <a:effectLst/>
                <a:uLnTx/>
                <a:uFillTx/>
                <a:latin typeface="Arial" panose="020B0604020202020204" pitchFamily="34" charset="0"/>
                <a:ea typeface="+mn-ea"/>
                <a:cs typeface="Arial" panose="020B0604020202020204" pitchFamily="34" charset="0"/>
              </a:rPr>
              <a:t>Pictures</a:t>
            </a:r>
            <a:r>
              <a:rPr kumimoji="0" lang="en-GB" sz="1600" b="1" i="0" u="none" strike="noStrike" kern="1200" cap="none" spc="0" normalizeH="0" baseline="0" noProof="0">
                <a:ln>
                  <a:noFill/>
                </a:ln>
                <a:solidFill>
                  <a:srgbClr val="2F334F"/>
                </a:solidFill>
                <a:effectLst/>
                <a:uLnTx/>
                <a:uFillTx/>
                <a:latin typeface="Arial" panose="020B0604020202020204" pitchFamily="34" charset="0"/>
                <a:ea typeface="+mn-ea"/>
                <a:cs typeface="Arial" panose="020B0604020202020204" pitchFamily="34" charset="0"/>
              </a:rPr>
              <a:t> </a:t>
            </a:r>
          </a:p>
        </p:txBody>
      </p:sp>
      <p:pic>
        <p:nvPicPr>
          <p:cNvPr id="4" name="Picture 3">
            <a:extLst>
              <a:ext uri="{FF2B5EF4-FFF2-40B4-BE49-F238E27FC236}">
                <a16:creationId xmlns:a16="http://schemas.microsoft.com/office/drawing/2014/main" id="{E23A4364-BCB5-77DE-117F-0BDF54F0F595}"/>
              </a:ext>
            </a:extLst>
          </p:cNvPr>
          <p:cNvPicPr>
            <a:picLocks noChangeAspect="1"/>
          </p:cNvPicPr>
          <p:nvPr/>
        </p:nvPicPr>
        <p:blipFill>
          <a:blip r:embed="rId5"/>
          <a:stretch>
            <a:fillRect/>
          </a:stretch>
        </p:blipFill>
        <p:spPr>
          <a:xfrm>
            <a:off x="4581730" y="490355"/>
            <a:ext cx="3070649" cy="2502579"/>
          </a:xfrm>
          <a:prstGeom prst="rect">
            <a:avLst/>
          </a:prstGeom>
        </p:spPr>
      </p:pic>
      <p:pic>
        <p:nvPicPr>
          <p:cNvPr id="7" name="Picture 6">
            <a:extLst>
              <a:ext uri="{FF2B5EF4-FFF2-40B4-BE49-F238E27FC236}">
                <a16:creationId xmlns:a16="http://schemas.microsoft.com/office/drawing/2014/main" id="{9EDB8BC5-1C49-91BD-E533-625AFA458789}"/>
              </a:ext>
            </a:extLst>
          </p:cNvPr>
          <p:cNvPicPr>
            <a:picLocks noChangeAspect="1"/>
          </p:cNvPicPr>
          <p:nvPr/>
        </p:nvPicPr>
        <p:blipFill>
          <a:blip r:embed="rId5"/>
          <a:stretch>
            <a:fillRect/>
          </a:stretch>
        </p:blipFill>
        <p:spPr>
          <a:xfrm>
            <a:off x="4534831" y="4143860"/>
            <a:ext cx="3070649" cy="2502579"/>
          </a:xfrm>
          <a:prstGeom prst="rect">
            <a:avLst/>
          </a:prstGeom>
        </p:spPr>
      </p:pic>
      <p:pic>
        <p:nvPicPr>
          <p:cNvPr id="9" name="Picture 8">
            <a:extLst>
              <a:ext uri="{FF2B5EF4-FFF2-40B4-BE49-F238E27FC236}">
                <a16:creationId xmlns:a16="http://schemas.microsoft.com/office/drawing/2014/main" id="{180AE481-E233-CE65-04CF-8C102CBC2668}"/>
              </a:ext>
            </a:extLst>
          </p:cNvPr>
          <p:cNvPicPr>
            <a:picLocks noChangeAspect="1"/>
          </p:cNvPicPr>
          <p:nvPr/>
        </p:nvPicPr>
        <p:blipFill>
          <a:blip r:embed="rId6"/>
          <a:stretch>
            <a:fillRect/>
          </a:stretch>
        </p:blipFill>
        <p:spPr>
          <a:xfrm>
            <a:off x="9007616" y="2450735"/>
            <a:ext cx="3062544" cy="1869675"/>
          </a:xfrm>
          <a:prstGeom prst="rect">
            <a:avLst/>
          </a:prstGeom>
        </p:spPr>
      </p:pic>
      <p:grpSp>
        <p:nvGrpSpPr>
          <p:cNvPr id="2" name="Group 1">
            <a:extLst>
              <a:ext uri="{FF2B5EF4-FFF2-40B4-BE49-F238E27FC236}">
                <a16:creationId xmlns:a16="http://schemas.microsoft.com/office/drawing/2014/main" id="{B3259F30-39C8-1930-4A5A-E7CB419121B6}"/>
              </a:ext>
            </a:extLst>
          </p:cNvPr>
          <p:cNvGrpSpPr/>
          <p:nvPr/>
        </p:nvGrpSpPr>
        <p:grpSpPr>
          <a:xfrm>
            <a:off x="33687" y="1105715"/>
            <a:ext cx="1569583" cy="1127702"/>
            <a:chOff x="-12961" y="1399347"/>
            <a:chExt cx="1569583" cy="1127702"/>
          </a:xfrm>
        </p:grpSpPr>
        <p:pic>
          <p:nvPicPr>
            <p:cNvPr id="6" name="Graphic 5" descr="Female Profile with solid fill">
              <a:extLst>
                <a:ext uri="{FF2B5EF4-FFF2-40B4-BE49-F238E27FC236}">
                  <a16:creationId xmlns:a16="http://schemas.microsoft.com/office/drawing/2014/main" id="{EED21BF2-B48E-4EAD-6571-23F490A6C27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1710" y="1399347"/>
              <a:ext cx="914400" cy="914400"/>
            </a:xfrm>
            <a:prstGeom prst="rect">
              <a:avLst/>
            </a:prstGeom>
          </p:spPr>
        </p:pic>
        <p:sp>
          <p:nvSpPr>
            <p:cNvPr id="8" name="TextBox 7">
              <a:extLst>
                <a:ext uri="{FF2B5EF4-FFF2-40B4-BE49-F238E27FC236}">
                  <a16:creationId xmlns:a16="http://schemas.microsoft.com/office/drawing/2014/main" id="{CCD235A0-023A-CF06-1A3B-42FA7BA88AA4}"/>
                </a:ext>
              </a:extLst>
            </p:cNvPr>
            <p:cNvSpPr txBox="1"/>
            <p:nvPr/>
          </p:nvSpPr>
          <p:spPr>
            <a:xfrm>
              <a:off x="-12961" y="2065384"/>
              <a:ext cx="156958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Examiner</a:t>
              </a:r>
            </a:p>
          </p:txBody>
        </p:sp>
      </p:grpSp>
      <p:grpSp>
        <p:nvGrpSpPr>
          <p:cNvPr id="10" name="Group 9">
            <a:extLst>
              <a:ext uri="{FF2B5EF4-FFF2-40B4-BE49-F238E27FC236}">
                <a16:creationId xmlns:a16="http://schemas.microsoft.com/office/drawing/2014/main" id="{A2EA77D8-5876-84AA-2D17-13B47A5DE462}"/>
              </a:ext>
            </a:extLst>
          </p:cNvPr>
          <p:cNvGrpSpPr/>
          <p:nvPr/>
        </p:nvGrpSpPr>
        <p:grpSpPr>
          <a:xfrm>
            <a:off x="35916" y="4466769"/>
            <a:ext cx="1375410" cy="1149336"/>
            <a:chOff x="10915881" y="5827478"/>
            <a:chExt cx="1375410" cy="1149336"/>
          </a:xfrm>
        </p:grpSpPr>
        <p:pic>
          <p:nvPicPr>
            <p:cNvPr id="11" name="Graphic 10" descr="Male profile with solid fill">
              <a:extLst>
                <a:ext uri="{FF2B5EF4-FFF2-40B4-BE49-F238E27FC236}">
                  <a16:creationId xmlns:a16="http://schemas.microsoft.com/office/drawing/2014/main" id="{312CDA66-7460-0141-A8A6-7AD9D436422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157898" y="5827478"/>
              <a:ext cx="914400" cy="914400"/>
            </a:xfrm>
            <a:prstGeom prst="rect">
              <a:avLst/>
            </a:prstGeom>
          </p:spPr>
        </p:pic>
        <p:sp>
          <p:nvSpPr>
            <p:cNvPr id="12" name="TextBox 11">
              <a:extLst>
                <a:ext uri="{FF2B5EF4-FFF2-40B4-BE49-F238E27FC236}">
                  <a16:creationId xmlns:a16="http://schemas.microsoft.com/office/drawing/2014/main" id="{0A13B064-DA04-4257-3598-E4F72999BA95}"/>
                </a:ext>
              </a:extLst>
            </p:cNvPr>
            <p:cNvSpPr txBox="1"/>
            <p:nvPr/>
          </p:nvSpPr>
          <p:spPr>
            <a:xfrm>
              <a:off x="10915881" y="6515149"/>
              <a:ext cx="13754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ptos" panose="02110004020202020204"/>
                  <a:ea typeface="+mn-ea"/>
                  <a:cs typeface="+mn-cs"/>
                </a:rPr>
                <a:t>Student</a:t>
              </a:r>
            </a:p>
          </p:txBody>
        </p:sp>
      </p:grpSp>
    </p:spTree>
    <p:extLst>
      <p:ext uri="{BB962C8B-B14F-4D97-AF65-F5344CB8AC3E}">
        <p14:creationId xmlns:p14="http://schemas.microsoft.com/office/powerpoint/2010/main" val="4206717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2" grpId="0" animBg="1"/>
      <p:bldP spid="48" grpId="0"/>
      <p:bldP spid="52" grpId="0"/>
      <p:bldP spid="3"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D31ED-DB74-D5EA-FAD7-11AB1FD3CA6F}"/>
            </a:ext>
          </a:extLst>
        </p:cNvPr>
        <p:cNvGrpSpPr/>
        <p:nvPr/>
      </p:nvGrpSpPr>
      <p:grpSpPr>
        <a:xfrm>
          <a:off x="0" y="0"/>
          <a:ext cx="0" cy="0"/>
          <a:chOff x="0" y="0"/>
          <a:chExt cx="0" cy="0"/>
        </a:xfrm>
      </p:grpSpPr>
      <p:sp>
        <p:nvSpPr>
          <p:cNvPr id="14" name="Google Shape;842;p108">
            <a:extLst>
              <a:ext uri="{FF2B5EF4-FFF2-40B4-BE49-F238E27FC236}">
                <a16:creationId xmlns:a16="http://schemas.microsoft.com/office/drawing/2014/main" id="{98A5DB0F-4E7E-29A1-5995-15E9763F04E6}"/>
              </a:ext>
            </a:extLst>
          </p:cNvPr>
          <p:cNvSpPr/>
          <p:nvPr/>
        </p:nvSpPr>
        <p:spPr>
          <a:xfrm>
            <a:off x="364199" y="2234983"/>
            <a:ext cx="2713140" cy="2055821"/>
          </a:xfrm>
          <a:prstGeom prst="ellipse">
            <a:avLst/>
          </a:prstGeom>
          <a:solidFill>
            <a:srgbClr val="66FFFF"/>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1" i="0" u="none" strike="noStrike" kern="1200" cap="none" spc="0" normalizeH="0" baseline="0" noProof="0">
                <a:ln>
                  <a:noFill/>
                </a:ln>
                <a:solidFill>
                  <a:srgbClr val="2F334F"/>
                </a:solidFill>
                <a:effectLst/>
                <a:uLnTx/>
                <a:uFillTx/>
                <a:latin typeface="Arial"/>
                <a:ea typeface="+mn-ea"/>
                <a:cs typeface="Arial"/>
              </a:rPr>
              <a:t>Message, thought, question, instruction etc </a:t>
            </a:r>
          </a:p>
        </p:txBody>
      </p:sp>
      <p:sp>
        <p:nvSpPr>
          <p:cNvPr id="21" name="Freeform: Shape 20">
            <a:extLst>
              <a:ext uri="{FF2B5EF4-FFF2-40B4-BE49-F238E27FC236}">
                <a16:creationId xmlns:a16="http://schemas.microsoft.com/office/drawing/2014/main" id="{7991ED86-02E1-5A4D-6190-79203841460A}"/>
              </a:ext>
            </a:extLst>
          </p:cNvPr>
          <p:cNvSpPr/>
          <p:nvPr/>
        </p:nvSpPr>
        <p:spPr bwMode="auto">
          <a:xfrm>
            <a:off x="1657553" y="1409259"/>
            <a:ext cx="2722316" cy="702613"/>
          </a:xfrm>
          <a:custGeom>
            <a:avLst/>
            <a:gdLst>
              <a:gd name="csX0" fmla="*/ 0 w 2169994"/>
              <a:gd name="csY0" fmla="*/ 1279414 h 1279414"/>
              <a:gd name="csX1" fmla="*/ 464024 w 2169994"/>
              <a:gd name="csY1" fmla="*/ 119355 h 1279414"/>
              <a:gd name="csX2" fmla="*/ 2169994 w 2169994"/>
              <a:gd name="csY2" fmla="*/ 37468 h 1279414"/>
              <a:gd name="csX3" fmla="*/ 2169994 w 2169994"/>
              <a:gd name="csY3" fmla="*/ 37468 h 1279414"/>
            </a:gdLst>
            <a:ahLst/>
            <a:cxnLst>
              <a:cxn ang="0">
                <a:pos x="csX0" y="csY0"/>
              </a:cxn>
              <a:cxn ang="0">
                <a:pos x="csX1" y="csY1"/>
              </a:cxn>
              <a:cxn ang="0">
                <a:pos x="csX2" y="csY2"/>
              </a:cxn>
              <a:cxn ang="0">
                <a:pos x="csX3" y="csY3"/>
              </a:cxn>
            </a:cxnLst>
            <a:rect l="l" t="t" r="r" b="b"/>
            <a:pathLst>
              <a:path w="2169994" h="1279414">
                <a:moveTo>
                  <a:pt x="0" y="1279414"/>
                </a:moveTo>
                <a:cubicBezTo>
                  <a:pt x="51179" y="802880"/>
                  <a:pt x="102358" y="326346"/>
                  <a:pt x="464024" y="119355"/>
                </a:cubicBezTo>
                <a:cubicBezTo>
                  <a:pt x="825690" y="-87636"/>
                  <a:pt x="2169994" y="37468"/>
                  <a:pt x="2169994" y="37468"/>
                </a:cubicBezTo>
                <a:lnTo>
                  <a:pt x="2169994" y="37468"/>
                </a:lnTo>
              </a:path>
            </a:pathLst>
          </a:custGeom>
          <a:ln>
            <a:solidFill>
              <a:schemeClr val="bg1"/>
            </a:solidFill>
            <a:headEnd type="none" w="med" len="med"/>
            <a:tailEnd type="arrow" w="med" len="med"/>
          </a:ln>
        </p:spPr>
        <p:style>
          <a:lnRef idx="3">
            <a:schemeClr val="dk1"/>
          </a:lnRef>
          <a:fillRef idx="0">
            <a:schemeClr val="dk1"/>
          </a:fillRef>
          <a:effectRef idx="2">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 name="Freeform: Shape 22">
            <a:extLst>
              <a:ext uri="{FF2B5EF4-FFF2-40B4-BE49-F238E27FC236}">
                <a16:creationId xmlns:a16="http://schemas.microsoft.com/office/drawing/2014/main" id="{AF973ECC-C77D-BAE4-FCFA-A42A08178BAF}"/>
              </a:ext>
            </a:extLst>
          </p:cNvPr>
          <p:cNvSpPr/>
          <p:nvPr/>
        </p:nvSpPr>
        <p:spPr bwMode="auto">
          <a:xfrm rot="5098756">
            <a:off x="8438739" y="850433"/>
            <a:ext cx="1191170" cy="2127326"/>
          </a:xfrm>
          <a:custGeom>
            <a:avLst/>
            <a:gdLst>
              <a:gd name="csX0" fmla="*/ 0 w 2169994"/>
              <a:gd name="csY0" fmla="*/ 1279414 h 1279414"/>
              <a:gd name="csX1" fmla="*/ 464024 w 2169994"/>
              <a:gd name="csY1" fmla="*/ 119355 h 1279414"/>
              <a:gd name="csX2" fmla="*/ 2169994 w 2169994"/>
              <a:gd name="csY2" fmla="*/ 37468 h 1279414"/>
              <a:gd name="csX3" fmla="*/ 2169994 w 2169994"/>
              <a:gd name="csY3" fmla="*/ 37468 h 1279414"/>
            </a:gdLst>
            <a:ahLst/>
            <a:cxnLst>
              <a:cxn ang="0">
                <a:pos x="csX0" y="csY0"/>
              </a:cxn>
              <a:cxn ang="0">
                <a:pos x="csX1" y="csY1"/>
              </a:cxn>
              <a:cxn ang="0">
                <a:pos x="csX2" y="csY2"/>
              </a:cxn>
              <a:cxn ang="0">
                <a:pos x="csX3" y="csY3"/>
              </a:cxn>
            </a:cxnLst>
            <a:rect l="l" t="t" r="r" b="b"/>
            <a:pathLst>
              <a:path w="2169994" h="1279414">
                <a:moveTo>
                  <a:pt x="0" y="1279414"/>
                </a:moveTo>
                <a:cubicBezTo>
                  <a:pt x="51179" y="802880"/>
                  <a:pt x="102358" y="326346"/>
                  <a:pt x="464024" y="119355"/>
                </a:cubicBezTo>
                <a:cubicBezTo>
                  <a:pt x="825690" y="-87636"/>
                  <a:pt x="2169994" y="37468"/>
                  <a:pt x="2169994" y="37468"/>
                </a:cubicBezTo>
                <a:lnTo>
                  <a:pt x="2169994" y="37468"/>
                </a:lnTo>
              </a:path>
            </a:pathLst>
          </a:custGeom>
          <a:ln>
            <a:solidFill>
              <a:schemeClr val="bg1"/>
            </a:solidFill>
            <a:headEnd type="none" w="med" len="med"/>
            <a:tailEnd type="arrow" w="med" len="med"/>
          </a:ln>
        </p:spPr>
        <p:style>
          <a:lnRef idx="3">
            <a:schemeClr val="dk1"/>
          </a:lnRef>
          <a:fillRef idx="0">
            <a:schemeClr val="dk1"/>
          </a:fillRef>
          <a:effectRef idx="2">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8" name="Freeform: Shape 37">
            <a:extLst>
              <a:ext uri="{FF2B5EF4-FFF2-40B4-BE49-F238E27FC236}">
                <a16:creationId xmlns:a16="http://schemas.microsoft.com/office/drawing/2014/main" id="{3DD3AA5E-E2AA-6FD7-0A12-7883E93EF507}"/>
              </a:ext>
            </a:extLst>
          </p:cNvPr>
          <p:cNvSpPr/>
          <p:nvPr/>
        </p:nvSpPr>
        <p:spPr bwMode="auto">
          <a:xfrm rot="5183887" flipH="1" flipV="1">
            <a:off x="2268648" y="3604835"/>
            <a:ext cx="982710" cy="2519611"/>
          </a:xfrm>
          <a:custGeom>
            <a:avLst/>
            <a:gdLst>
              <a:gd name="csX0" fmla="*/ 0 w 2169994"/>
              <a:gd name="csY0" fmla="*/ 1279414 h 1279414"/>
              <a:gd name="csX1" fmla="*/ 464024 w 2169994"/>
              <a:gd name="csY1" fmla="*/ 119355 h 1279414"/>
              <a:gd name="csX2" fmla="*/ 2169994 w 2169994"/>
              <a:gd name="csY2" fmla="*/ 37468 h 1279414"/>
              <a:gd name="csX3" fmla="*/ 2169994 w 2169994"/>
              <a:gd name="csY3" fmla="*/ 37468 h 1279414"/>
            </a:gdLst>
            <a:ahLst/>
            <a:cxnLst>
              <a:cxn ang="0">
                <a:pos x="csX0" y="csY0"/>
              </a:cxn>
              <a:cxn ang="0">
                <a:pos x="csX1" y="csY1"/>
              </a:cxn>
              <a:cxn ang="0">
                <a:pos x="csX2" y="csY2"/>
              </a:cxn>
              <a:cxn ang="0">
                <a:pos x="csX3" y="csY3"/>
              </a:cxn>
            </a:cxnLst>
            <a:rect l="l" t="t" r="r" b="b"/>
            <a:pathLst>
              <a:path w="2169994" h="1279414">
                <a:moveTo>
                  <a:pt x="0" y="1279414"/>
                </a:moveTo>
                <a:cubicBezTo>
                  <a:pt x="51179" y="802880"/>
                  <a:pt x="102358" y="326346"/>
                  <a:pt x="464024" y="119355"/>
                </a:cubicBezTo>
                <a:cubicBezTo>
                  <a:pt x="825690" y="-87636"/>
                  <a:pt x="2169994" y="37468"/>
                  <a:pt x="2169994" y="37468"/>
                </a:cubicBezTo>
                <a:lnTo>
                  <a:pt x="2169994" y="37468"/>
                </a:lnTo>
              </a:path>
            </a:pathLst>
          </a:custGeom>
          <a:ln>
            <a:solidFill>
              <a:schemeClr val="bg1"/>
            </a:solidFill>
            <a:headEnd type="none" w="med" len="med"/>
            <a:tailEnd type="arrow" w="med" len="med"/>
          </a:ln>
        </p:spPr>
        <p:style>
          <a:lnRef idx="3">
            <a:schemeClr val="dk1"/>
          </a:lnRef>
          <a:fillRef idx="0">
            <a:schemeClr val="dk1"/>
          </a:fillRef>
          <a:effectRef idx="2">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 name="Freeform: Shape 41">
            <a:extLst>
              <a:ext uri="{FF2B5EF4-FFF2-40B4-BE49-F238E27FC236}">
                <a16:creationId xmlns:a16="http://schemas.microsoft.com/office/drawing/2014/main" id="{BBA014E8-87E4-18CE-EBCD-8F2C63522DF1}"/>
              </a:ext>
            </a:extLst>
          </p:cNvPr>
          <p:cNvSpPr/>
          <p:nvPr/>
        </p:nvSpPr>
        <p:spPr bwMode="auto">
          <a:xfrm flipH="1" flipV="1">
            <a:off x="7922619" y="4827871"/>
            <a:ext cx="2169994" cy="523221"/>
          </a:xfrm>
          <a:custGeom>
            <a:avLst/>
            <a:gdLst>
              <a:gd name="csX0" fmla="*/ 0 w 2169994"/>
              <a:gd name="csY0" fmla="*/ 1279414 h 1279414"/>
              <a:gd name="csX1" fmla="*/ 464024 w 2169994"/>
              <a:gd name="csY1" fmla="*/ 119355 h 1279414"/>
              <a:gd name="csX2" fmla="*/ 2169994 w 2169994"/>
              <a:gd name="csY2" fmla="*/ 37468 h 1279414"/>
              <a:gd name="csX3" fmla="*/ 2169994 w 2169994"/>
              <a:gd name="csY3" fmla="*/ 37468 h 1279414"/>
            </a:gdLst>
            <a:ahLst/>
            <a:cxnLst>
              <a:cxn ang="0">
                <a:pos x="csX0" y="csY0"/>
              </a:cxn>
              <a:cxn ang="0">
                <a:pos x="csX1" y="csY1"/>
              </a:cxn>
              <a:cxn ang="0">
                <a:pos x="csX2" y="csY2"/>
              </a:cxn>
              <a:cxn ang="0">
                <a:pos x="csX3" y="csY3"/>
              </a:cxn>
            </a:cxnLst>
            <a:rect l="l" t="t" r="r" b="b"/>
            <a:pathLst>
              <a:path w="2169994" h="1279414">
                <a:moveTo>
                  <a:pt x="0" y="1279414"/>
                </a:moveTo>
                <a:cubicBezTo>
                  <a:pt x="51179" y="802880"/>
                  <a:pt x="102358" y="326346"/>
                  <a:pt x="464024" y="119355"/>
                </a:cubicBezTo>
                <a:cubicBezTo>
                  <a:pt x="825690" y="-87636"/>
                  <a:pt x="2169994" y="37468"/>
                  <a:pt x="2169994" y="37468"/>
                </a:cubicBezTo>
                <a:lnTo>
                  <a:pt x="2169994" y="37468"/>
                </a:lnTo>
              </a:path>
            </a:pathLst>
          </a:custGeom>
          <a:ln>
            <a:solidFill>
              <a:schemeClr val="bg1"/>
            </a:solidFill>
            <a:headEnd type="none" w="med" len="med"/>
            <a:tailEnd type="arrow" w="med" len="med"/>
          </a:ln>
        </p:spPr>
        <p:style>
          <a:lnRef idx="3">
            <a:schemeClr val="dk1"/>
          </a:lnRef>
          <a:fillRef idx="0">
            <a:schemeClr val="dk1"/>
          </a:fillRef>
          <a:effectRef idx="2">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6" name="TextBox 45">
            <a:extLst>
              <a:ext uri="{FF2B5EF4-FFF2-40B4-BE49-F238E27FC236}">
                <a16:creationId xmlns:a16="http://schemas.microsoft.com/office/drawing/2014/main" id="{09AF8064-8668-3EB3-F8B4-1DA169D8F7FC}"/>
              </a:ext>
            </a:extLst>
          </p:cNvPr>
          <p:cNvSpPr txBox="1"/>
          <p:nvPr/>
        </p:nvSpPr>
        <p:spPr>
          <a:xfrm>
            <a:off x="7237184" y="744655"/>
            <a:ext cx="29559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EXPRESSION</a:t>
            </a:r>
          </a:p>
        </p:txBody>
      </p:sp>
      <p:sp>
        <p:nvSpPr>
          <p:cNvPr id="48" name="TextBox 47">
            <a:extLst>
              <a:ext uri="{FF2B5EF4-FFF2-40B4-BE49-F238E27FC236}">
                <a16:creationId xmlns:a16="http://schemas.microsoft.com/office/drawing/2014/main" id="{0D79FB8A-D49F-51A8-161E-688767471FFA}"/>
              </a:ext>
            </a:extLst>
          </p:cNvPr>
          <p:cNvSpPr txBox="1"/>
          <p:nvPr/>
        </p:nvSpPr>
        <p:spPr>
          <a:xfrm>
            <a:off x="7136713" y="6041441"/>
            <a:ext cx="29559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COMPREHENSION</a:t>
            </a:r>
          </a:p>
        </p:txBody>
      </p:sp>
      <p:sp>
        <p:nvSpPr>
          <p:cNvPr id="50" name="TextBox 49">
            <a:extLst>
              <a:ext uri="{FF2B5EF4-FFF2-40B4-BE49-F238E27FC236}">
                <a16:creationId xmlns:a16="http://schemas.microsoft.com/office/drawing/2014/main" id="{E5297BB1-9BED-2449-F243-7774340B2688}"/>
              </a:ext>
            </a:extLst>
          </p:cNvPr>
          <p:cNvSpPr txBox="1"/>
          <p:nvPr/>
        </p:nvSpPr>
        <p:spPr>
          <a:xfrm>
            <a:off x="1583722" y="824483"/>
            <a:ext cx="29559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EXPRESSION</a:t>
            </a:r>
          </a:p>
        </p:txBody>
      </p:sp>
      <p:sp>
        <p:nvSpPr>
          <p:cNvPr id="52" name="TextBox 51">
            <a:extLst>
              <a:ext uri="{FF2B5EF4-FFF2-40B4-BE49-F238E27FC236}">
                <a16:creationId xmlns:a16="http://schemas.microsoft.com/office/drawing/2014/main" id="{BE9E1F06-236E-7BCE-B9BC-8EC49220083F}"/>
              </a:ext>
            </a:extLst>
          </p:cNvPr>
          <p:cNvSpPr txBox="1"/>
          <p:nvPr/>
        </p:nvSpPr>
        <p:spPr>
          <a:xfrm>
            <a:off x="894918" y="6034617"/>
            <a:ext cx="29559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COMPREHENSION</a:t>
            </a:r>
          </a:p>
        </p:txBody>
      </p:sp>
      <p:sp>
        <p:nvSpPr>
          <p:cNvPr id="53" name="TextBox 52">
            <a:extLst>
              <a:ext uri="{FF2B5EF4-FFF2-40B4-BE49-F238E27FC236}">
                <a16:creationId xmlns:a16="http://schemas.microsoft.com/office/drawing/2014/main" id="{5E2AF132-D2F7-61C8-3B8A-30287567BE4A}"/>
              </a:ext>
            </a:extLst>
          </p:cNvPr>
          <p:cNvSpPr txBox="1"/>
          <p:nvPr/>
        </p:nvSpPr>
        <p:spPr>
          <a:xfrm>
            <a:off x="4217693" y="3280636"/>
            <a:ext cx="370492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COMMUNICATION</a:t>
            </a:r>
          </a:p>
        </p:txBody>
      </p:sp>
      <p:grpSp>
        <p:nvGrpSpPr>
          <p:cNvPr id="19" name="Group 18">
            <a:extLst>
              <a:ext uri="{FF2B5EF4-FFF2-40B4-BE49-F238E27FC236}">
                <a16:creationId xmlns:a16="http://schemas.microsoft.com/office/drawing/2014/main" id="{EFEEA6A3-A013-E0ED-1F65-8DB975FC3060}"/>
              </a:ext>
            </a:extLst>
          </p:cNvPr>
          <p:cNvGrpSpPr/>
          <p:nvPr/>
        </p:nvGrpSpPr>
        <p:grpSpPr>
          <a:xfrm>
            <a:off x="10168326" y="4525630"/>
            <a:ext cx="1569583" cy="1127702"/>
            <a:chOff x="-12961" y="1399347"/>
            <a:chExt cx="1569583" cy="1127702"/>
          </a:xfrm>
        </p:grpSpPr>
        <p:pic>
          <p:nvPicPr>
            <p:cNvPr id="16" name="Graphic 15" descr="Female Profile with solid fill">
              <a:extLst>
                <a:ext uri="{FF2B5EF4-FFF2-40B4-BE49-F238E27FC236}">
                  <a16:creationId xmlns:a16="http://schemas.microsoft.com/office/drawing/2014/main" id="{8A5DA5B3-39CF-B8BE-02CD-9D0DC0F976F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1710" y="1399347"/>
              <a:ext cx="914400" cy="914400"/>
            </a:xfrm>
            <a:prstGeom prst="rect">
              <a:avLst/>
            </a:prstGeom>
          </p:spPr>
        </p:pic>
        <p:sp>
          <p:nvSpPr>
            <p:cNvPr id="17" name="TextBox 16">
              <a:extLst>
                <a:ext uri="{FF2B5EF4-FFF2-40B4-BE49-F238E27FC236}">
                  <a16:creationId xmlns:a16="http://schemas.microsoft.com/office/drawing/2014/main" id="{356C99C3-930A-8953-A396-A41B563A4DE0}"/>
                </a:ext>
              </a:extLst>
            </p:cNvPr>
            <p:cNvSpPr txBox="1"/>
            <p:nvPr/>
          </p:nvSpPr>
          <p:spPr>
            <a:xfrm>
              <a:off x="-12961" y="2065384"/>
              <a:ext cx="156958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Examiner</a:t>
              </a:r>
            </a:p>
          </p:txBody>
        </p:sp>
      </p:grpSp>
      <p:grpSp>
        <p:nvGrpSpPr>
          <p:cNvPr id="32" name="Group 31">
            <a:extLst>
              <a:ext uri="{FF2B5EF4-FFF2-40B4-BE49-F238E27FC236}">
                <a16:creationId xmlns:a16="http://schemas.microsoft.com/office/drawing/2014/main" id="{A531C0AD-B929-ABDE-BC0F-9946AEA521C8}"/>
              </a:ext>
            </a:extLst>
          </p:cNvPr>
          <p:cNvGrpSpPr/>
          <p:nvPr/>
        </p:nvGrpSpPr>
        <p:grpSpPr>
          <a:xfrm>
            <a:off x="10193084" y="1121721"/>
            <a:ext cx="1375410" cy="1149336"/>
            <a:chOff x="10915881" y="5827478"/>
            <a:chExt cx="1375410" cy="1149336"/>
          </a:xfrm>
        </p:grpSpPr>
        <p:pic>
          <p:nvPicPr>
            <p:cNvPr id="34" name="Graphic 33" descr="Male profile with solid fill">
              <a:extLst>
                <a:ext uri="{FF2B5EF4-FFF2-40B4-BE49-F238E27FC236}">
                  <a16:creationId xmlns:a16="http://schemas.microsoft.com/office/drawing/2014/main" id="{447D003F-0E38-E1DD-2DAA-7D5F4A7F8EB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157898" y="5827478"/>
              <a:ext cx="914400" cy="914400"/>
            </a:xfrm>
            <a:prstGeom prst="rect">
              <a:avLst/>
            </a:prstGeom>
          </p:spPr>
        </p:pic>
        <p:sp>
          <p:nvSpPr>
            <p:cNvPr id="31" name="TextBox 30">
              <a:extLst>
                <a:ext uri="{FF2B5EF4-FFF2-40B4-BE49-F238E27FC236}">
                  <a16:creationId xmlns:a16="http://schemas.microsoft.com/office/drawing/2014/main" id="{7AF74891-56DA-970D-CAA0-C3A3F70CD225}"/>
                </a:ext>
              </a:extLst>
            </p:cNvPr>
            <p:cNvSpPr txBox="1"/>
            <p:nvPr/>
          </p:nvSpPr>
          <p:spPr>
            <a:xfrm>
              <a:off x="10915881" y="6515149"/>
              <a:ext cx="13754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ptos" panose="02110004020202020204"/>
                  <a:ea typeface="+mn-ea"/>
                  <a:cs typeface="+mn-cs"/>
                </a:rPr>
                <a:t>Student</a:t>
              </a:r>
            </a:p>
          </p:txBody>
        </p:sp>
      </p:grpSp>
      <p:sp>
        <p:nvSpPr>
          <p:cNvPr id="3" name="Google Shape;842;p108">
            <a:extLst>
              <a:ext uri="{FF2B5EF4-FFF2-40B4-BE49-F238E27FC236}">
                <a16:creationId xmlns:a16="http://schemas.microsoft.com/office/drawing/2014/main" id="{AD3DF887-51E2-CA7B-75DE-B0221F46631A}"/>
              </a:ext>
            </a:extLst>
          </p:cNvPr>
          <p:cNvSpPr/>
          <p:nvPr/>
        </p:nvSpPr>
        <p:spPr>
          <a:xfrm>
            <a:off x="7732295" y="3519694"/>
            <a:ext cx="1876926" cy="801821"/>
          </a:xfrm>
          <a:prstGeom prst="ellipse">
            <a:avLst/>
          </a:prstGeom>
          <a:gradFill>
            <a:gsLst>
              <a:gs pos="6000">
                <a:srgbClr val="00B050"/>
              </a:gs>
              <a:gs pos="65000">
                <a:srgbClr val="ADD9E5"/>
              </a:gs>
            </a:gsLst>
            <a:lin ang="5400012" scaled="0"/>
          </a:gra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000" b="1" i="0" u="none" strike="noStrike" kern="1200" cap="none" spc="0" normalizeH="0" baseline="0" noProof="0">
                <a:ln>
                  <a:noFill/>
                </a:ln>
                <a:solidFill>
                  <a:srgbClr val="2F334F"/>
                </a:solidFill>
                <a:effectLst/>
                <a:uLnTx/>
                <a:uFillTx/>
                <a:latin typeface="Arial" panose="020B0604020202020204" pitchFamily="34" charset="0"/>
                <a:ea typeface="+mn-ea"/>
                <a:cs typeface="Arial" panose="020B0604020202020204" pitchFamily="34" charset="0"/>
              </a:rPr>
              <a:t>Symbols</a:t>
            </a:r>
            <a:r>
              <a:rPr kumimoji="0" lang="en-GB" sz="1600" b="1" i="0" u="none" strike="noStrike" kern="1200" cap="none" spc="0" normalizeH="0" baseline="0" noProof="0">
                <a:ln>
                  <a:noFill/>
                </a:ln>
                <a:solidFill>
                  <a:srgbClr val="2F334F"/>
                </a:solidFill>
                <a:effectLst/>
                <a:uLnTx/>
                <a:uFillTx/>
                <a:latin typeface="Arial" panose="020B0604020202020204" pitchFamily="34" charset="0"/>
                <a:ea typeface="+mn-ea"/>
                <a:cs typeface="Arial" panose="020B0604020202020204" pitchFamily="34" charset="0"/>
              </a:rPr>
              <a:t> </a:t>
            </a:r>
          </a:p>
        </p:txBody>
      </p:sp>
      <p:sp>
        <p:nvSpPr>
          <p:cNvPr id="5" name="Google Shape;842;p108">
            <a:extLst>
              <a:ext uri="{FF2B5EF4-FFF2-40B4-BE49-F238E27FC236}">
                <a16:creationId xmlns:a16="http://schemas.microsoft.com/office/drawing/2014/main" id="{B3FCCEFA-42D4-8BD0-A22B-E4773D1D3442}"/>
              </a:ext>
            </a:extLst>
          </p:cNvPr>
          <p:cNvSpPr/>
          <p:nvPr/>
        </p:nvSpPr>
        <p:spPr>
          <a:xfrm>
            <a:off x="7732295" y="4407265"/>
            <a:ext cx="1876926" cy="801821"/>
          </a:xfrm>
          <a:prstGeom prst="ellipse">
            <a:avLst/>
          </a:prstGeom>
          <a:gradFill>
            <a:gsLst>
              <a:gs pos="6000">
                <a:srgbClr val="00B050"/>
              </a:gs>
              <a:gs pos="65000">
                <a:srgbClr val="ADD9E5"/>
              </a:gs>
            </a:gsLst>
            <a:lin ang="5400012" scaled="0"/>
          </a:gra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000" b="1" i="0" u="none" strike="noStrike" kern="1200" cap="none" spc="0" normalizeH="0" baseline="0" noProof="0">
                <a:ln>
                  <a:noFill/>
                </a:ln>
                <a:solidFill>
                  <a:srgbClr val="2F334F"/>
                </a:solidFill>
                <a:effectLst/>
                <a:uLnTx/>
                <a:uFillTx/>
                <a:latin typeface="Arial" panose="020B0604020202020204" pitchFamily="34" charset="0"/>
                <a:ea typeface="+mn-ea"/>
                <a:cs typeface="Arial" panose="020B0604020202020204" pitchFamily="34" charset="0"/>
              </a:rPr>
              <a:t>Pictures</a:t>
            </a:r>
            <a:r>
              <a:rPr kumimoji="0" lang="en-GB" sz="1600" b="1" i="0" u="none" strike="noStrike" kern="1200" cap="none" spc="0" normalizeH="0" baseline="0" noProof="0">
                <a:ln>
                  <a:noFill/>
                </a:ln>
                <a:solidFill>
                  <a:srgbClr val="2F334F"/>
                </a:solidFill>
                <a:effectLst/>
                <a:uLnTx/>
                <a:uFillTx/>
                <a:latin typeface="Arial" panose="020B0604020202020204" pitchFamily="34" charset="0"/>
                <a:ea typeface="+mn-ea"/>
                <a:cs typeface="Arial" panose="020B0604020202020204" pitchFamily="34" charset="0"/>
              </a:rPr>
              <a:t> </a:t>
            </a:r>
          </a:p>
        </p:txBody>
      </p:sp>
      <p:pic>
        <p:nvPicPr>
          <p:cNvPr id="4" name="Picture 3">
            <a:extLst>
              <a:ext uri="{FF2B5EF4-FFF2-40B4-BE49-F238E27FC236}">
                <a16:creationId xmlns:a16="http://schemas.microsoft.com/office/drawing/2014/main" id="{C0B88B05-C338-64AE-9978-AB2F470E16CB}"/>
              </a:ext>
            </a:extLst>
          </p:cNvPr>
          <p:cNvPicPr>
            <a:picLocks noChangeAspect="1"/>
          </p:cNvPicPr>
          <p:nvPr/>
        </p:nvPicPr>
        <p:blipFill>
          <a:blip r:embed="rId5"/>
          <a:stretch>
            <a:fillRect/>
          </a:stretch>
        </p:blipFill>
        <p:spPr>
          <a:xfrm>
            <a:off x="4581730" y="490355"/>
            <a:ext cx="3070649" cy="2502579"/>
          </a:xfrm>
          <a:prstGeom prst="rect">
            <a:avLst/>
          </a:prstGeom>
        </p:spPr>
      </p:pic>
      <p:pic>
        <p:nvPicPr>
          <p:cNvPr id="7" name="Picture 6">
            <a:extLst>
              <a:ext uri="{FF2B5EF4-FFF2-40B4-BE49-F238E27FC236}">
                <a16:creationId xmlns:a16="http://schemas.microsoft.com/office/drawing/2014/main" id="{67EF9383-5035-19AA-878E-A66199D98410}"/>
              </a:ext>
            </a:extLst>
          </p:cNvPr>
          <p:cNvPicPr>
            <a:picLocks noChangeAspect="1"/>
          </p:cNvPicPr>
          <p:nvPr/>
        </p:nvPicPr>
        <p:blipFill>
          <a:blip r:embed="rId5"/>
          <a:stretch>
            <a:fillRect/>
          </a:stretch>
        </p:blipFill>
        <p:spPr>
          <a:xfrm>
            <a:off x="4534831" y="4143860"/>
            <a:ext cx="3070649" cy="2502579"/>
          </a:xfrm>
          <a:prstGeom prst="rect">
            <a:avLst/>
          </a:prstGeom>
        </p:spPr>
      </p:pic>
      <p:pic>
        <p:nvPicPr>
          <p:cNvPr id="9" name="Picture 8">
            <a:extLst>
              <a:ext uri="{FF2B5EF4-FFF2-40B4-BE49-F238E27FC236}">
                <a16:creationId xmlns:a16="http://schemas.microsoft.com/office/drawing/2014/main" id="{27B22404-6DF5-19FB-D05A-E55278C0943A}"/>
              </a:ext>
            </a:extLst>
          </p:cNvPr>
          <p:cNvPicPr>
            <a:picLocks noChangeAspect="1"/>
          </p:cNvPicPr>
          <p:nvPr/>
        </p:nvPicPr>
        <p:blipFill>
          <a:blip r:embed="rId6"/>
          <a:stretch>
            <a:fillRect/>
          </a:stretch>
        </p:blipFill>
        <p:spPr>
          <a:xfrm>
            <a:off x="9007616" y="2450735"/>
            <a:ext cx="3062544" cy="1869675"/>
          </a:xfrm>
          <a:prstGeom prst="rect">
            <a:avLst/>
          </a:prstGeom>
        </p:spPr>
      </p:pic>
      <p:grpSp>
        <p:nvGrpSpPr>
          <p:cNvPr id="2" name="Group 1">
            <a:extLst>
              <a:ext uri="{FF2B5EF4-FFF2-40B4-BE49-F238E27FC236}">
                <a16:creationId xmlns:a16="http://schemas.microsoft.com/office/drawing/2014/main" id="{A9E00E59-9202-FCBA-E111-B5EC71D882DF}"/>
              </a:ext>
            </a:extLst>
          </p:cNvPr>
          <p:cNvGrpSpPr/>
          <p:nvPr/>
        </p:nvGrpSpPr>
        <p:grpSpPr>
          <a:xfrm>
            <a:off x="83684" y="4525630"/>
            <a:ext cx="1569583" cy="1127702"/>
            <a:chOff x="-12961" y="1399347"/>
            <a:chExt cx="1569583" cy="1127702"/>
          </a:xfrm>
        </p:grpSpPr>
        <p:pic>
          <p:nvPicPr>
            <p:cNvPr id="6" name="Graphic 5" descr="Female Profile with solid fill">
              <a:extLst>
                <a:ext uri="{FF2B5EF4-FFF2-40B4-BE49-F238E27FC236}">
                  <a16:creationId xmlns:a16="http://schemas.microsoft.com/office/drawing/2014/main" id="{9F0E7829-EDEB-E5CC-2FBE-11A8F0506C3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1710" y="1399347"/>
              <a:ext cx="914400" cy="914400"/>
            </a:xfrm>
            <a:prstGeom prst="rect">
              <a:avLst/>
            </a:prstGeom>
          </p:spPr>
        </p:pic>
        <p:sp>
          <p:nvSpPr>
            <p:cNvPr id="8" name="TextBox 7">
              <a:extLst>
                <a:ext uri="{FF2B5EF4-FFF2-40B4-BE49-F238E27FC236}">
                  <a16:creationId xmlns:a16="http://schemas.microsoft.com/office/drawing/2014/main" id="{B61E02DF-F0B9-7F63-9223-8B8DC3036FFB}"/>
                </a:ext>
              </a:extLst>
            </p:cNvPr>
            <p:cNvSpPr txBox="1"/>
            <p:nvPr/>
          </p:nvSpPr>
          <p:spPr>
            <a:xfrm>
              <a:off x="-12961" y="2065384"/>
              <a:ext cx="156958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Examiner</a:t>
              </a:r>
            </a:p>
          </p:txBody>
        </p:sp>
      </p:grpSp>
      <p:grpSp>
        <p:nvGrpSpPr>
          <p:cNvPr id="10" name="Group 9">
            <a:extLst>
              <a:ext uri="{FF2B5EF4-FFF2-40B4-BE49-F238E27FC236}">
                <a16:creationId xmlns:a16="http://schemas.microsoft.com/office/drawing/2014/main" id="{892636F2-7001-743D-4F06-23F1F8E75266}"/>
              </a:ext>
            </a:extLst>
          </p:cNvPr>
          <p:cNvGrpSpPr/>
          <p:nvPr/>
        </p:nvGrpSpPr>
        <p:grpSpPr>
          <a:xfrm>
            <a:off x="217653" y="1008718"/>
            <a:ext cx="1375410" cy="1149336"/>
            <a:chOff x="10915881" y="5827478"/>
            <a:chExt cx="1375410" cy="1149336"/>
          </a:xfrm>
        </p:grpSpPr>
        <p:pic>
          <p:nvPicPr>
            <p:cNvPr id="11" name="Graphic 10" descr="Male profile with solid fill">
              <a:extLst>
                <a:ext uri="{FF2B5EF4-FFF2-40B4-BE49-F238E27FC236}">
                  <a16:creationId xmlns:a16="http://schemas.microsoft.com/office/drawing/2014/main" id="{98ACB2A6-609C-8114-2FCC-AF80667D321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157898" y="5827478"/>
              <a:ext cx="914400" cy="914400"/>
            </a:xfrm>
            <a:prstGeom prst="rect">
              <a:avLst/>
            </a:prstGeom>
          </p:spPr>
        </p:pic>
        <p:sp>
          <p:nvSpPr>
            <p:cNvPr id="12" name="TextBox 11">
              <a:extLst>
                <a:ext uri="{FF2B5EF4-FFF2-40B4-BE49-F238E27FC236}">
                  <a16:creationId xmlns:a16="http://schemas.microsoft.com/office/drawing/2014/main" id="{3C32EE52-AE99-CA4A-08F3-F0A5A231E2A6}"/>
                </a:ext>
              </a:extLst>
            </p:cNvPr>
            <p:cNvSpPr txBox="1"/>
            <p:nvPr/>
          </p:nvSpPr>
          <p:spPr>
            <a:xfrm>
              <a:off x="10915881" y="6515149"/>
              <a:ext cx="13754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ptos" panose="02110004020202020204"/>
                  <a:ea typeface="+mn-ea"/>
                  <a:cs typeface="+mn-cs"/>
                </a:rPr>
                <a:t>Student</a:t>
              </a:r>
            </a:p>
          </p:txBody>
        </p:sp>
      </p:grpSp>
    </p:spTree>
    <p:extLst>
      <p:ext uri="{BB962C8B-B14F-4D97-AF65-F5344CB8AC3E}">
        <p14:creationId xmlns:p14="http://schemas.microsoft.com/office/powerpoint/2010/main" val="3649313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37619-488B-8A30-D5F5-4114325FFBE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0767AF2-898E-490C-1936-A422AC2ABBF8}"/>
              </a:ext>
            </a:extLst>
          </p:cNvPr>
          <p:cNvSpPr>
            <a:spLocks noGrp="1"/>
          </p:cNvSpPr>
          <p:nvPr>
            <p:ph type="title"/>
          </p:nvPr>
        </p:nvSpPr>
        <p:spPr/>
        <p:txBody>
          <a:bodyPr/>
          <a:lstStyle/>
          <a:p>
            <a:r>
              <a:rPr lang="en-GB" sz="4000">
                <a:ea typeface="MS PGothic"/>
              </a:rPr>
              <a:t>Key messages</a:t>
            </a:r>
            <a:endParaRPr lang="en-GB" sz="4000"/>
          </a:p>
        </p:txBody>
      </p:sp>
      <p:sp>
        <p:nvSpPr>
          <p:cNvPr id="2" name="Content Placeholder 1">
            <a:extLst>
              <a:ext uri="{FF2B5EF4-FFF2-40B4-BE49-F238E27FC236}">
                <a16:creationId xmlns:a16="http://schemas.microsoft.com/office/drawing/2014/main" id="{5BA8DCAA-5C8B-7587-B5F5-C65DFB160257}"/>
              </a:ext>
            </a:extLst>
          </p:cNvPr>
          <p:cNvSpPr>
            <a:spLocks noGrp="1"/>
          </p:cNvSpPr>
          <p:nvPr>
            <p:ph idx="1"/>
          </p:nvPr>
        </p:nvSpPr>
        <p:spPr/>
        <p:txBody>
          <a:bodyPr>
            <a:normAutofit fontScale="92500"/>
          </a:bodyPr>
          <a:lstStyle/>
          <a:p>
            <a:pPr>
              <a:buClr>
                <a:srgbClr val="00F0DC"/>
              </a:buClr>
            </a:pPr>
            <a:r>
              <a:rPr lang="en-GB" sz="2800">
                <a:solidFill>
                  <a:schemeClr val="bg1"/>
                </a:solidFill>
                <a:latin typeface="Arial" panose="020B0604020202020204" pitchFamily="34" charset="0"/>
                <a:cs typeface="Arial" panose="020B0604020202020204" pitchFamily="34" charset="0"/>
              </a:rPr>
              <a:t>Language is </a:t>
            </a:r>
            <a:r>
              <a:rPr lang="en-GB" sz="2800">
                <a:solidFill>
                  <a:srgbClr val="21E6D1"/>
                </a:solidFill>
                <a:latin typeface="Arial" panose="020B0604020202020204" pitchFamily="34" charset="0"/>
                <a:cs typeface="Arial" panose="020B0604020202020204" pitchFamily="34" charset="0"/>
              </a:rPr>
              <a:t>abstract</a:t>
            </a:r>
            <a:r>
              <a:rPr lang="en-GB" sz="2800">
                <a:latin typeface="Arial" panose="020B0604020202020204" pitchFamily="34" charset="0"/>
                <a:cs typeface="Arial" panose="020B0604020202020204" pitchFamily="34" charset="0"/>
              </a:rPr>
              <a:t>, but made concrete through different modalities</a:t>
            </a:r>
          </a:p>
          <a:p>
            <a:pPr>
              <a:buClr>
                <a:srgbClr val="00F0DC"/>
              </a:buClr>
            </a:pPr>
            <a:r>
              <a:rPr lang="en-GB">
                <a:solidFill>
                  <a:srgbClr val="21E6D1"/>
                </a:solidFill>
                <a:latin typeface="Arial" panose="020B0604020202020204" pitchFamily="34" charset="0"/>
                <a:cs typeface="Arial" panose="020B0604020202020204" pitchFamily="34" charset="0"/>
              </a:rPr>
              <a:t>10% of students have language difficulties </a:t>
            </a:r>
            <a:r>
              <a:rPr lang="en-GB" sz="2800">
                <a:latin typeface="Arial" panose="020B0604020202020204" pitchFamily="34" charset="0"/>
                <a:cs typeface="Arial" panose="020B0604020202020204" pitchFamily="34" charset="0"/>
              </a:rPr>
              <a:t>in their primary language</a:t>
            </a:r>
          </a:p>
          <a:p>
            <a:pPr>
              <a:buClr>
                <a:srgbClr val="00F0DC"/>
              </a:buClr>
            </a:pPr>
            <a:r>
              <a:rPr lang="en-GB" sz="2800">
                <a:latin typeface="Arial"/>
                <a:ea typeface="MS PGothic"/>
                <a:cs typeface="Arial"/>
              </a:rPr>
              <a:t>Changes in modality don’t reduce </a:t>
            </a:r>
            <a:r>
              <a:rPr lang="en-GB" sz="2800">
                <a:solidFill>
                  <a:schemeClr val="bg1"/>
                </a:solidFill>
                <a:latin typeface="Arial"/>
                <a:ea typeface="MS PGothic"/>
                <a:cs typeface="Arial"/>
              </a:rPr>
              <a:t>language demands</a:t>
            </a:r>
            <a:r>
              <a:rPr lang="en-GB" sz="2800">
                <a:latin typeface="Arial"/>
                <a:ea typeface="MS PGothic"/>
                <a:cs typeface="Arial"/>
              </a:rPr>
              <a:t> per se</a:t>
            </a:r>
            <a:endParaRPr lang="en-US" sz="2800">
              <a:latin typeface="Arial"/>
              <a:ea typeface="MS PGothic"/>
              <a:cs typeface="Arial"/>
            </a:endParaRPr>
          </a:p>
          <a:p>
            <a:pPr>
              <a:buClr>
                <a:srgbClr val="00F0DC"/>
              </a:buClr>
            </a:pPr>
            <a:r>
              <a:rPr lang="en-GB" sz="2800">
                <a:latin typeface="Arial"/>
                <a:ea typeface="MS PGothic"/>
                <a:cs typeface="Arial"/>
              </a:rPr>
              <a:t>Language difficulties are a </a:t>
            </a:r>
            <a:r>
              <a:rPr lang="en-GB" sz="2800">
                <a:solidFill>
                  <a:schemeClr val="bg1"/>
                </a:solidFill>
                <a:latin typeface="Arial"/>
                <a:ea typeface="MS PGothic"/>
                <a:cs typeface="Arial"/>
              </a:rPr>
              <a:t>major</a:t>
            </a:r>
            <a:r>
              <a:rPr lang="en-GB" sz="2800">
                <a:latin typeface="Arial"/>
                <a:ea typeface="MS PGothic"/>
                <a:cs typeface="Arial"/>
              </a:rPr>
              <a:t> </a:t>
            </a:r>
            <a:r>
              <a:rPr lang="en-GB" sz="2800">
                <a:solidFill>
                  <a:schemeClr val="bg1"/>
                </a:solidFill>
                <a:latin typeface="Arial"/>
                <a:ea typeface="MS PGothic"/>
                <a:cs typeface="Arial"/>
              </a:rPr>
              <a:t>barrier</a:t>
            </a:r>
            <a:r>
              <a:rPr lang="en-GB" sz="2800">
                <a:latin typeface="Arial"/>
                <a:ea typeface="MS PGothic"/>
                <a:cs typeface="Arial"/>
              </a:rPr>
              <a:t> to </a:t>
            </a:r>
            <a:endParaRPr lang="en-GB">
              <a:latin typeface="Arial"/>
              <a:ea typeface="MS PGothic"/>
              <a:cs typeface="Arial"/>
            </a:endParaRPr>
          </a:p>
          <a:p>
            <a:pPr lvl="1">
              <a:buClr>
                <a:srgbClr val="00F0DC"/>
              </a:buClr>
            </a:pPr>
            <a:r>
              <a:rPr lang="en-GB" sz="2400">
                <a:latin typeface="Arial" panose="020B0604020202020204" pitchFamily="34" charset="0"/>
                <a:cs typeface="Arial" panose="020B0604020202020204" pitchFamily="34" charset="0"/>
              </a:rPr>
              <a:t>Learning, and</a:t>
            </a:r>
          </a:p>
          <a:p>
            <a:pPr lvl="1">
              <a:buClr>
                <a:srgbClr val="00F0DC"/>
              </a:buClr>
            </a:pPr>
            <a:r>
              <a:rPr lang="en-GB" sz="2400">
                <a:latin typeface="Arial" panose="020B0604020202020204" pitchFamily="34" charset="0"/>
                <a:cs typeface="Arial" panose="020B0604020202020204" pitchFamily="34" charset="0"/>
              </a:rPr>
              <a:t>Demonstrating your learning</a:t>
            </a:r>
          </a:p>
          <a:p>
            <a:pPr>
              <a:buClr>
                <a:srgbClr val="00F0DC"/>
              </a:buClr>
            </a:pPr>
            <a:r>
              <a:rPr lang="en-GB" sz="2800">
                <a:solidFill>
                  <a:schemeClr val="bg1"/>
                </a:solidFill>
                <a:latin typeface="Arial" panose="020B0604020202020204" pitchFamily="34" charset="0"/>
                <a:cs typeface="Arial" panose="020B0604020202020204" pitchFamily="34" charset="0"/>
              </a:rPr>
              <a:t>Accessible language is an </a:t>
            </a:r>
            <a:r>
              <a:rPr lang="en-GB">
                <a:solidFill>
                  <a:srgbClr val="21E6D1"/>
                </a:solidFill>
                <a:latin typeface="Arial" panose="020B0604020202020204" pitchFamily="34" charset="0"/>
                <a:cs typeface="Arial" panose="020B0604020202020204" pitchFamily="34" charset="0"/>
              </a:rPr>
              <a:t>equality issue for 10% of students</a:t>
            </a:r>
            <a:r>
              <a:rPr lang="en-GB" sz="2800">
                <a:latin typeface="Arial" panose="020B0604020202020204" pitchFamily="34" charset="0"/>
                <a:cs typeface="Arial" panose="020B0604020202020204" pitchFamily="34" charset="0"/>
              </a:rPr>
              <a:t>, </a:t>
            </a:r>
          </a:p>
          <a:p>
            <a:pPr>
              <a:buClr>
                <a:srgbClr val="00F0DC"/>
              </a:buClr>
            </a:pPr>
            <a:r>
              <a:rPr lang="en-GB" sz="2800">
                <a:latin typeface="Arial"/>
                <a:ea typeface="MS PGothic"/>
                <a:cs typeface="Arial"/>
              </a:rPr>
              <a:t>Including / especially the </a:t>
            </a:r>
            <a:r>
              <a:rPr lang="en-GB">
                <a:solidFill>
                  <a:srgbClr val="21E6D1"/>
                </a:solidFill>
                <a:latin typeface="Arial" panose="020B0604020202020204" pitchFamily="34" charset="0"/>
                <a:cs typeface="Arial" panose="020B0604020202020204" pitchFamily="34" charset="0"/>
              </a:rPr>
              <a:t>7.6% with DLD </a:t>
            </a:r>
            <a:r>
              <a:rPr lang="en-GB" sz="2800">
                <a:latin typeface="Arial"/>
                <a:ea typeface="MS PGothic"/>
                <a:cs typeface="Arial"/>
              </a:rPr>
              <a:t>(who may or may not be diagnosed)</a:t>
            </a:r>
          </a:p>
        </p:txBody>
      </p:sp>
    </p:spTree>
    <p:extLst>
      <p:ext uri="{BB962C8B-B14F-4D97-AF65-F5344CB8AC3E}">
        <p14:creationId xmlns:p14="http://schemas.microsoft.com/office/powerpoint/2010/main" val="2921188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extBox 2"/>
          <p:cNvSpPr txBox="1"/>
          <p:nvPr/>
        </p:nvSpPr>
        <p:spPr>
          <a:xfrm>
            <a:off x="761999" y="800100"/>
            <a:ext cx="8706465" cy="872034"/>
          </a:xfrm>
          <a:prstGeom prst="rect">
            <a:avLst/>
          </a:prstGeom>
        </p:spPr>
        <p:txBody>
          <a:bodyPr wrap="square" lIns="0" tIns="0" rIns="0" bIns="0" rtlCol="0" anchor="t">
            <a:spAutoFit/>
          </a:bodyPr>
          <a:lstStyle/>
          <a:p>
            <a:pPr defTabSz="609630">
              <a:lnSpc>
                <a:spcPts val="3360"/>
              </a:lnSpc>
            </a:pPr>
            <a:r>
              <a:rPr lang="en-US" sz="3600" b="1">
                <a:solidFill>
                  <a:srgbClr val="F7FBFC"/>
                </a:solidFill>
                <a:latin typeface="Arial" panose="020B0604020202020204" pitchFamily="34" charset="0"/>
                <a:ea typeface="Inter Bold"/>
                <a:cs typeface="Arial" panose="020B0604020202020204" pitchFamily="34" charset="0"/>
                <a:sym typeface="Inter Bold"/>
              </a:rPr>
              <a:t>Co-occurrence is common rather than the exception</a:t>
            </a:r>
          </a:p>
        </p:txBody>
      </p:sp>
      <p:sp>
        <p:nvSpPr>
          <p:cNvPr id="4" name="Freeform 4"/>
          <p:cNvSpPr/>
          <p:nvPr/>
        </p:nvSpPr>
        <p:spPr>
          <a:xfrm>
            <a:off x="762000" y="2127250"/>
            <a:ext cx="9398000" cy="31750"/>
          </a:xfrm>
          <a:custGeom>
            <a:avLst/>
            <a:gdLst/>
            <a:ahLst/>
            <a:cxnLst/>
            <a:rect l="l" t="t" r="r" b="b"/>
            <a:pathLst>
              <a:path w="14097000" h="47625">
                <a:moveTo>
                  <a:pt x="0" y="0"/>
                </a:moveTo>
                <a:lnTo>
                  <a:pt x="14097000" y="0"/>
                </a:lnTo>
                <a:lnTo>
                  <a:pt x="14097000" y="47625"/>
                </a:lnTo>
                <a:lnTo>
                  <a:pt x="0" y="476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GB" sz="1200">
              <a:solidFill>
                <a:prstClr val="black"/>
              </a:solidFill>
              <a:latin typeface="Calibri"/>
            </a:endParaRPr>
          </a:p>
        </p:txBody>
      </p:sp>
      <p:sp>
        <p:nvSpPr>
          <p:cNvPr id="5" name="Freeform 5"/>
          <p:cNvSpPr/>
          <p:nvPr/>
        </p:nvSpPr>
        <p:spPr>
          <a:xfrm>
            <a:off x="762000" y="2108200"/>
            <a:ext cx="1143000" cy="69850"/>
          </a:xfrm>
          <a:custGeom>
            <a:avLst/>
            <a:gdLst/>
            <a:ahLst/>
            <a:cxnLst/>
            <a:rect l="l" t="t" r="r" b="b"/>
            <a:pathLst>
              <a:path w="1714500" h="104775">
                <a:moveTo>
                  <a:pt x="0" y="0"/>
                </a:moveTo>
                <a:lnTo>
                  <a:pt x="1714500" y="0"/>
                </a:lnTo>
                <a:lnTo>
                  <a:pt x="1714500" y="104775"/>
                </a:lnTo>
                <a:lnTo>
                  <a:pt x="0" y="10477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GB" sz="1200">
              <a:solidFill>
                <a:prstClr val="black"/>
              </a:solidFill>
              <a:latin typeface="Calibri"/>
            </a:endParaRPr>
          </a:p>
        </p:txBody>
      </p:sp>
      <p:sp>
        <p:nvSpPr>
          <p:cNvPr id="6" name="Freeform 6"/>
          <p:cNvSpPr/>
          <p:nvPr/>
        </p:nvSpPr>
        <p:spPr>
          <a:xfrm>
            <a:off x="10702569" y="592595"/>
            <a:ext cx="211036" cy="211036"/>
          </a:xfrm>
          <a:custGeom>
            <a:avLst/>
            <a:gdLst/>
            <a:ahLst/>
            <a:cxnLst/>
            <a:rect l="l" t="t" r="r" b="b"/>
            <a:pathLst>
              <a:path w="316554" h="316554">
                <a:moveTo>
                  <a:pt x="0" y="0"/>
                </a:moveTo>
                <a:lnTo>
                  <a:pt x="316554" y="0"/>
                </a:lnTo>
                <a:lnTo>
                  <a:pt x="316554" y="316554"/>
                </a:lnTo>
                <a:lnTo>
                  <a:pt x="0" y="3165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en-GB" sz="1200">
              <a:solidFill>
                <a:prstClr val="black"/>
              </a:solidFill>
              <a:latin typeface="Calibri"/>
            </a:endParaRPr>
          </a:p>
        </p:txBody>
      </p:sp>
      <p:graphicFrame>
        <p:nvGraphicFramePr>
          <p:cNvPr id="9" name="Text Placeholder 2">
            <a:extLst>
              <a:ext uri="{FF2B5EF4-FFF2-40B4-BE49-F238E27FC236}">
                <a16:creationId xmlns:a16="http://schemas.microsoft.com/office/drawing/2014/main" id="{01217E83-3DAA-FEE5-2A7A-BA77E811FD6C}"/>
              </a:ext>
            </a:extLst>
          </p:cNvPr>
          <p:cNvGraphicFramePr/>
          <p:nvPr>
            <p:extLst>
              <p:ext uri="{D42A27DB-BD31-4B8C-83A1-F6EECF244321}">
                <p14:modId xmlns:p14="http://schemas.microsoft.com/office/powerpoint/2010/main" val="3472709257"/>
              </p:ext>
            </p:extLst>
          </p:nvPr>
        </p:nvGraphicFramePr>
        <p:xfrm>
          <a:off x="632085" y="2072600"/>
          <a:ext cx="10927829" cy="419280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192000" cy="6858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en-GB" sz="1200"/>
            </a:p>
          </p:txBody>
        </p:sp>
      </p:grpSp>
      <p:grpSp>
        <p:nvGrpSpPr>
          <p:cNvPr id="4" name="Group 4"/>
          <p:cNvGrpSpPr/>
          <p:nvPr/>
        </p:nvGrpSpPr>
        <p:grpSpPr>
          <a:xfrm>
            <a:off x="10013950" y="0"/>
            <a:ext cx="2178050" cy="1860550"/>
            <a:chOff x="0" y="0"/>
            <a:chExt cx="4356100" cy="3721100"/>
          </a:xfrm>
        </p:grpSpPr>
        <p:sp>
          <p:nvSpPr>
            <p:cNvPr id="5" name="Freeform 5"/>
            <p:cNvSpPr/>
            <p:nvPr/>
          </p:nvSpPr>
          <p:spPr>
            <a:xfrm>
              <a:off x="0" y="0"/>
              <a:ext cx="4356100" cy="3721100"/>
            </a:xfrm>
            <a:custGeom>
              <a:avLst/>
              <a:gdLst/>
              <a:ahLst/>
              <a:cxnLst/>
              <a:rect l="l" t="t" r="r" b="b"/>
              <a:pathLst>
                <a:path w="4356100" h="3721100">
                  <a:moveTo>
                    <a:pt x="0" y="0"/>
                  </a:moveTo>
                  <a:lnTo>
                    <a:pt x="4356100" y="0"/>
                  </a:lnTo>
                  <a:lnTo>
                    <a:pt x="4356100" y="3721100"/>
                  </a:lnTo>
                  <a:lnTo>
                    <a:pt x="0" y="3721100"/>
                  </a:lnTo>
                  <a:lnTo>
                    <a:pt x="0" y="0"/>
                  </a:lnTo>
                  <a:close/>
                </a:path>
              </a:pathLst>
            </a:custGeom>
            <a:blipFill>
              <a:blip r:embed="rId4"/>
              <a:stretch>
                <a:fillRect/>
              </a:stretch>
            </a:blipFill>
          </p:spPr>
          <p:txBody>
            <a:bodyPr/>
            <a:lstStyle/>
            <a:p>
              <a:endParaRPr lang="en-GB" sz="1200"/>
            </a:p>
          </p:txBody>
        </p:sp>
      </p:grpSp>
      <p:grpSp>
        <p:nvGrpSpPr>
          <p:cNvPr id="6" name="Group 6"/>
          <p:cNvGrpSpPr/>
          <p:nvPr/>
        </p:nvGrpSpPr>
        <p:grpSpPr>
          <a:xfrm>
            <a:off x="7981950" y="0"/>
            <a:ext cx="1162050" cy="1714500"/>
            <a:chOff x="0" y="0"/>
            <a:chExt cx="2324100" cy="3429000"/>
          </a:xfrm>
        </p:grpSpPr>
        <p:sp>
          <p:nvSpPr>
            <p:cNvPr id="7" name="Freeform 7"/>
            <p:cNvSpPr/>
            <p:nvPr/>
          </p:nvSpPr>
          <p:spPr>
            <a:xfrm>
              <a:off x="0" y="0"/>
              <a:ext cx="2324100" cy="3429000"/>
            </a:xfrm>
            <a:custGeom>
              <a:avLst/>
              <a:gdLst/>
              <a:ahLst/>
              <a:cxnLst/>
              <a:rect l="l" t="t" r="r" b="b"/>
              <a:pathLst>
                <a:path w="2324100" h="3429000">
                  <a:moveTo>
                    <a:pt x="0" y="0"/>
                  </a:moveTo>
                  <a:lnTo>
                    <a:pt x="2324100" y="0"/>
                  </a:lnTo>
                  <a:lnTo>
                    <a:pt x="2324100" y="3429000"/>
                  </a:lnTo>
                  <a:lnTo>
                    <a:pt x="0" y="3429000"/>
                  </a:lnTo>
                  <a:lnTo>
                    <a:pt x="0" y="0"/>
                  </a:lnTo>
                  <a:close/>
                </a:path>
              </a:pathLst>
            </a:custGeom>
            <a:blipFill>
              <a:blip r:embed="rId5"/>
              <a:stretch>
                <a:fillRect/>
              </a:stretch>
            </a:blipFill>
          </p:spPr>
          <p:txBody>
            <a:bodyPr/>
            <a:lstStyle/>
            <a:p>
              <a:endParaRPr lang="en-GB" sz="1200"/>
            </a:p>
          </p:txBody>
        </p:sp>
      </p:grpSp>
      <p:grpSp>
        <p:nvGrpSpPr>
          <p:cNvPr id="8" name="Group 8"/>
          <p:cNvGrpSpPr/>
          <p:nvPr/>
        </p:nvGrpSpPr>
        <p:grpSpPr>
          <a:xfrm>
            <a:off x="431800" y="571500"/>
            <a:ext cx="298450" cy="717550"/>
            <a:chOff x="0" y="0"/>
            <a:chExt cx="596900" cy="1435100"/>
          </a:xfrm>
        </p:grpSpPr>
        <p:sp>
          <p:nvSpPr>
            <p:cNvPr id="9" name="Freeform 9"/>
            <p:cNvSpPr/>
            <p:nvPr/>
          </p:nvSpPr>
          <p:spPr>
            <a:xfrm>
              <a:off x="0" y="0"/>
              <a:ext cx="596900" cy="1435100"/>
            </a:xfrm>
            <a:custGeom>
              <a:avLst/>
              <a:gdLst/>
              <a:ahLst/>
              <a:cxnLst/>
              <a:rect l="l" t="t" r="r" b="b"/>
              <a:pathLst>
                <a:path w="596900" h="1435100">
                  <a:moveTo>
                    <a:pt x="0" y="0"/>
                  </a:moveTo>
                  <a:lnTo>
                    <a:pt x="596900" y="0"/>
                  </a:lnTo>
                  <a:lnTo>
                    <a:pt x="596900" y="1435100"/>
                  </a:lnTo>
                  <a:lnTo>
                    <a:pt x="0" y="1435100"/>
                  </a:lnTo>
                  <a:lnTo>
                    <a:pt x="0" y="0"/>
                  </a:lnTo>
                  <a:close/>
                </a:path>
              </a:pathLst>
            </a:custGeom>
            <a:blipFill>
              <a:blip r:embed="rId6"/>
              <a:stretch>
                <a:fillRect/>
              </a:stretch>
            </a:blipFill>
          </p:spPr>
          <p:txBody>
            <a:bodyPr/>
            <a:lstStyle/>
            <a:p>
              <a:endParaRPr lang="en-GB" sz="1200"/>
            </a:p>
          </p:txBody>
        </p:sp>
      </p:grpSp>
      <p:sp>
        <p:nvSpPr>
          <p:cNvPr id="10" name="TextBox 10"/>
          <p:cNvSpPr txBox="1"/>
          <p:nvPr/>
        </p:nvSpPr>
        <p:spPr>
          <a:xfrm>
            <a:off x="950975" y="576815"/>
            <a:ext cx="7534263" cy="537904"/>
          </a:xfrm>
          <a:prstGeom prst="rect">
            <a:avLst/>
          </a:prstGeom>
        </p:spPr>
        <p:txBody>
          <a:bodyPr wrap="square" lIns="0" tIns="0" rIns="0" bIns="0" rtlCol="0" anchor="t">
            <a:spAutoFit/>
          </a:bodyPr>
          <a:lstStyle/>
          <a:p>
            <a:pPr>
              <a:lnSpc>
                <a:spcPts val="4464"/>
              </a:lnSpc>
            </a:pPr>
            <a:r>
              <a:rPr lang="en-US" sz="3600" b="1">
                <a:solidFill>
                  <a:srgbClr val="F7FBFC"/>
                </a:solidFill>
                <a:latin typeface="Arial" panose="020B0604020202020204" pitchFamily="34" charset="0"/>
                <a:ea typeface="Arial Bold"/>
                <a:cs typeface="Arial" panose="020B0604020202020204" pitchFamily="34" charset="0"/>
                <a:sym typeface="Arial Bold"/>
              </a:rPr>
              <a:t>Learners with co-occurring needs</a:t>
            </a:r>
          </a:p>
        </p:txBody>
      </p:sp>
      <p:grpSp>
        <p:nvGrpSpPr>
          <p:cNvPr id="11" name="Group 11"/>
          <p:cNvGrpSpPr/>
          <p:nvPr/>
        </p:nvGrpSpPr>
        <p:grpSpPr>
          <a:xfrm>
            <a:off x="0" y="1714500"/>
            <a:ext cx="12192000" cy="146050"/>
            <a:chOff x="0" y="0"/>
            <a:chExt cx="24384000" cy="292100"/>
          </a:xfrm>
        </p:grpSpPr>
        <p:sp>
          <p:nvSpPr>
            <p:cNvPr id="12" name="Freeform 12"/>
            <p:cNvSpPr/>
            <p:nvPr/>
          </p:nvSpPr>
          <p:spPr>
            <a:xfrm>
              <a:off x="0" y="0"/>
              <a:ext cx="24384000" cy="292100"/>
            </a:xfrm>
            <a:custGeom>
              <a:avLst/>
              <a:gdLst/>
              <a:ahLst/>
              <a:cxnLst/>
              <a:rect l="l" t="t" r="r" b="b"/>
              <a:pathLst>
                <a:path w="24384000" h="292100">
                  <a:moveTo>
                    <a:pt x="0" y="0"/>
                  </a:moveTo>
                  <a:lnTo>
                    <a:pt x="24384000" y="0"/>
                  </a:lnTo>
                  <a:lnTo>
                    <a:pt x="24384000" y="292100"/>
                  </a:lnTo>
                  <a:lnTo>
                    <a:pt x="0" y="292100"/>
                  </a:lnTo>
                  <a:lnTo>
                    <a:pt x="0" y="0"/>
                  </a:lnTo>
                  <a:close/>
                </a:path>
              </a:pathLst>
            </a:custGeom>
            <a:blipFill>
              <a:blip r:embed="rId7"/>
              <a:stretch>
                <a:fillRect/>
              </a:stretch>
            </a:blipFill>
          </p:spPr>
          <p:txBody>
            <a:bodyPr/>
            <a:lstStyle/>
            <a:p>
              <a:endParaRPr lang="en-GB" sz="1200"/>
            </a:p>
          </p:txBody>
        </p:sp>
      </p:grpSp>
      <p:grpSp>
        <p:nvGrpSpPr>
          <p:cNvPr id="13" name="Group 13"/>
          <p:cNvGrpSpPr/>
          <p:nvPr/>
        </p:nvGrpSpPr>
        <p:grpSpPr>
          <a:xfrm>
            <a:off x="285750" y="1854200"/>
            <a:ext cx="11620500" cy="4864100"/>
            <a:chOff x="0" y="0"/>
            <a:chExt cx="23241000" cy="9728200"/>
          </a:xfrm>
        </p:grpSpPr>
        <p:sp>
          <p:nvSpPr>
            <p:cNvPr id="14" name="Freeform 14"/>
            <p:cNvSpPr/>
            <p:nvPr/>
          </p:nvSpPr>
          <p:spPr>
            <a:xfrm>
              <a:off x="0" y="0"/>
              <a:ext cx="23241000" cy="9728200"/>
            </a:xfrm>
            <a:custGeom>
              <a:avLst/>
              <a:gdLst/>
              <a:ahLst/>
              <a:cxnLst/>
              <a:rect l="l" t="t" r="r" b="b"/>
              <a:pathLst>
                <a:path w="23241000" h="9728200">
                  <a:moveTo>
                    <a:pt x="0" y="0"/>
                  </a:moveTo>
                  <a:lnTo>
                    <a:pt x="23241000" y="0"/>
                  </a:lnTo>
                  <a:lnTo>
                    <a:pt x="23241000" y="9728200"/>
                  </a:lnTo>
                  <a:lnTo>
                    <a:pt x="0" y="9728200"/>
                  </a:lnTo>
                  <a:lnTo>
                    <a:pt x="0" y="0"/>
                  </a:lnTo>
                  <a:close/>
                </a:path>
              </a:pathLst>
            </a:custGeom>
            <a:blipFill>
              <a:blip r:embed="rId8"/>
              <a:stretch>
                <a:fillRect/>
              </a:stretch>
            </a:blipFill>
          </p:spPr>
          <p:txBody>
            <a:bodyPr/>
            <a:lstStyle/>
            <a:p>
              <a:endParaRPr lang="en-GB" sz="1200"/>
            </a:p>
          </p:txBody>
        </p:sp>
      </p:grpSp>
      <p:grpSp>
        <p:nvGrpSpPr>
          <p:cNvPr id="15" name="Group 15"/>
          <p:cNvGrpSpPr/>
          <p:nvPr/>
        </p:nvGrpSpPr>
        <p:grpSpPr>
          <a:xfrm>
            <a:off x="577850" y="2571750"/>
            <a:ext cx="11036300" cy="1714500"/>
            <a:chOff x="0" y="0"/>
            <a:chExt cx="22072600" cy="3429000"/>
          </a:xfrm>
        </p:grpSpPr>
        <p:sp>
          <p:nvSpPr>
            <p:cNvPr id="16" name="Freeform 16"/>
            <p:cNvSpPr/>
            <p:nvPr/>
          </p:nvSpPr>
          <p:spPr>
            <a:xfrm>
              <a:off x="0" y="0"/>
              <a:ext cx="22072600" cy="3429000"/>
            </a:xfrm>
            <a:custGeom>
              <a:avLst/>
              <a:gdLst/>
              <a:ahLst/>
              <a:cxnLst/>
              <a:rect l="l" t="t" r="r" b="b"/>
              <a:pathLst>
                <a:path w="22072600" h="3429000">
                  <a:moveTo>
                    <a:pt x="0" y="0"/>
                  </a:moveTo>
                  <a:lnTo>
                    <a:pt x="22072600" y="0"/>
                  </a:lnTo>
                  <a:lnTo>
                    <a:pt x="22072600" y="3429000"/>
                  </a:lnTo>
                  <a:lnTo>
                    <a:pt x="0" y="3429000"/>
                  </a:lnTo>
                  <a:lnTo>
                    <a:pt x="0" y="0"/>
                  </a:lnTo>
                  <a:close/>
                </a:path>
              </a:pathLst>
            </a:custGeom>
            <a:blipFill>
              <a:blip r:embed="rId9"/>
              <a:stretch>
                <a:fillRect/>
              </a:stretch>
            </a:blipFill>
          </p:spPr>
          <p:txBody>
            <a:bodyPr/>
            <a:lstStyle/>
            <a:p>
              <a:endParaRPr lang="en-GB" sz="1200"/>
            </a:p>
          </p:txBody>
        </p:sp>
      </p:grpSp>
      <p:grpSp>
        <p:nvGrpSpPr>
          <p:cNvPr id="17" name="Group 17"/>
          <p:cNvGrpSpPr/>
          <p:nvPr/>
        </p:nvGrpSpPr>
        <p:grpSpPr>
          <a:xfrm>
            <a:off x="723900" y="2857500"/>
            <a:ext cx="1308100" cy="1289050"/>
            <a:chOff x="0" y="0"/>
            <a:chExt cx="2616200" cy="2578100"/>
          </a:xfrm>
        </p:grpSpPr>
        <p:sp>
          <p:nvSpPr>
            <p:cNvPr id="18" name="Freeform 18"/>
            <p:cNvSpPr/>
            <p:nvPr/>
          </p:nvSpPr>
          <p:spPr>
            <a:xfrm>
              <a:off x="0" y="0"/>
              <a:ext cx="2616200" cy="2578100"/>
            </a:xfrm>
            <a:custGeom>
              <a:avLst/>
              <a:gdLst/>
              <a:ahLst/>
              <a:cxnLst/>
              <a:rect l="l" t="t" r="r" b="b"/>
              <a:pathLst>
                <a:path w="2616200" h="2578100">
                  <a:moveTo>
                    <a:pt x="0" y="0"/>
                  </a:moveTo>
                  <a:lnTo>
                    <a:pt x="2616200" y="0"/>
                  </a:lnTo>
                  <a:lnTo>
                    <a:pt x="2616200" y="2578100"/>
                  </a:lnTo>
                  <a:lnTo>
                    <a:pt x="0" y="2578100"/>
                  </a:lnTo>
                  <a:lnTo>
                    <a:pt x="0" y="0"/>
                  </a:lnTo>
                  <a:close/>
                </a:path>
              </a:pathLst>
            </a:custGeom>
            <a:blipFill>
              <a:blip r:embed="rId10"/>
              <a:stretch>
                <a:fillRect/>
              </a:stretch>
            </a:blipFill>
          </p:spPr>
          <p:txBody>
            <a:bodyPr/>
            <a:lstStyle/>
            <a:p>
              <a:endParaRPr lang="en-GB" sz="1200"/>
            </a:p>
          </p:txBody>
        </p:sp>
      </p:grpSp>
      <p:grpSp>
        <p:nvGrpSpPr>
          <p:cNvPr id="19" name="Group 19"/>
          <p:cNvGrpSpPr/>
          <p:nvPr/>
        </p:nvGrpSpPr>
        <p:grpSpPr>
          <a:xfrm>
            <a:off x="1016000" y="2997200"/>
            <a:ext cx="876300" cy="863600"/>
            <a:chOff x="0" y="0"/>
            <a:chExt cx="1752600" cy="1727200"/>
          </a:xfrm>
        </p:grpSpPr>
        <p:sp>
          <p:nvSpPr>
            <p:cNvPr id="20" name="Freeform 20"/>
            <p:cNvSpPr/>
            <p:nvPr/>
          </p:nvSpPr>
          <p:spPr>
            <a:xfrm>
              <a:off x="0" y="0"/>
              <a:ext cx="1752600" cy="1727200"/>
            </a:xfrm>
            <a:custGeom>
              <a:avLst/>
              <a:gdLst/>
              <a:ahLst/>
              <a:cxnLst/>
              <a:rect l="l" t="t" r="r" b="b"/>
              <a:pathLst>
                <a:path w="1752600" h="1727200">
                  <a:moveTo>
                    <a:pt x="0" y="0"/>
                  </a:moveTo>
                  <a:lnTo>
                    <a:pt x="1752600" y="0"/>
                  </a:lnTo>
                  <a:lnTo>
                    <a:pt x="1752600" y="1727200"/>
                  </a:lnTo>
                  <a:lnTo>
                    <a:pt x="0" y="1727200"/>
                  </a:lnTo>
                  <a:lnTo>
                    <a:pt x="0" y="0"/>
                  </a:lnTo>
                  <a:close/>
                </a:path>
              </a:pathLst>
            </a:custGeom>
            <a:blipFill>
              <a:blip r:embed="rId11"/>
              <a:stretch>
                <a:fillRect/>
              </a:stretch>
            </a:blipFill>
          </p:spPr>
          <p:txBody>
            <a:bodyPr/>
            <a:lstStyle/>
            <a:p>
              <a:endParaRPr lang="en-GB" sz="1200"/>
            </a:p>
          </p:txBody>
        </p:sp>
      </p:grpSp>
      <p:sp>
        <p:nvSpPr>
          <p:cNvPr id="21" name="TextBox 21"/>
          <p:cNvSpPr txBox="1"/>
          <p:nvPr/>
        </p:nvSpPr>
        <p:spPr>
          <a:xfrm>
            <a:off x="2255520" y="2789701"/>
            <a:ext cx="8961120" cy="945259"/>
          </a:xfrm>
          <a:prstGeom prst="rect">
            <a:avLst/>
          </a:prstGeom>
        </p:spPr>
        <p:txBody>
          <a:bodyPr lIns="0" tIns="0" rIns="0" bIns="0" rtlCol="0" anchor="t">
            <a:spAutoFit/>
          </a:bodyPr>
          <a:lstStyle/>
          <a:p>
            <a:pPr>
              <a:lnSpc>
                <a:spcPts val="3894"/>
              </a:lnSpc>
            </a:pPr>
            <a:r>
              <a:rPr lang="en-US" sz="2400">
                <a:solidFill>
                  <a:srgbClr val="F7FBFC"/>
                </a:solidFill>
                <a:latin typeface="Arial"/>
                <a:ea typeface="Arial"/>
                <a:cs typeface="Arial"/>
                <a:sym typeface="Arial"/>
              </a:rPr>
              <a:t>Language, literacy, sensory, attentional and other neurodevelopmental needs frequently co- occur</a:t>
            </a:r>
          </a:p>
        </p:txBody>
      </p:sp>
      <p:grpSp>
        <p:nvGrpSpPr>
          <p:cNvPr id="22" name="Group 22"/>
          <p:cNvGrpSpPr/>
          <p:nvPr/>
        </p:nvGrpSpPr>
        <p:grpSpPr>
          <a:xfrm>
            <a:off x="577850" y="4286250"/>
            <a:ext cx="11036300" cy="1714500"/>
            <a:chOff x="0" y="0"/>
            <a:chExt cx="22072600" cy="3429000"/>
          </a:xfrm>
        </p:grpSpPr>
        <p:sp>
          <p:nvSpPr>
            <p:cNvPr id="23" name="Freeform 23"/>
            <p:cNvSpPr/>
            <p:nvPr/>
          </p:nvSpPr>
          <p:spPr>
            <a:xfrm>
              <a:off x="0" y="0"/>
              <a:ext cx="22072600" cy="3429000"/>
            </a:xfrm>
            <a:custGeom>
              <a:avLst/>
              <a:gdLst/>
              <a:ahLst/>
              <a:cxnLst/>
              <a:rect l="l" t="t" r="r" b="b"/>
              <a:pathLst>
                <a:path w="22072600" h="3429000">
                  <a:moveTo>
                    <a:pt x="0" y="0"/>
                  </a:moveTo>
                  <a:lnTo>
                    <a:pt x="22072600" y="0"/>
                  </a:lnTo>
                  <a:lnTo>
                    <a:pt x="22072600" y="3429000"/>
                  </a:lnTo>
                  <a:lnTo>
                    <a:pt x="0" y="3429000"/>
                  </a:lnTo>
                  <a:lnTo>
                    <a:pt x="0" y="0"/>
                  </a:lnTo>
                  <a:close/>
                </a:path>
              </a:pathLst>
            </a:custGeom>
            <a:blipFill>
              <a:blip r:embed="rId12"/>
              <a:stretch>
                <a:fillRect/>
              </a:stretch>
            </a:blipFill>
          </p:spPr>
          <p:txBody>
            <a:bodyPr/>
            <a:lstStyle/>
            <a:p>
              <a:endParaRPr lang="en-GB" sz="1200"/>
            </a:p>
          </p:txBody>
        </p:sp>
      </p:grpSp>
      <p:grpSp>
        <p:nvGrpSpPr>
          <p:cNvPr id="24" name="Group 24"/>
          <p:cNvGrpSpPr/>
          <p:nvPr/>
        </p:nvGrpSpPr>
        <p:grpSpPr>
          <a:xfrm>
            <a:off x="723900" y="4425950"/>
            <a:ext cx="1308100" cy="1289050"/>
            <a:chOff x="0" y="0"/>
            <a:chExt cx="2616200" cy="2578100"/>
          </a:xfrm>
        </p:grpSpPr>
        <p:sp>
          <p:nvSpPr>
            <p:cNvPr id="25" name="Freeform 25"/>
            <p:cNvSpPr/>
            <p:nvPr/>
          </p:nvSpPr>
          <p:spPr>
            <a:xfrm>
              <a:off x="0" y="0"/>
              <a:ext cx="2616200" cy="2578100"/>
            </a:xfrm>
            <a:custGeom>
              <a:avLst/>
              <a:gdLst/>
              <a:ahLst/>
              <a:cxnLst/>
              <a:rect l="l" t="t" r="r" b="b"/>
              <a:pathLst>
                <a:path w="2616200" h="2578100">
                  <a:moveTo>
                    <a:pt x="0" y="0"/>
                  </a:moveTo>
                  <a:lnTo>
                    <a:pt x="2616200" y="0"/>
                  </a:lnTo>
                  <a:lnTo>
                    <a:pt x="2616200" y="2578100"/>
                  </a:lnTo>
                  <a:lnTo>
                    <a:pt x="0" y="2578100"/>
                  </a:lnTo>
                  <a:lnTo>
                    <a:pt x="0" y="0"/>
                  </a:lnTo>
                  <a:close/>
                </a:path>
              </a:pathLst>
            </a:custGeom>
            <a:blipFill>
              <a:blip r:embed="rId13"/>
              <a:stretch>
                <a:fillRect/>
              </a:stretch>
            </a:blipFill>
          </p:spPr>
          <p:txBody>
            <a:bodyPr/>
            <a:lstStyle/>
            <a:p>
              <a:endParaRPr lang="en-GB" sz="1200"/>
            </a:p>
          </p:txBody>
        </p:sp>
      </p:grpSp>
      <p:grpSp>
        <p:nvGrpSpPr>
          <p:cNvPr id="26" name="Group 26"/>
          <p:cNvGrpSpPr/>
          <p:nvPr/>
        </p:nvGrpSpPr>
        <p:grpSpPr>
          <a:xfrm>
            <a:off x="1016000" y="4711700"/>
            <a:ext cx="876300" cy="863600"/>
            <a:chOff x="0" y="0"/>
            <a:chExt cx="1752600" cy="1727200"/>
          </a:xfrm>
        </p:grpSpPr>
        <p:sp>
          <p:nvSpPr>
            <p:cNvPr id="27" name="Freeform 27"/>
            <p:cNvSpPr/>
            <p:nvPr/>
          </p:nvSpPr>
          <p:spPr>
            <a:xfrm>
              <a:off x="0" y="0"/>
              <a:ext cx="1752600" cy="1727200"/>
            </a:xfrm>
            <a:custGeom>
              <a:avLst/>
              <a:gdLst/>
              <a:ahLst/>
              <a:cxnLst/>
              <a:rect l="l" t="t" r="r" b="b"/>
              <a:pathLst>
                <a:path w="1752600" h="1727200">
                  <a:moveTo>
                    <a:pt x="0" y="0"/>
                  </a:moveTo>
                  <a:lnTo>
                    <a:pt x="1752600" y="0"/>
                  </a:lnTo>
                  <a:lnTo>
                    <a:pt x="1752600" y="1727200"/>
                  </a:lnTo>
                  <a:lnTo>
                    <a:pt x="0" y="1727200"/>
                  </a:lnTo>
                  <a:lnTo>
                    <a:pt x="0" y="0"/>
                  </a:lnTo>
                  <a:close/>
                </a:path>
              </a:pathLst>
            </a:custGeom>
            <a:blipFill>
              <a:blip r:embed="rId14"/>
              <a:stretch>
                <a:fillRect/>
              </a:stretch>
            </a:blipFill>
          </p:spPr>
          <p:txBody>
            <a:bodyPr/>
            <a:lstStyle/>
            <a:p>
              <a:endParaRPr lang="en-GB" sz="1200"/>
            </a:p>
          </p:txBody>
        </p:sp>
      </p:grpSp>
      <p:sp>
        <p:nvSpPr>
          <p:cNvPr id="28" name="TextBox 28"/>
          <p:cNvSpPr txBox="1"/>
          <p:nvPr/>
        </p:nvSpPr>
        <p:spPr>
          <a:xfrm>
            <a:off x="2255520" y="4531633"/>
            <a:ext cx="8924544" cy="945259"/>
          </a:xfrm>
          <a:prstGeom prst="rect">
            <a:avLst/>
          </a:prstGeom>
        </p:spPr>
        <p:txBody>
          <a:bodyPr lIns="0" tIns="0" rIns="0" bIns="0" rtlCol="0" anchor="t">
            <a:spAutoFit/>
          </a:bodyPr>
          <a:lstStyle/>
          <a:p>
            <a:pPr>
              <a:lnSpc>
                <a:spcPts val="3894"/>
              </a:lnSpc>
            </a:pPr>
            <a:r>
              <a:rPr lang="en-US" sz="2400">
                <a:solidFill>
                  <a:srgbClr val="F7FBFC"/>
                </a:solidFill>
                <a:latin typeface="Arial"/>
                <a:ea typeface="Arial"/>
                <a:cs typeface="Arial"/>
                <a:sym typeface="Arial"/>
              </a:rPr>
              <a:t>The interaction between them may influence how a learner accesses an assessment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192000" cy="6858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en-GB" sz="1200"/>
            </a:p>
          </p:txBody>
        </p:sp>
      </p:grpSp>
      <p:grpSp>
        <p:nvGrpSpPr>
          <p:cNvPr id="4" name="Group 4"/>
          <p:cNvGrpSpPr/>
          <p:nvPr/>
        </p:nvGrpSpPr>
        <p:grpSpPr>
          <a:xfrm>
            <a:off x="0" y="0"/>
            <a:ext cx="12192000" cy="2000250"/>
            <a:chOff x="0" y="0"/>
            <a:chExt cx="24384000" cy="4000500"/>
          </a:xfrm>
        </p:grpSpPr>
        <p:sp>
          <p:nvSpPr>
            <p:cNvPr id="5" name="Freeform 5"/>
            <p:cNvSpPr/>
            <p:nvPr/>
          </p:nvSpPr>
          <p:spPr>
            <a:xfrm>
              <a:off x="0" y="0"/>
              <a:ext cx="24384000" cy="4000500"/>
            </a:xfrm>
            <a:custGeom>
              <a:avLst/>
              <a:gdLst/>
              <a:ahLst/>
              <a:cxnLst/>
              <a:rect l="l" t="t" r="r" b="b"/>
              <a:pathLst>
                <a:path w="24384000" h="4000500">
                  <a:moveTo>
                    <a:pt x="0" y="0"/>
                  </a:moveTo>
                  <a:lnTo>
                    <a:pt x="24384000" y="0"/>
                  </a:lnTo>
                  <a:lnTo>
                    <a:pt x="24384000" y="4000500"/>
                  </a:lnTo>
                  <a:lnTo>
                    <a:pt x="0" y="4000500"/>
                  </a:lnTo>
                  <a:lnTo>
                    <a:pt x="0" y="0"/>
                  </a:lnTo>
                  <a:close/>
                </a:path>
              </a:pathLst>
            </a:custGeom>
            <a:blipFill>
              <a:blip r:embed="rId4"/>
              <a:stretch>
                <a:fillRect/>
              </a:stretch>
            </a:blipFill>
          </p:spPr>
          <p:txBody>
            <a:bodyPr/>
            <a:lstStyle/>
            <a:p>
              <a:endParaRPr lang="en-GB" sz="1200"/>
            </a:p>
          </p:txBody>
        </p:sp>
      </p:grpSp>
      <p:grpSp>
        <p:nvGrpSpPr>
          <p:cNvPr id="6" name="Group 6"/>
          <p:cNvGrpSpPr/>
          <p:nvPr/>
        </p:nvGrpSpPr>
        <p:grpSpPr>
          <a:xfrm>
            <a:off x="0" y="6000750"/>
            <a:ext cx="12192000" cy="857250"/>
            <a:chOff x="0" y="0"/>
            <a:chExt cx="24384000" cy="1714500"/>
          </a:xfrm>
        </p:grpSpPr>
        <p:sp>
          <p:nvSpPr>
            <p:cNvPr id="7" name="Freeform 7"/>
            <p:cNvSpPr/>
            <p:nvPr/>
          </p:nvSpPr>
          <p:spPr>
            <a:xfrm>
              <a:off x="0" y="0"/>
              <a:ext cx="24384000" cy="1714500"/>
            </a:xfrm>
            <a:custGeom>
              <a:avLst/>
              <a:gdLst/>
              <a:ahLst/>
              <a:cxnLst/>
              <a:rect l="l" t="t" r="r" b="b"/>
              <a:pathLst>
                <a:path w="24384000" h="1714500">
                  <a:moveTo>
                    <a:pt x="0" y="0"/>
                  </a:moveTo>
                  <a:lnTo>
                    <a:pt x="24384000" y="0"/>
                  </a:lnTo>
                  <a:lnTo>
                    <a:pt x="24384000" y="1714500"/>
                  </a:lnTo>
                  <a:lnTo>
                    <a:pt x="0" y="1714500"/>
                  </a:lnTo>
                  <a:lnTo>
                    <a:pt x="0" y="0"/>
                  </a:lnTo>
                  <a:close/>
                </a:path>
              </a:pathLst>
            </a:custGeom>
            <a:blipFill>
              <a:blip r:embed="rId5"/>
              <a:stretch>
                <a:fillRect/>
              </a:stretch>
            </a:blipFill>
          </p:spPr>
          <p:txBody>
            <a:bodyPr/>
            <a:lstStyle/>
            <a:p>
              <a:endParaRPr lang="en-GB" sz="1200"/>
            </a:p>
          </p:txBody>
        </p:sp>
      </p:grpSp>
      <p:grpSp>
        <p:nvGrpSpPr>
          <p:cNvPr id="8" name="Group 8"/>
          <p:cNvGrpSpPr/>
          <p:nvPr/>
        </p:nvGrpSpPr>
        <p:grpSpPr>
          <a:xfrm>
            <a:off x="10299700" y="425450"/>
            <a:ext cx="1606550" cy="1289050"/>
            <a:chOff x="0" y="0"/>
            <a:chExt cx="3213100" cy="2578100"/>
          </a:xfrm>
        </p:grpSpPr>
        <p:sp>
          <p:nvSpPr>
            <p:cNvPr id="9" name="Freeform 9"/>
            <p:cNvSpPr/>
            <p:nvPr/>
          </p:nvSpPr>
          <p:spPr>
            <a:xfrm>
              <a:off x="0" y="0"/>
              <a:ext cx="3213100" cy="2578100"/>
            </a:xfrm>
            <a:custGeom>
              <a:avLst/>
              <a:gdLst/>
              <a:ahLst/>
              <a:cxnLst/>
              <a:rect l="l" t="t" r="r" b="b"/>
              <a:pathLst>
                <a:path w="3213100" h="2578100">
                  <a:moveTo>
                    <a:pt x="0" y="0"/>
                  </a:moveTo>
                  <a:lnTo>
                    <a:pt x="3213100" y="0"/>
                  </a:lnTo>
                  <a:lnTo>
                    <a:pt x="3213100" y="2578100"/>
                  </a:lnTo>
                  <a:lnTo>
                    <a:pt x="0" y="2578100"/>
                  </a:lnTo>
                  <a:lnTo>
                    <a:pt x="0" y="0"/>
                  </a:lnTo>
                  <a:close/>
                </a:path>
              </a:pathLst>
            </a:custGeom>
            <a:blipFill>
              <a:blip r:embed="rId6"/>
              <a:stretch>
                <a:fillRect/>
              </a:stretch>
            </a:blipFill>
          </p:spPr>
          <p:txBody>
            <a:bodyPr/>
            <a:lstStyle/>
            <a:p>
              <a:endParaRPr lang="en-GB" sz="1200"/>
            </a:p>
          </p:txBody>
        </p:sp>
      </p:grpSp>
      <p:grpSp>
        <p:nvGrpSpPr>
          <p:cNvPr id="10" name="Group 10"/>
          <p:cNvGrpSpPr/>
          <p:nvPr/>
        </p:nvGrpSpPr>
        <p:grpSpPr>
          <a:xfrm>
            <a:off x="139700" y="425450"/>
            <a:ext cx="1022350" cy="863600"/>
            <a:chOff x="0" y="0"/>
            <a:chExt cx="2044700" cy="1727200"/>
          </a:xfrm>
        </p:grpSpPr>
        <p:sp>
          <p:nvSpPr>
            <p:cNvPr id="11" name="Freeform 11"/>
            <p:cNvSpPr/>
            <p:nvPr/>
          </p:nvSpPr>
          <p:spPr>
            <a:xfrm>
              <a:off x="0" y="0"/>
              <a:ext cx="2044700" cy="1727200"/>
            </a:xfrm>
            <a:custGeom>
              <a:avLst/>
              <a:gdLst/>
              <a:ahLst/>
              <a:cxnLst/>
              <a:rect l="l" t="t" r="r" b="b"/>
              <a:pathLst>
                <a:path w="2044700" h="1727200">
                  <a:moveTo>
                    <a:pt x="0" y="0"/>
                  </a:moveTo>
                  <a:lnTo>
                    <a:pt x="2044700" y="0"/>
                  </a:lnTo>
                  <a:lnTo>
                    <a:pt x="2044700" y="1727200"/>
                  </a:lnTo>
                  <a:lnTo>
                    <a:pt x="0" y="1727200"/>
                  </a:lnTo>
                  <a:lnTo>
                    <a:pt x="0" y="0"/>
                  </a:lnTo>
                  <a:close/>
                </a:path>
              </a:pathLst>
            </a:custGeom>
            <a:blipFill>
              <a:blip r:embed="rId7"/>
              <a:stretch>
                <a:fillRect/>
              </a:stretch>
            </a:blipFill>
          </p:spPr>
          <p:txBody>
            <a:bodyPr/>
            <a:lstStyle/>
            <a:p>
              <a:endParaRPr lang="en-GB" sz="1200"/>
            </a:p>
          </p:txBody>
        </p:sp>
      </p:grpSp>
      <p:sp>
        <p:nvSpPr>
          <p:cNvPr id="13" name="TextBox 13"/>
          <p:cNvSpPr txBox="1"/>
          <p:nvPr/>
        </p:nvSpPr>
        <p:spPr>
          <a:xfrm>
            <a:off x="1304544" y="631571"/>
            <a:ext cx="7479010" cy="557140"/>
          </a:xfrm>
          <a:prstGeom prst="rect">
            <a:avLst/>
          </a:prstGeom>
        </p:spPr>
        <p:txBody>
          <a:bodyPr lIns="0" tIns="0" rIns="0" bIns="0" rtlCol="0" anchor="t">
            <a:spAutoFit/>
          </a:bodyPr>
          <a:lstStyle/>
          <a:p>
            <a:pPr>
              <a:lnSpc>
                <a:spcPts val="4682"/>
              </a:lnSpc>
            </a:pPr>
            <a:r>
              <a:rPr lang="en-US" sz="3600" b="1">
                <a:solidFill>
                  <a:srgbClr val="F7FBFC"/>
                </a:solidFill>
                <a:latin typeface="Arial" panose="020B0604020202020204" pitchFamily="34" charset="0"/>
                <a:ea typeface="Roboto Bold"/>
                <a:cs typeface="Arial" panose="020B0604020202020204" pitchFamily="34" charset="0"/>
                <a:sym typeface="Roboto Bold"/>
              </a:rPr>
              <a:t>Learners with co-occurring needs</a:t>
            </a:r>
          </a:p>
        </p:txBody>
      </p:sp>
      <p:grpSp>
        <p:nvGrpSpPr>
          <p:cNvPr id="14" name="Group 14"/>
          <p:cNvGrpSpPr/>
          <p:nvPr/>
        </p:nvGrpSpPr>
        <p:grpSpPr>
          <a:xfrm>
            <a:off x="431800" y="2000250"/>
            <a:ext cx="5524500" cy="1860550"/>
            <a:chOff x="0" y="0"/>
            <a:chExt cx="11049000" cy="3721100"/>
          </a:xfrm>
        </p:grpSpPr>
        <p:sp>
          <p:nvSpPr>
            <p:cNvPr id="15" name="Freeform 15"/>
            <p:cNvSpPr/>
            <p:nvPr/>
          </p:nvSpPr>
          <p:spPr>
            <a:xfrm>
              <a:off x="0" y="0"/>
              <a:ext cx="11049000" cy="3721100"/>
            </a:xfrm>
            <a:custGeom>
              <a:avLst/>
              <a:gdLst/>
              <a:ahLst/>
              <a:cxnLst/>
              <a:rect l="l" t="t" r="r" b="b"/>
              <a:pathLst>
                <a:path w="11049000" h="3721100">
                  <a:moveTo>
                    <a:pt x="0" y="0"/>
                  </a:moveTo>
                  <a:lnTo>
                    <a:pt x="11049000" y="0"/>
                  </a:lnTo>
                  <a:lnTo>
                    <a:pt x="11049000" y="3721100"/>
                  </a:lnTo>
                  <a:lnTo>
                    <a:pt x="0" y="3721100"/>
                  </a:lnTo>
                  <a:lnTo>
                    <a:pt x="0" y="0"/>
                  </a:lnTo>
                  <a:close/>
                </a:path>
              </a:pathLst>
            </a:custGeom>
            <a:blipFill>
              <a:blip r:embed="rId8"/>
              <a:stretch>
                <a:fillRect/>
              </a:stretch>
            </a:blipFill>
          </p:spPr>
          <p:txBody>
            <a:bodyPr/>
            <a:lstStyle/>
            <a:p>
              <a:endParaRPr lang="en-GB" sz="1200"/>
            </a:p>
          </p:txBody>
        </p:sp>
      </p:grpSp>
      <p:grpSp>
        <p:nvGrpSpPr>
          <p:cNvPr id="16" name="Group 16"/>
          <p:cNvGrpSpPr/>
          <p:nvPr/>
        </p:nvGrpSpPr>
        <p:grpSpPr>
          <a:xfrm>
            <a:off x="431800" y="2000250"/>
            <a:ext cx="152400" cy="1860550"/>
            <a:chOff x="0" y="0"/>
            <a:chExt cx="304800" cy="3721100"/>
          </a:xfrm>
        </p:grpSpPr>
        <p:sp>
          <p:nvSpPr>
            <p:cNvPr id="17" name="Freeform 17"/>
            <p:cNvSpPr/>
            <p:nvPr/>
          </p:nvSpPr>
          <p:spPr>
            <a:xfrm>
              <a:off x="0" y="0"/>
              <a:ext cx="304800" cy="3721100"/>
            </a:xfrm>
            <a:custGeom>
              <a:avLst/>
              <a:gdLst/>
              <a:ahLst/>
              <a:cxnLst/>
              <a:rect l="l" t="t" r="r" b="b"/>
              <a:pathLst>
                <a:path w="304800" h="3721100">
                  <a:moveTo>
                    <a:pt x="0" y="0"/>
                  </a:moveTo>
                  <a:lnTo>
                    <a:pt x="304800" y="0"/>
                  </a:lnTo>
                  <a:lnTo>
                    <a:pt x="304800" y="3721100"/>
                  </a:lnTo>
                  <a:lnTo>
                    <a:pt x="0" y="3721100"/>
                  </a:lnTo>
                  <a:lnTo>
                    <a:pt x="0" y="0"/>
                  </a:lnTo>
                  <a:close/>
                </a:path>
              </a:pathLst>
            </a:custGeom>
            <a:blipFill>
              <a:blip r:embed="rId9"/>
              <a:stretch>
                <a:fillRect/>
              </a:stretch>
            </a:blipFill>
          </p:spPr>
          <p:txBody>
            <a:bodyPr/>
            <a:lstStyle/>
            <a:p>
              <a:endParaRPr lang="en-GB" sz="1200"/>
            </a:p>
          </p:txBody>
        </p:sp>
      </p:grpSp>
      <p:grpSp>
        <p:nvGrpSpPr>
          <p:cNvPr id="18" name="Group 18"/>
          <p:cNvGrpSpPr/>
          <p:nvPr/>
        </p:nvGrpSpPr>
        <p:grpSpPr>
          <a:xfrm>
            <a:off x="1739900" y="2425700"/>
            <a:ext cx="152400" cy="1003300"/>
            <a:chOff x="0" y="0"/>
            <a:chExt cx="304800" cy="2006600"/>
          </a:xfrm>
        </p:grpSpPr>
        <p:sp>
          <p:nvSpPr>
            <p:cNvPr id="19" name="Freeform 19"/>
            <p:cNvSpPr/>
            <p:nvPr/>
          </p:nvSpPr>
          <p:spPr>
            <a:xfrm>
              <a:off x="0" y="0"/>
              <a:ext cx="304800" cy="2006600"/>
            </a:xfrm>
            <a:custGeom>
              <a:avLst/>
              <a:gdLst/>
              <a:ahLst/>
              <a:cxnLst/>
              <a:rect l="l" t="t" r="r" b="b"/>
              <a:pathLst>
                <a:path w="304800" h="2006600">
                  <a:moveTo>
                    <a:pt x="0" y="0"/>
                  </a:moveTo>
                  <a:lnTo>
                    <a:pt x="304800" y="0"/>
                  </a:lnTo>
                  <a:lnTo>
                    <a:pt x="304800" y="2006600"/>
                  </a:lnTo>
                  <a:lnTo>
                    <a:pt x="0" y="2006600"/>
                  </a:lnTo>
                  <a:lnTo>
                    <a:pt x="0" y="0"/>
                  </a:lnTo>
                  <a:close/>
                </a:path>
              </a:pathLst>
            </a:custGeom>
            <a:blipFill>
              <a:blip r:embed="rId10"/>
              <a:stretch>
                <a:fillRect/>
              </a:stretch>
            </a:blipFill>
          </p:spPr>
          <p:txBody>
            <a:bodyPr/>
            <a:lstStyle/>
            <a:p>
              <a:endParaRPr lang="en-GB" sz="1200"/>
            </a:p>
          </p:txBody>
        </p:sp>
      </p:grpSp>
      <p:grpSp>
        <p:nvGrpSpPr>
          <p:cNvPr id="20" name="Group 20"/>
          <p:cNvGrpSpPr/>
          <p:nvPr/>
        </p:nvGrpSpPr>
        <p:grpSpPr>
          <a:xfrm>
            <a:off x="431800" y="2000250"/>
            <a:ext cx="5524500" cy="1860550"/>
            <a:chOff x="0" y="0"/>
            <a:chExt cx="11049000" cy="3721100"/>
          </a:xfrm>
        </p:grpSpPr>
        <p:sp>
          <p:nvSpPr>
            <p:cNvPr id="21" name="Freeform 21"/>
            <p:cNvSpPr/>
            <p:nvPr/>
          </p:nvSpPr>
          <p:spPr>
            <a:xfrm>
              <a:off x="0" y="0"/>
              <a:ext cx="11049000" cy="3721100"/>
            </a:xfrm>
            <a:custGeom>
              <a:avLst/>
              <a:gdLst/>
              <a:ahLst/>
              <a:cxnLst/>
              <a:rect l="l" t="t" r="r" b="b"/>
              <a:pathLst>
                <a:path w="11049000" h="3721100">
                  <a:moveTo>
                    <a:pt x="0" y="0"/>
                  </a:moveTo>
                  <a:lnTo>
                    <a:pt x="11049000" y="0"/>
                  </a:lnTo>
                  <a:lnTo>
                    <a:pt x="11049000" y="3721100"/>
                  </a:lnTo>
                  <a:lnTo>
                    <a:pt x="0" y="3721100"/>
                  </a:lnTo>
                  <a:close/>
                </a:path>
              </a:pathLst>
            </a:custGeom>
            <a:solidFill>
              <a:srgbClr val="172328"/>
            </a:solidFill>
            <a:ln w="19050" cap="sq">
              <a:solidFill>
                <a:srgbClr val="21E6D1"/>
              </a:solidFill>
              <a:prstDash val="solid"/>
              <a:miter/>
            </a:ln>
          </p:spPr>
          <p:txBody>
            <a:bodyPr/>
            <a:lstStyle/>
            <a:p>
              <a:endParaRPr lang="en-GB" sz="1200"/>
            </a:p>
          </p:txBody>
        </p:sp>
        <p:sp>
          <p:nvSpPr>
            <p:cNvPr id="22" name="TextBox 22"/>
            <p:cNvSpPr txBox="1"/>
            <p:nvPr/>
          </p:nvSpPr>
          <p:spPr>
            <a:xfrm>
              <a:off x="0" y="-38100"/>
              <a:ext cx="11049000" cy="3759200"/>
            </a:xfrm>
            <a:prstGeom prst="rect">
              <a:avLst/>
            </a:prstGeom>
          </p:spPr>
          <p:txBody>
            <a:bodyPr lIns="33867" tIns="33867" rIns="33867" bIns="33867" rtlCol="0" anchor="ctr"/>
            <a:lstStyle/>
            <a:p>
              <a:pPr>
                <a:lnSpc>
                  <a:spcPts val="1119"/>
                </a:lnSpc>
              </a:pPr>
              <a:endParaRPr sz="1200"/>
            </a:p>
          </p:txBody>
        </p:sp>
      </p:grpSp>
      <p:sp>
        <p:nvSpPr>
          <p:cNvPr id="23" name="TextBox 23"/>
          <p:cNvSpPr txBox="1"/>
          <p:nvPr/>
        </p:nvSpPr>
        <p:spPr>
          <a:xfrm>
            <a:off x="1501997" y="2356348"/>
            <a:ext cx="3486912" cy="1056571"/>
          </a:xfrm>
          <a:prstGeom prst="rect">
            <a:avLst/>
          </a:prstGeom>
        </p:spPr>
        <p:txBody>
          <a:bodyPr lIns="0" tIns="0" rIns="0" bIns="0" rtlCol="0" anchor="t">
            <a:spAutoFit/>
          </a:bodyPr>
          <a:lstStyle/>
          <a:p>
            <a:pPr>
              <a:lnSpc>
                <a:spcPts val="2136"/>
              </a:lnSpc>
            </a:pPr>
            <a:r>
              <a:rPr lang="en-US" sz="1600" b="1">
                <a:solidFill>
                  <a:srgbClr val="F7FBFC"/>
                </a:solidFill>
                <a:latin typeface="Arial Bold"/>
                <a:ea typeface="Arial Bold"/>
                <a:cs typeface="Arial Bold"/>
                <a:sym typeface="Arial Bold"/>
              </a:rPr>
              <a:t>Deaf learners may also have a language </a:t>
            </a:r>
            <a:r>
              <a:rPr lang="en-US" sz="1600" b="1">
                <a:solidFill>
                  <a:srgbClr val="F7FBFC"/>
                </a:solidFill>
                <a:latin typeface="Arial" panose="020B0604020202020204" pitchFamily="34" charset="0"/>
                <a:ea typeface="Arial Bold"/>
                <a:cs typeface="Arial" panose="020B0604020202020204" pitchFamily="34" charset="0"/>
                <a:sym typeface="Arial Bold"/>
              </a:rPr>
              <a:t>disorder</a:t>
            </a:r>
            <a:r>
              <a:rPr lang="en-US" sz="1600" b="1">
                <a:solidFill>
                  <a:srgbClr val="F7FBFC"/>
                </a:solidFill>
                <a:latin typeface="Arial Bold"/>
                <a:ea typeface="Arial Bold"/>
                <a:cs typeface="Arial Bold"/>
                <a:sym typeface="Arial Bold"/>
              </a:rPr>
              <a:t>, </a:t>
            </a:r>
            <a:r>
              <a:rPr lang="en-US" sz="1600" b="1">
                <a:solidFill>
                  <a:srgbClr val="F7FBFC"/>
                </a:solidFill>
                <a:latin typeface="Calibri" panose="020F0502020204030204" pitchFamily="34" charset="0"/>
                <a:ea typeface="Calibri" panose="020F0502020204030204" pitchFamily="34" charset="0"/>
                <a:cs typeface="Calibri" panose="020F0502020204030204" pitchFamily="34" charset="0"/>
                <a:sym typeface="Arial Bold"/>
              </a:rPr>
              <a:t>dyslexia</a:t>
            </a:r>
            <a:r>
              <a:rPr lang="en-US" sz="1600" b="1">
                <a:solidFill>
                  <a:srgbClr val="F7FBFC"/>
                </a:solidFill>
                <a:latin typeface="Arial Bold"/>
                <a:ea typeface="Arial Bold"/>
                <a:cs typeface="Arial Bold"/>
                <a:sym typeface="Arial Bold"/>
              </a:rPr>
              <a:t>, autism, ADHD and/ or another developmental or medical condition</a:t>
            </a:r>
          </a:p>
        </p:txBody>
      </p:sp>
      <p:grpSp>
        <p:nvGrpSpPr>
          <p:cNvPr id="24" name="Group 24"/>
          <p:cNvGrpSpPr/>
          <p:nvPr/>
        </p:nvGrpSpPr>
        <p:grpSpPr>
          <a:xfrm>
            <a:off x="6096000" y="2000250"/>
            <a:ext cx="5664200" cy="1860550"/>
            <a:chOff x="0" y="0"/>
            <a:chExt cx="11328400" cy="3721100"/>
          </a:xfrm>
        </p:grpSpPr>
        <p:sp>
          <p:nvSpPr>
            <p:cNvPr id="25" name="Freeform 25"/>
            <p:cNvSpPr/>
            <p:nvPr/>
          </p:nvSpPr>
          <p:spPr>
            <a:xfrm>
              <a:off x="0" y="0"/>
              <a:ext cx="11328400" cy="3721100"/>
            </a:xfrm>
            <a:custGeom>
              <a:avLst/>
              <a:gdLst/>
              <a:ahLst/>
              <a:cxnLst/>
              <a:rect l="l" t="t" r="r" b="b"/>
              <a:pathLst>
                <a:path w="11328400" h="3721100">
                  <a:moveTo>
                    <a:pt x="0" y="0"/>
                  </a:moveTo>
                  <a:lnTo>
                    <a:pt x="11328400" y="0"/>
                  </a:lnTo>
                  <a:lnTo>
                    <a:pt x="11328400" y="3721100"/>
                  </a:lnTo>
                  <a:lnTo>
                    <a:pt x="0" y="3721100"/>
                  </a:lnTo>
                  <a:lnTo>
                    <a:pt x="0" y="0"/>
                  </a:lnTo>
                  <a:close/>
                </a:path>
              </a:pathLst>
            </a:custGeom>
            <a:blipFill>
              <a:blip r:embed="rId11"/>
              <a:stretch>
                <a:fillRect/>
              </a:stretch>
            </a:blipFill>
          </p:spPr>
          <p:txBody>
            <a:bodyPr/>
            <a:lstStyle/>
            <a:p>
              <a:endParaRPr lang="en-GB" sz="1200"/>
            </a:p>
          </p:txBody>
        </p:sp>
      </p:grpSp>
      <p:grpSp>
        <p:nvGrpSpPr>
          <p:cNvPr id="26" name="Group 26"/>
          <p:cNvGrpSpPr/>
          <p:nvPr/>
        </p:nvGrpSpPr>
        <p:grpSpPr>
          <a:xfrm>
            <a:off x="6096000" y="2000250"/>
            <a:ext cx="292100" cy="1860550"/>
            <a:chOff x="0" y="0"/>
            <a:chExt cx="584200" cy="3721100"/>
          </a:xfrm>
        </p:grpSpPr>
        <p:sp>
          <p:nvSpPr>
            <p:cNvPr id="27" name="Freeform 27"/>
            <p:cNvSpPr/>
            <p:nvPr/>
          </p:nvSpPr>
          <p:spPr>
            <a:xfrm>
              <a:off x="0" y="0"/>
              <a:ext cx="584200" cy="3721100"/>
            </a:xfrm>
            <a:custGeom>
              <a:avLst/>
              <a:gdLst/>
              <a:ahLst/>
              <a:cxnLst/>
              <a:rect l="l" t="t" r="r" b="b"/>
              <a:pathLst>
                <a:path w="584200" h="3721100">
                  <a:moveTo>
                    <a:pt x="0" y="0"/>
                  </a:moveTo>
                  <a:lnTo>
                    <a:pt x="584200" y="0"/>
                  </a:lnTo>
                  <a:lnTo>
                    <a:pt x="584200" y="3721100"/>
                  </a:lnTo>
                  <a:lnTo>
                    <a:pt x="0" y="3721100"/>
                  </a:lnTo>
                  <a:lnTo>
                    <a:pt x="0" y="0"/>
                  </a:lnTo>
                  <a:close/>
                </a:path>
              </a:pathLst>
            </a:custGeom>
            <a:blipFill>
              <a:blip r:embed="rId12"/>
              <a:stretch>
                <a:fillRect/>
              </a:stretch>
            </a:blipFill>
          </p:spPr>
          <p:txBody>
            <a:bodyPr/>
            <a:lstStyle/>
            <a:p>
              <a:endParaRPr lang="en-GB" sz="1200"/>
            </a:p>
          </p:txBody>
        </p:sp>
      </p:grpSp>
      <p:grpSp>
        <p:nvGrpSpPr>
          <p:cNvPr id="28" name="Group 28"/>
          <p:cNvGrpSpPr/>
          <p:nvPr/>
        </p:nvGrpSpPr>
        <p:grpSpPr>
          <a:xfrm>
            <a:off x="7397750" y="2425700"/>
            <a:ext cx="152400" cy="1003300"/>
            <a:chOff x="0" y="0"/>
            <a:chExt cx="304800" cy="2006600"/>
          </a:xfrm>
        </p:grpSpPr>
        <p:sp>
          <p:nvSpPr>
            <p:cNvPr id="29" name="Freeform 29"/>
            <p:cNvSpPr/>
            <p:nvPr/>
          </p:nvSpPr>
          <p:spPr>
            <a:xfrm>
              <a:off x="0" y="0"/>
              <a:ext cx="304800" cy="2006600"/>
            </a:xfrm>
            <a:custGeom>
              <a:avLst/>
              <a:gdLst/>
              <a:ahLst/>
              <a:cxnLst/>
              <a:rect l="l" t="t" r="r" b="b"/>
              <a:pathLst>
                <a:path w="304800" h="2006600">
                  <a:moveTo>
                    <a:pt x="0" y="0"/>
                  </a:moveTo>
                  <a:lnTo>
                    <a:pt x="304800" y="0"/>
                  </a:lnTo>
                  <a:lnTo>
                    <a:pt x="304800" y="2006600"/>
                  </a:lnTo>
                  <a:lnTo>
                    <a:pt x="0" y="2006600"/>
                  </a:lnTo>
                  <a:lnTo>
                    <a:pt x="0" y="0"/>
                  </a:lnTo>
                  <a:close/>
                </a:path>
              </a:pathLst>
            </a:custGeom>
            <a:blipFill>
              <a:blip r:embed="rId13"/>
              <a:stretch>
                <a:fillRect/>
              </a:stretch>
            </a:blipFill>
          </p:spPr>
          <p:txBody>
            <a:bodyPr/>
            <a:lstStyle/>
            <a:p>
              <a:endParaRPr lang="en-GB" sz="1200"/>
            </a:p>
          </p:txBody>
        </p:sp>
      </p:grpSp>
      <p:grpSp>
        <p:nvGrpSpPr>
          <p:cNvPr id="30" name="Group 30"/>
          <p:cNvGrpSpPr/>
          <p:nvPr/>
        </p:nvGrpSpPr>
        <p:grpSpPr>
          <a:xfrm>
            <a:off x="6096000" y="2000250"/>
            <a:ext cx="5664200" cy="1860550"/>
            <a:chOff x="0" y="0"/>
            <a:chExt cx="11328400" cy="3721100"/>
          </a:xfrm>
        </p:grpSpPr>
        <p:sp>
          <p:nvSpPr>
            <p:cNvPr id="31" name="Freeform 31"/>
            <p:cNvSpPr/>
            <p:nvPr/>
          </p:nvSpPr>
          <p:spPr>
            <a:xfrm>
              <a:off x="0" y="0"/>
              <a:ext cx="11328400" cy="3721100"/>
            </a:xfrm>
            <a:custGeom>
              <a:avLst/>
              <a:gdLst/>
              <a:ahLst/>
              <a:cxnLst/>
              <a:rect l="l" t="t" r="r" b="b"/>
              <a:pathLst>
                <a:path w="11328400" h="3721100">
                  <a:moveTo>
                    <a:pt x="0" y="0"/>
                  </a:moveTo>
                  <a:lnTo>
                    <a:pt x="11328400" y="0"/>
                  </a:lnTo>
                  <a:lnTo>
                    <a:pt x="11328400" y="3721100"/>
                  </a:lnTo>
                  <a:lnTo>
                    <a:pt x="0" y="3721100"/>
                  </a:lnTo>
                  <a:close/>
                </a:path>
              </a:pathLst>
            </a:custGeom>
            <a:solidFill>
              <a:srgbClr val="172328"/>
            </a:solidFill>
            <a:ln w="19050" cap="sq">
              <a:solidFill>
                <a:srgbClr val="21E6D1"/>
              </a:solidFill>
              <a:prstDash val="solid"/>
              <a:miter/>
            </a:ln>
          </p:spPr>
          <p:txBody>
            <a:bodyPr/>
            <a:lstStyle/>
            <a:p>
              <a:endParaRPr lang="en-GB" sz="1200"/>
            </a:p>
          </p:txBody>
        </p:sp>
        <p:sp>
          <p:nvSpPr>
            <p:cNvPr id="32" name="TextBox 32"/>
            <p:cNvSpPr txBox="1"/>
            <p:nvPr/>
          </p:nvSpPr>
          <p:spPr>
            <a:xfrm>
              <a:off x="0" y="-38100"/>
              <a:ext cx="11328400" cy="3759200"/>
            </a:xfrm>
            <a:prstGeom prst="rect">
              <a:avLst/>
            </a:prstGeom>
          </p:spPr>
          <p:txBody>
            <a:bodyPr lIns="33867" tIns="33867" rIns="33867" bIns="33867" rtlCol="0" anchor="ctr"/>
            <a:lstStyle/>
            <a:p>
              <a:pPr>
                <a:lnSpc>
                  <a:spcPts val="1119"/>
                </a:lnSpc>
              </a:pPr>
              <a:endParaRPr sz="1200"/>
            </a:p>
          </p:txBody>
        </p:sp>
      </p:grpSp>
      <p:sp>
        <p:nvSpPr>
          <p:cNvPr id="33" name="TextBox 33"/>
          <p:cNvSpPr txBox="1"/>
          <p:nvPr/>
        </p:nvSpPr>
        <p:spPr>
          <a:xfrm>
            <a:off x="7550150" y="2391791"/>
            <a:ext cx="3328416" cy="1056571"/>
          </a:xfrm>
          <a:prstGeom prst="rect">
            <a:avLst/>
          </a:prstGeom>
        </p:spPr>
        <p:txBody>
          <a:bodyPr lIns="0" tIns="0" rIns="0" bIns="0" rtlCol="0" anchor="t">
            <a:spAutoFit/>
          </a:bodyPr>
          <a:lstStyle/>
          <a:p>
            <a:pPr>
              <a:lnSpc>
                <a:spcPts val="2136"/>
              </a:lnSpc>
            </a:pPr>
            <a:r>
              <a:rPr lang="en-US" sz="1600" b="1">
                <a:solidFill>
                  <a:srgbClr val="F7FBFC"/>
                </a:solidFill>
                <a:latin typeface="Arial Bold"/>
                <a:ea typeface="Arial Bold"/>
                <a:cs typeface="Arial Bold"/>
                <a:sym typeface="Arial Bold"/>
              </a:rPr>
              <a:t>DLD frequently occurs with other </a:t>
            </a:r>
            <a:r>
              <a:rPr lang="en-US" sz="1600" b="1">
                <a:solidFill>
                  <a:srgbClr val="F7FBFC"/>
                </a:solidFill>
                <a:latin typeface="Arial" panose="020B0604020202020204" pitchFamily="34" charset="0"/>
                <a:ea typeface="Calibri" panose="020F0502020204030204" pitchFamily="34" charset="0"/>
                <a:cs typeface="Arial" panose="020B0604020202020204" pitchFamily="34" charset="0"/>
                <a:sym typeface="Arial Bold"/>
              </a:rPr>
              <a:t>neurodevelopmental</a:t>
            </a:r>
            <a:r>
              <a:rPr lang="en-US" sz="1600" b="1">
                <a:solidFill>
                  <a:srgbClr val="F7FBFC"/>
                </a:solidFill>
                <a:latin typeface="Arial Bold"/>
                <a:ea typeface="Arial Bold"/>
                <a:cs typeface="Arial Bold"/>
                <a:sym typeface="Arial Bold"/>
              </a:rPr>
              <a:t> conditions including dyslexia, ADHD and DCD</a:t>
            </a:r>
          </a:p>
        </p:txBody>
      </p:sp>
      <p:grpSp>
        <p:nvGrpSpPr>
          <p:cNvPr id="34" name="Group 34"/>
          <p:cNvGrpSpPr/>
          <p:nvPr/>
        </p:nvGrpSpPr>
        <p:grpSpPr>
          <a:xfrm>
            <a:off x="431800" y="3854450"/>
            <a:ext cx="5524500" cy="1860550"/>
            <a:chOff x="0" y="0"/>
            <a:chExt cx="11049000" cy="3721100"/>
          </a:xfrm>
        </p:grpSpPr>
        <p:sp>
          <p:nvSpPr>
            <p:cNvPr id="35" name="Freeform 35"/>
            <p:cNvSpPr/>
            <p:nvPr/>
          </p:nvSpPr>
          <p:spPr>
            <a:xfrm>
              <a:off x="0" y="0"/>
              <a:ext cx="11049000" cy="3721100"/>
            </a:xfrm>
            <a:custGeom>
              <a:avLst/>
              <a:gdLst/>
              <a:ahLst/>
              <a:cxnLst/>
              <a:rect l="l" t="t" r="r" b="b"/>
              <a:pathLst>
                <a:path w="11049000" h="3721100">
                  <a:moveTo>
                    <a:pt x="0" y="0"/>
                  </a:moveTo>
                  <a:lnTo>
                    <a:pt x="11049000" y="0"/>
                  </a:lnTo>
                  <a:lnTo>
                    <a:pt x="11049000" y="3721100"/>
                  </a:lnTo>
                  <a:lnTo>
                    <a:pt x="0" y="3721100"/>
                  </a:lnTo>
                  <a:lnTo>
                    <a:pt x="0" y="0"/>
                  </a:lnTo>
                  <a:close/>
                </a:path>
              </a:pathLst>
            </a:custGeom>
            <a:blipFill>
              <a:blip r:embed="rId14"/>
              <a:stretch>
                <a:fillRect/>
              </a:stretch>
            </a:blipFill>
          </p:spPr>
          <p:txBody>
            <a:bodyPr/>
            <a:lstStyle/>
            <a:p>
              <a:endParaRPr lang="en-GB" sz="1200"/>
            </a:p>
          </p:txBody>
        </p:sp>
      </p:grpSp>
      <p:grpSp>
        <p:nvGrpSpPr>
          <p:cNvPr id="36" name="Group 36"/>
          <p:cNvGrpSpPr/>
          <p:nvPr/>
        </p:nvGrpSpPr>
        <p:grpSpPr>
          <a:xfrm>
            <a:off x="431800" y="3854450"/>
            <a:ext cx="152400" cy="1860550"/>
            <a:chOff x="0" y="0"/>
            <a:chExt cx="304800" cy="3721100"/>
          </a:xfrm>
        </p:grpSpPr>
        <p:sp>
          <p:nvSpPr>
            <p:cNvPr id="37" name="Freeform 37"/>
            <p:cNvSpPr/>
            <p:nvPr/>
          </p:nvSpPr>
          <p:spPr>
            <a:xfrm>
              <a:off x="0" y="0"/>
              <a:ext cx="304800" cy="3721100"/>
            </a:xfrm>
            <a:custGeom>
              <a:avLst/>
              <a:gdLst/>
              <a:ahLst/>
              <a:cxnLst/>
              <a:rect l="l" t="t" r="r" b="b"/>
              <a:pathLst>
                <a:path w="304800" h="3721100">
                  <a:moveTo>
                    <a:pt x="0" y="0"/>
                  </a:moveTo>
                  <a:lnTo>
                    <a:pt x="304800" y="0"/>
                  </a:lnTo>
                  <a:lnTo>
                    <a:pt x="304800" y="3721100"/>
                  </a:lnTo>
                  <a:lnTo>
                    <a:pt x="0" y="3721100"/>
                  </a:lnTo>
                  <a:lnTo>
                    <a:pt x="0" y="0"/>
                  </a:lnTo>
                  <a:close/>
                </a:path>
              </a:pathLst>
            </a:custGeom>
            <a:blipFill>
              <a:blip r:embed="rId15"/>
              <a:stretch>
                <a:fillRect/>
              </a:stretch>
            </a:blipFill>
          </p:spPr>
          <p:txBody>
            <a:bodyPr/>
            <a:lstStyle/>
            <a:p>
              <a:endParaRPr lang="en-GB" sz="1200"/>
            </a:p>
          </p:txBody>
        </p:sp>
      </p:grpSp>
      <p:grpSp>
        <p:nvGrpSpPr>
          <p:cNvPr id="38" name="Group 38"/>
          <p:cNvGrpSpPr/>
          <p:nvPr/>
        </p:nvGrpSpPr>
        <p:grpSpPr>
          <a:xfrm>
            <a:off x="1739900" y="4286250"/>
            <a:ext cx="152400" cy="1003300"/>
            <a:chOff x="0" y="0"/>
            <a:chExt cx="304800" cy="2006600"/>
          </a:xfrm>
        </p:grpSpPr>
        <p:sp>
          <p:nvSpPr>
            <p:cNvPr id="39" name="Freeform 39"/>
            <p:cNvSpPr/>
            <p:nvPr/>
          </p:nvSpPr>
          <p:spPr>
            <a:xfrm>
              <a:off x="0" y="0"/>
              <a:ext cx="304800" cy="2006600"/>
            </a:xfrm>
            <a:custGeom>
              <a:avLst/>
              <a:gdLst/>
              <a:ahLst/>
              <a:cxnLst/>
              <a:rect l="l" t="t" r="r" b="b"/>
              <a:pathLst>
                <a:path w="304800" h="2006600">
                  <a:moveTo>
                    <a:pt x="0" y="0"/>
                  </a:moveTo>
                  <a:lnTo>
                    <a:pt x="304800" y="0"/>
                  </a:lnTo>
                  <a:lnTo>
                    <a:pt x="304800" y="2006600"/>
                  </a:lnTo>
                  <a:lnTo>
                    <a:pt x="0" y="2006600"/>
                  </a:lnTo>
                  <a:lnTo>
                    <a:pt x="0" y="0"/>
                  </a:lnTo>
                  <a:close/>
                </a:path>
              </a:pathLst>
            </a:custGeom>
            <a:blipFill>
              <a:blip r:embed="rId16"/>
              <a:stretch>
                <a:fillRect/>
              </a:stretch>
            </a:blipFill>
          </p:spPr>
          <p:txBody>
            <a:bodyPr/>
            <a:lstStyle/>
            <a:p>
              <a:endParaRPr lang="en-GB" sz="1200"/>
            </a:p>
          </p:txBody>
        </p:sp>
      </p:grpSp>
      <p:grpSp>
        <p:nvGrpSpPr>
          <p:cNvPr id="40" name="Group 40"/>
          <p:cNvGrpSpPr/>
          <p:nvPr/>
        </p:nvGrpSpPr>
        <p:grpSpPr>
          <a:xfrm>
            <a:off x="431800" y="3854450"/>
            <a:ext cx="5524500" cy="1860550"/>
            <a:chOff x="0" y="0"/>
            <a:chExt cx="11049000" cy="3721100"/>
          </a:xfrm>
        </p:grpSpPr>
        <p:sp>
          <p:nvSpPr>
            <p:cNvPr id="41" name="Freeform 41"/>
            <p:cNvSpPr/>
            <p:nvPr/>
          </p:nvSpPr>
          <p:spPr>
            <a:xfrm>
              <a:off x="0" y="0"/>
              <a:ext cx="11049000" cy="3721100"/>
            </a:xfrm>
            <a:custGeom>
              <a:avLst/>
              <a:gdLst/>
              <a:ahLst/>
              <a:cxnLst/>
              <a:rect l="l" t="t" r="r" b="b"/>
              <a:pathLst>
                <a:path w="11049000" h="3721100">
                  <a:moveTo>
                    <a:pt x="0" y="0"/>
                  </a:moveTo>
                  <a:lnTo>
                    <a:pt x="11049000" y="0"/>
                  </a:lnTo>
                  <a:lnTo>
                    <a:pt x="11049000" y="3721100"/>
                  </a:lnTo>
                  <a:lnTo>
                    <a:pt x="0" y="3721100"/>
                  </a:lnTo>
                  <a:close/>
                </a:path>
              </a:pathLst>
            </a:custGeom>
            <a:solidFill>
              <a:srgbClr val="172328"/>
            </a:solidFill>
            <a:ln w="19050" cap="sq">
              <a:solidFill>
                <a:srgbClr val="21E6D1"/>
              </a:solidFill>
              <a:prstDash val="solid"/>
              <a:miter/>
            </a:ln>
          </p:spPr>
          <p:txBody>
            <a:bodyPr/>
            <a:lstStyle/>
            <a:p>
              <a:endParaRPr lang="en-GB" sz="1200"/>
            </a:p>
          </p:txBody>
        </p:sp>
        <p:sp>
          <p:nvSpPr>
            <p:cNvPr id="42" name="TextBox 42"/>
            <p:cNvSpPr txBox="1"/>
            <p:nvPr/>
          </p:nvSpPr>
          <p:spPr>
            <a:xfrm>
              <a:off x="0" y="-38100"/>
              <a:ext cx="11049000" cy="3759200"/>
            </a:xfrm>
            <a:prstGeom prst="rect">
              <a:avLst/>
            </a:prstGeom>
          </p:spPr>
          <p:txBody>
            <a:bodyPr lIns="33867" tIns="33867" rIns="33867" bIns="33867" rtlCol="0" anchor="ctr"/>
            <a:lstStyle/>
            <a:p>
              <a:pPr>
                <a:lnSpc>
                  <a:spcPts val="1119"/>
                </a:lnSpc>
              </a:pPr>
              <a:endParaRPr sz="1200"/>
            </a:p>
          </p:txBody>
        </p:sp>
      </p:grpSp>
      <p:sp>
        <p:nvSpPr>
          <p:cNvPr id="43" name="TextBox 43"/>
          <p:cNvSpPr txBox="1"/>
          <p:nvPr/>
        </p:nvSpPr>
        <p:spPr>
          <a:xfrm>
            <a:off x="1501997" y="4159250"/>
            <a:ext cx="3681984" cy="1325876"/>
          </a:xfrm>
          <a:prstGeom prst="rect">
            <a:avLst/>
          </a:prstGeom>
        </p:spPr>
        <p:txBody>
          <a:bodyPr lIns="0" tIns="0" rIns="0" bIns="0" rtlCol="0" anchor="t">
            <a:spAutoFit/>
          </a:bodyPr>
          <a:lstStyle/>
          <a:p>
            <a:pPr>
              <a:lnSpc>
                <a:spcPts val="2136"/>
              </a:lnSpc>
            </a:pPr>
            <a:r>
              <a:rPr lang="en-US" sz="1600" b="1">
                <a:solidFill>
                  <a:srgbClr val="F7FBFC"/>
                </a:solidFill>
                <a:latin typeface="Arial Bold"/>
                <a:ea typeface="Arial Bold"/>
                <a:cs typeface="Arial Bold"/>
                <a:sym typeface="Arial Bold"/>
              </a:rPr>
              <a:t>Important </a:t>
            </a:r>
            <a:r>
              <a:rPr lang="en-US" sz="1600" b="1">
                <a:solidFill>
                  <a:srgbClr val="F7FBFC"/>
                </a:solidFill>
                <a:latin typeface="Arial" panose="020B0604020202020204" pitchFamily="34" charset="0"/>
                <a:ea typeface="Arial Bold"/>
                <a:cs typeface="Arial" panose="020B0604020202020204" pitchFamily="34" charset="0"/>
                <a:sym typeface="Arial Bold"/>
              </a:rPr>
              <a:t>overlap</a:t>
            </a:r>
            <a:r>
              <a:rPr lang="en-US" sz="1600" b="1">
                <a:solidFill>
                  <a:srgbClr val="F7FBFC"/>
                </a:solidFill>
                <a:latin typeface="Arial Bold"/>
                <a:ea typeface="Arial Bold"/>
                <a:cs typeface="Arial Bold"/>
                <a:sym typeface="Arial Bold"/>
              </a:rPr>
              <a:t> between DLD and dyslexia </a:t>
            </a:r>
            <a:r>
              <a:rPr lang="en-US" sz="1600" b="1">
                <a:solidFill>
                  <a:srgbClr val="F7FBFC"/>
                </a:solidFill>
                <a:latin typeface="Calibri" panose="020F0502020204030204" pitchFamily="34" charset="0"/>
                <a:ea typeface="Calibri" panose="020F0502020204030204" pitchFamily="34" charset="0"/>
                <a:cs typeface="Calibri" panose="020F0502020204030204" pitchFamily="34" charset="0"/>
                <a:sym typeface="Arial Bold"/>
              </a:rPr>
              <a:t>which</a:t>
            </a:r>
            <a:r>
              <a:rPr lang="en-US" sz="1600" b="1">
                <a:solidFill>
                  <a:srgbClr val="F7FBFC"/>
                </a:solidFill>
                <a:latin typeface="Arial Bold"/>
                <a:ea typeface="Arial Bold"/>
                <a:cs typeface="Arial Bold"/>
                <a:sym typeface="Arial Bold"/>
              </a:rPr>
              <a:t> may result in more extensive difficulties across oral language, decoding, reading fluency and comprehension</a:t>
            </a:r>
          </a:p>
        </p:txBody>
      </p:sp>
      <p:grpSp>
        <p:nvGrpSpPr>
          <p:cNvPr id="44" name="Group 44"/>
          <p:cNvGrpSpPr/>
          <p:nvPr/>
        </p:nvGrpSpPr>
        <p:grpSpPr>
          <a:xfrm>
            <a:off x="6096000" y="3854450"/>
            <a:ext cx="5664200" cy="1860550"/>
            <a:chOff x="0" y="0"/>
            <a:chExt cx="11328400" cy="3721100"/>
          </a:xfrm>
        </p:grpSpPr>
        <p:sp>
          <p:nvSpPr>
            <p:cNvPr id="45" name="Freeform 45"/>
            <p:cNvSpPr/>
            <p:nvPr/>
          </p:nvSpPr>
          <p:spPr>
            <a:xfrm>
              <a:off x="0" y="0"/>
              <a:ext cx="11328400" cy="3721100"/>
            </a:xfrm>
            <a:custGeom>
              <a:avLst/>
              <a:gdLst/>
              <a:ahLst/>
              <a:cxnLst/>
              <a:rect l="l" t="t" r="r" b="b"/>
              <a:pathLst>
                <a:path w="11328400" h="3721100">
                  <a:moveTo>
                    <a:pt x="0" y="0"/>
                  </a:moveTo>
                  <a:lnTo>
                    <a:pt x="11328400" y="0"/>
                  </a:lnTo>
                  <a:lnTo>
                    <a:pt x="11328400" y="3721100"/>
                  </a:lnTo>
                  <a:lnTo>
                    <a:pt x="0" y="3721100"/>
                  </a:lnTo>
                  <a:lnTo>
                    <a:pt x="0" y="0"/>
                  </a:lnTo>
                  <a:close/>
                </a:path>
              </a:pathLst>
            </a:custGeom>
            <a:blipFill>
              <a:blip r:embed="rId17"/>
              <a:stretch>
                <a:fillRect/>
              </a:stretch>
            </a:blipFill>
          </p:spPr>
          <p:txBody>
            <a:bodyPr/>
            <a:lstStyle/>
            <a:p>
              <a:endParaRPr lang="en-GB" sz="1200"/>
            </a:p>
          </p:txBody>
        </p:sp>
      </p:grpSp>
      <p:grpSp>
        <p:nvGrpSpPr>
          <p:cNvPr id="46" name="Group 46"/>
          <p:cNvGrpSpPr/>
          <p:nvPr/>
        </p:nvGrpSpPr>
        <p:grpSpPr>
          <a:xfrm>
            <a:off x="6096000" y="3854450"/>
            <a:ext cx="292100" cy="1860550"/>
            <a:chOff x="0" y="0"/>
            <a:chExt cx="584200" cy="3721100"/>
          </a:xfrm>
        </p:grpSpPr>
        <p:sp>
          <p:nvSpPr>
            <p:cNvPr id="47" name="Freeform 47"/>
            <p:cNvSpPr/>
            <p:nvPr/>
          </p:nvSpPr>
          <p:spPr>
            <a:xfrm>
              <a:off x="0" y="0"/>
              <a:ext cx="584200" cy="3721100"/>
            </a:xfrm>
            <a:custGeom>
              <a:avLst/>
              <a:gdLst/>
              <a:ahLst/>
              <a:cxnLst/>
              <a:rect l="l" t="t" r="r" b="b"/>
              <a:pathLst>
                <a:path w="584200" h="3721100">
                  <a:moveTo>
                    <a:pt x="0" y="0"/>
                  </a:moveTo>
                  <a:lnTo>
                    <a:pt x="584200" y="0"/>
                  </a:lnTo>
                  <a:lnTo>
                    <a:pt x="584200" y="3721100"/>
                  </a:lnTo>
                  <a:lnTo>
                    <a:pt x="0" y="3721100"/>
                  </a:lnTo>
                  <a:lnTo>
                    <a:pt x="0" y="0"/>
                  </a:lnTo>
                  <a:close/>
                </a:path>
              </a:pathLst>
            </a:custGeom>
            <a:blipFill>
              <a:blip r:embed="rId18"/>
              <a:stretch>
                <a:fillRect/>
              </a:stretch>
            </a:blipFill>
          </p:spPr>
          <p:txBody>
            <a:bodyPr/>
            <a:lstStyle/>
            <a:p>
              <a:endParaRPr lang="en-GB" sz="1200"/>
            </a:p>
          </p:txBody>
        </p:sp>
      </p:grpSp>
      <p:grpSp>
        <p:nvGrpSpPr>
          <p:cNvPr id="48" name="Group 48"/>
          <p:cNvGrpSpPr/>
          <p:nvPr/>
        </p:nvGrpSpPr>
        <p:grpSpPr>
          <a:xfrm>
            <a:off x="7397750" y="4286250"/>
            <a:ext cx="152400" cy="1003300"/>
            <a:chOff x="0" y="0"/>
            <a:chExt cx="304800" cy="2006600"/>
          </a:xfrm>
        </p:grpSpPr>
        <p:sp>
          <p:nvSpPr>
            <p:cNvPr id="49" name="Freeform 49"/>
            <p:cNvSpPr/>
            <p:nvPr/>
          </p:nvSpPr>
          <p:spPr>
            <a:xfrm>
              <a:off x="0" y="0"/>
              <a:ext cx="304800" cy="2006600"/>
            </a:xfrm>
            <a:custGeom>
              <a:avLst/>
              <a:gdLst/>
              <a:ahLst/>
              <a:cxnLst/>
              <a:rect l="l" t="t" r="r" b="b"/>
              <a:pathLst>
                <a:path w="304800" h="2006600">
                  <a:moveTo>
                    <a:pt x="0" y="0"/>
                  </a:moveTo>
                  <a:lnTo>
                    <a:pt x="304800" y="0"/>
                  </a:lnTo>
                  <a:lnTo>
                    <a:pt x="304800" y="2006600"/>
                  </a:lnTo>
                  <a:lnTo>
                    <a:pt x="0" y="2006600"/>
                  </a:lnTo>
                  <a:lnTo>
                    <a:pt x="0" y="0"/>
                  </a:lnTo>
                  <a:close/>
                </a:path>
              </a:pathLst>
            </a:custGeom>
            <a:blipFill>
              <a:blip r:embed="rId19"/>
              <a:stretch>
                <a:fillRect/>
              </a:stretch>
            </a:blipFill>
          </p:spPr>
          <p:txBody>
            <a:bodyPr/>
            <a:lstStyle/>
            <a:p>
              <a:endParaRPr lang="en-GB" sz="1200"/>
            </a:p>
          </p:txBody>
        </p:sp>
      </p:grpSp>
      <p:grpSp>
        <p:nvGrpSpPr>
          <p:cNvPr id="50" name="Group 50"/>
          <p:cNvGrpSpPr/>
          <p:nvPr/>
        </p:nvGrpSpPr>
        <p:grpSpPr>
          <a:xfrm>
            <a:off x="6096000" y="3854450"/>
            <a:ext cx="5664200" cy="1860550"/>
            <a:chOff x="0" y="0"/>
            <a:chExt cx="11328400" cy="3721100"/>
          </a:xfrm>
        </p:grpSpPr>
        <p:sp>
          <p:nvSpPr>
            <p:cNvPr id="51" name="Freeform 51"/>
            <p:cNvSpPr/>
            <p:nvPr/>
          </p:nvSpPr>
          <p:spPr>
            <a:xfrm>
              <a:off x="0" y="0"/>
              <a:ext cx="11328400" cy="3721100"/>
            </a:xfrm>
            <a:custGeom>
              <a:avLst/>
              <a:gdLst/>
              <a:ahLst/>
              <a:cxnLst/>
              <a:rect l="l" t="t" r="r" b="b"/>
              <a:pathLst>
                <a:path w="11328400" h="3721100">
                  <a:moveTo>
                    <a:pt x="0" y="0"/>
                  </a:moveTo>
                  <a:lnTo>
                    <a:pt x="11328400" y="0"/>
                  </a:lnTo>
                  <a:lnTo>
                    <a:pt x="11328400" y="3721100"/>
                  </a:lnTo>
                  <a:lnTo>
                    <a:pt x="0" y="3721100"/>
                  </a:lnTo>
                  <a:close/>
                </a:path>
              </a:pathLst>
            </a:custGeom>
            <a:solidFill>
              <a:srgbClr val="172328"/>
            </a:solidFill>
            <a:ln w="19050" cap="sq">
              <a:solidFill>
                <a:srgbClr val="21E6D1"/>
              </a:solidFill>
              <a:prstDash val="solid"/>
              <a:miter/>
            </a:ln>
          </p:spPr>
          <p:txBody>
            <a:bodyPr/>
            <a:lstStyle/>
            <a:p>
              <a:endParaRPr lang="en-GB" sz="1200"/>
            </a:p>
          </p:txBody>
        </p:sp>
        <p:sp>
          <p:nvSpPr>
            <p:cNvPr id="52" name="TextBox 52"/>
            <p:cNvSpPr txBox="1"/>
            <p:nvPr/>
          </p:nvSpPr>
          <p:spPr>
            <a:xfrm>
              <a:off x="0" y="-38100"/>
              <a:ext cx="11328400" cy="3759200"/>
            </a:xfrm>
            <a:prstGeom prst="rect">
              <a:avLst/>
            </a:prstGeom>
          </p:spPr>
          <p:txBody>
            <a:bodyPr lIns="33867" tIns="33867" rIns="33867" bIns="33867" rtlCol="0" anchor="ctr"/>
            <a:lstStyle/>
            <a:p>
              <a:pPr>
                <a:lnSpc>
                  <a:spcPts val="1119"/>
                </a:lnSpc>
              </a:pPr>
              <a:endParaRPr sz="1200"/>
            </a:p>
          </p:txBody>
        </p:sp>
      </p:grpSp>
      <p:sp>
        <p:nvSpPr>
          <p:cNvPr id="53" name="TextBox 53"/>
          <p:cNvSpPr txBox="1"/>
          <p:nvPr/>
        </p:nvSpPr>
        <p:spPr>
          <a:xfrm>
            <a:off x="7507121" y="4214152"/>
            <a:ext cx="3633216" cy="1056571"/>
          </a:xfrm>
          <a:prstGeom prst="rect">
            <a:avLst/>
          </a:prstGeom>
        </p:spPr>
        <p:txBody>
          <a:bodyPr lIns="0" tIns="0" rIns="0" bIns="0" rtlCol="0" anchor="t">
            <a:spAutoFit/>
          </a:bodyPr>
          <a:lstStyle/>
          <a:p>
            <a:pPr>
              <a:lnSpc>
                <a:spcPts val="2112"/>
              </a:lnSpc>
            </a:pPr>
            <a:r>
              <a:rPr lang="en-US" sz="1600" b="1">
                <a:solidFill>
                  <a:srgbClr val="F7FBFC"/>
                </a:solidFill>
                <a:latin typeface="Arial Bold"/>
                <a:ea typeface="Arial Bold"/>
                <a:cs typeface="Arial Bold"/>
                <a:sym typeface="Arial Bold"/>
              </a:rPr>
              <a:t>Autistic learners may have </a:t>
            </a:r>
            <a:r>
              <a:rPr lang="en-US" sz="1600" b="1">
                <a:solidFill>
                  <a:srgbClr val="F7FBFC"/>
                </a:solidFill>
                <a:latin typeface="Arial" panose="020B0604020202020204" pitchFamily="34" charset="0"/>
                <a:ea typeface="Calibri" panose="020F0502020204030204" pitchFamily="34" charset="0"/>
                <a:cs typeface="Arial" panose="020B0604020202020204" pitchFamily="34" charset="0"/>
                <a:sym typeface="Arial Bold"/>
              </a:rPr>
              <a:t>homogeneous</a:t>
            </a:r>
            <a:r>
              <a:rPr lang="en-US" sz="1600" b="1">
                <a:solidFill>
                  <a:srgbClr val="F7FBFC"/>
                </a:solidFill>
                <a:latin typeface="Arial Bold"/>
                <a:ea typeface="Arial Bold"/>
                <a:cs typeface="Arial Bold"/>
                <a:sym typeface="Arial Bold"/>
              </a:rPr>
              <a:t> language profiles and co- occurring language needs as well as literacy or attention difficulties</a:t>
            </a:r>
          </a:p>
        </p:txBody>
      </p:sp>
      <p:grpSp>
        <p:nvGrpSpPr>
          <p:cNvPr id="54" name="Group 54"/>
          <p:cNvGrpSpPr/>
          <p:nvPr/>
        </p:nvGrpSpPr>
        <p:grpSpPr>
          <a:xfrm>
            <a:off x="0" y="6000750"/>
            <a:ext cx="2324100" cy="857250"/>
            <a:chOff x="0" y="0"/>
            <a:chExt cx="4648200" cy="1714500"/>
          </a:xfrm>
        </p:grpSpPr>
        <p:sp>
          <p:nvSpPr>
            <p:cNvPr id="55" name="Freeform 55"/>
            <p:cNvSpPr/>
            <p:nvPr/>
          </p:nvSpPr>
          <p:spPr>
            <a:xfrm>
              <a:off x="0" y="0"/>
              <a:ext cx="4648200" cy="1714500"/>
            </a:xfrm>
            <a:custGeom>
              <a:avLst/>
              <a:gdLst/>
              <a:ahLst/>
              <a:cxnLst/>
              <a:rect l="l" t="t" r="r" b="b"/>
              <a:pathLst>
                <a:path w="4648200" h="1714500">
                  <a:moveTo>
                    <a:pt x="0" y="0"/>
                  </a:moveTo>
                  <a:lnTo>
                    <a:pt x="4648200" y="0"/>
                  </a:lnTo>
                  <a:lnTo>
                    <a:pt x="4648200" y="1714500"/>
                  </a:lnTo>
                  <a:lnTo>
                    <a:pt x="0" y="1714500"/>
                  </a:lnTo>
                  <a:lnTo>
                    <a:pt x="0" y="0"/>
                  </a:lnTo>
                  <a:close/>
                </a:path>
              </a:pathLst>
            </a:custGeom>
            <a:blipFill>
              <a:blip r:embed="rId20"/>
              <a:stretch>
                <a:fillRect/>
              </a:stretch>
            </a:blipFill>
          </p:spPr>
          <p:txBody>
            <a:bodyPr/>
            <a:lstStyle/>
            <a:p>
              <a:endParaRPr lang="en-GB" sz="1200"/>
            </a:p>
          </p:txBody>
        </p:sp>
      </p:grpSp>
      <p:grpSp>
        <p:nvGrpSpPr>
          <p:cNvPr id="56" name="Group 56"/>
          <p:cNvGrpSpPr/>
          <p:nvPr/>
        </p:nvGrpSpPr>
        <p:grpSpPr>
          <a:xfrm>
            <a:off x="9575800" y="6000750"/>
            <a:ext cx="2616200" cy="857250"/>
            <a:chOff x="0" y="0"/>
            <a:chExt cx="5232400" cy="1714500"/>
          </a:xfrm>
        </p:grpSpPr>
        <p:sp>
          <p:nvSpPr>
            <p:cNvPr id="57" name="Freeform 57"/>
            <p:cNvSpPr/>
            <p:nvPr/>
          </p:nvSpPr>
          <p:spPr>
            <a:xfrm>
              <a:off x="0" y="0"/>
              <a:ext cx="5232400" cy="1714500"/>
            </a:xfrm>
            <a:custGeom>
              <a:avLst/>
              <a:gdLst/>
              <a:ahLst/>
              <a:cxnLst/>
              <a:rect l="l" t="t" r="r" b="b"/>
              <a:pathLst>
                <a:path w="5232400" h="1714500">
                  <a:moveTo>
                    <a:pt x="0" y="0"/>
                  </a:moveTo>
                  <a:lnTo>
                    <a:pt x="5232400" y="0"/>
                  </a:lnTo>
                  <a:lnTo>
                    <a:pt x="5232400" y="1714500"/>
                  </a:lnTo>
                  <a:lnTo>
                    <a:pt x="0" y="1714500"/>
                  </a:lnTo>
                  <a:lnTo>
                    <a:pt x="0" y="0"/>
                  </a:lnTo>
                  <a:close/>
                </a:path>
              </a:pathLst>
            </a:custGeom>
            <a:blipFill>
              <a:blip r:embed="rId21"/>
              <a:stretch>
                <a:fillRect/>
              </a:stretch>
            </a:blipFill>
          </p:spPr>
          <p:txBody>
            <a:bodyPr/>
            <a:lstStyle/>
            <a:p>
              <a:endParaRPr lang="en-GB" sz="120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192000" cy="6858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en-GB" sz="1200"/>
            </a:p>
          </p:txBody>
        </p:sp>
      </p:grpSp>
      <p:grpSp>
        <p:nvGrpSpPr>
          <p:cNvPr id="4" name="Group 4"/>
          <p:cNvGrpSpPr/>
          <p:nvPr/>
        </p:nvGrpSpPr>
        <p:grpSpPr>
          <a:xfrm>
            <a:off x="0" y="0"/>
            <a:ext cx="12192000" cy="1714500"/>
            <a:chOff x="0" y="0"/>
            <a:chExt cx="24384000" cy="3429000"/>
          </a:xfrm>
        </p:grpSpPr>
        <p:sp>
          <p:nvSpPr>
            <p:cNvPr id="5" name="Freeform 5"/>
            <p:cNvSpPr/>
            <p:nvPr/>
          </p:nvSpPr>
          <p:spPr>
            <a:xfrm>
              <a:off x="0" y="0"/>
              <a:ext cx="24384000" cy="3429000"/>
            </a:xfrm>
            <a:custGeom>
              <a:avLst/>
              <a:gdLst/>
              <a:ahLst/>
              <a:cxnLst/>
              <a:rect l="l" t="t" r="r" b="b"/>
              <a:pathLst>
                <a:path w="24384000" h="3429000">
                  <a:moveTo>
                    <a:pt x="0" y="0"/>
                  </a:moveTo>
                  <a:lnTo>
                    <a:pt x="24384000" y="0"/>
                  </a:lnTo>
                  <a:lnTo>
                    <a:pt x="24384000" y="3429000"/>
                  </a:lnTo>
                  <a:lnTo>
                    <a:pt x="0" y="3429000"/>
                  </a:lnTo>
                  <a:lnTo>
                    <a:pt x="0" y="0"/>
                  </a:lnTo>
                  <a:close/>
                </a:path>
              </a:pathLst>
            </a:custGeom>
            <a:blipFill>
              <a:blip r:embed="rId4"/>
              <a:stretch>
                <a:fillRect/>
              </a:stretch>
            </a:blipFill>
          </p:spPr>
          <p:txBody>
            <a:bodyPr/>
            <a:lstStyle/>
            <a:p>
              <a:endParaRPr lang="en-GB" sz="1200"/>
            </a:p>
          </p:txBody>
        </p:sp>
      </p:grpSp>
      <p:grpSp>
        <p:nvGrpSpPr>
          <p:cNvPr id="6" name="Group 6"/>
          <p:cNvGrpSpPr/>
          <p:nvPr/>
        </p:nvGrpSpPr>
        <p:grpSpPr>
          <a:xfrm>
            <a:off x="0" y="1568450"/>
            <a:ext cx="292100" cy="2717800"/>
            <a:chOff x="0" y="0"/>
            <a:chExt cx="584200" cy="5435600"/>
          </a:xfrm>
        </p:grpSpPr>
        <p:sp>
          <p:nvSpPr>
            <p:cNvPr id="7" name="Freeform 7"/>
            <p:cNvSpPr/>
            <p:nvPr/>
          </p:nvSpPr>
          <p:spPr>
            <a:xfrm>
              <a:off x="0" y="0"/>
              <a:ext cx="584200" cy="5435600"/>
            </a:xfrm>
            <a:custGeom>
              <a:avLst/>
              <a:gdLst/>
              <a:ahLst/>
              <a:cxnLst/>
              <a:rect l="l" t="t" r="r" b="b"/>
              <a:pathLst>
                <a:path w="584200" h="5435600">
                  <a:moveTo>
                    <a:pt x="0" y="0"/>
                  </a:moveTo>
                  <a:lnTo>
                    <a:pt x="584200" y="0"/>
                  </a:lnTo>
                  <a:lnTo>
                    <a:pt x="584200" y="5435600"/>
                  </a:lnTo>
                  <a:lnTo>
                    <a:pt x="0" y="5435600"/>
                  </a:lnTo>
                  <a:lnTo>
                    <a:pt x="0" y="0"/>
                  </a:lnTo>
                  <a:close/>
                </a:path>
              </a:pathLst>
            </a:custGeom>
            <a:blipFill>
              <a:blip r:embed="rId5"/>
              <a:stretch>
                <a:fillRect/>
              </a:stretch>
            </a:blipFill>
          </p:spPr>
          <p:txBody>
            <a:bodyPr/>
            <a:lstStyle/>
            <a:p>
              <a:endParaRPr lang="en-GB" sz="1200"/>
            </a:p>
          </p:txBody>
        </p:sp>
      </p:grpSp>
      <p:grpSp>
        <p:nvGrpSpPr>
          <p:cNvPr id="8" name="Group 8"/>
          <p:cNvGrpSpPr/>
          <p:nvPr/>
        </p:nvGrpSpPr>
        <p:grpSpPr>
          <a:xfrm>
            <a:off x="285750" y="285750"/>
            <a:ext cx="152400" cy="1143000"/>
            <a:chOff x="0" y="0"/>
            <a:chExt cx="304800" cy="2286000"/>
          </a:xfrm>
        </p:grpSpPr>
        <p:sp>
          <p:nvSpPr>
            <p:cNvPr id="9" name="Freeform 9"/>
            <p:cNvSpPr/>
            <p:nvPr/>
          </p:nvSpPr>
          <p:spPr>
            <a:xfrm>
              <a:off x="0" y="0"/>
              <a:ext cx="304800" cy="2286000"/>
            </a:xfrm>
            <a:custGeom>
              <a:avLst/>
              <a:gdLst/>
              <a:ahLst/>
              <a:cxnLst/>
              <a:rect l="l" t="t" r="r" b="b"/>
              <a:pathLst>
                <a:path w="304800" h="2286000">
                  <a:moveTo>
                    <a:pt x="0" y="0"/>
                  </a:moveTo>
                  <a:lnTo>
                    <a:pt x="304800" y="0"/>
                  </a:lnTo>
                  <a:lnTo>
                    <a:pt x="304800" y="2286000"/>
                  </a:lnTo>
                  <a:lnTo>
                    <a:pt x="0" y="2286000"/>
                  </a:lnTo>
                  <a:lnTo>
                    <a:pt x="0" y="0"/>
                  </a:lnTo>
                  <a:close/>
                </a:path>
              </a:pathLst>
            </a:custGeom>
            <a:blipFill>
              <a:blip r:embed="rId6"/>
              <a:stretch>
                <a:fillRect/>
              </a:stretch>
            </a:blipFill>
          </p:spPr>
          <p:txBody>
            <a:bodyPr/>
            <a:lstStyle/>
            <a:p>
              <a:endParaRPr lang="en-GB" sz="1200"/>
            </a:p>
          </p:txBody>
        </p:sp>
      </p:grpSp>
      <p:sp>
        <p:nvSpPr>
          <p:cNvPr id="10" name="TextBox 10"/>
          <p:cNvSpPr txBox="1"/>
          <p:nvPr/>
        </p:nvSpPr>
        <p:spPr>
          <a:xfrm>
            <a:off x="755904" y="813620"/>
            <a:ext cx="7866986" cy="412870"/>
          </a:xfrm>
          <a:prstGeom prst="rect">
            <a:avLst/>
          </a:prstGeom>
        </p:spPr>
        <p:txBody>
          <a:bodyPr wrap="square" lIns="0" tIns="0" rIns="0" bIns="0" rtlCol="0" anchor="t">
            <a:spAutoFit/>
          </a:bodyPr>
          <a:lstStyle/>
          <a:p>
            <a:pPr>
              <a:lnSpc>
                <a:spcPts val="3165"/>
              </a:lnSpc>
            </a:pPr>
            <a:r>
              <a:rPr lang="en-US" sz="3600" b="1">
                <a:solidFill>
                  <a:srgbClr val="F7FBFC"/>
                </a:solidFill>
                <a:latin typeface="Arial" panose="020B0604020202020204" pitchFamily="34" charset="0"/>
                <a:ea typeface="Montaser Arabic Bold"/>
                <a:cs typeface="Arial" panose="020B0604020202020204" pitchFamily="34" charset="0"/>
                <a:sym typeface="Montaser Arabic Bold"/>
              </a:rPr>
              <a:t>Learners with co- occurring needs</a:t>
            </a:r>
          </a:p>
        </p:txBody>
      </p:sp>
      <p:grpSp>
        <p:nvGrpSpPr>
          <p:cNvPr id="11" name="Group 11"/>
          <p:cNvGrpSpPr/>
          <p:nvPr/>
        </p:nvGrpSpPr>
        <p:grpSpPr>
          <a:xfrm>
            <a:off x="9575800" y="857250"/>
            <a:ext cx="1314450" cy="857250"/>
            <a:chOff x="0" y="0"/>
            <a:chExt cx="2628900" cy="1714500"/>
          </a:xfrm>
        </p:grpSpPr>
        <p:sp>
          <p:nvSpPr>
            <p:cNvPr id="12" name="Freeform 12"/>
            <p:cNvSpPr/>
            <p:nvPr/>
          </p:nvSpPr>
          <p:spPr>
            <a:xfrm>
              <a:off x="0" y="0"/>
              <a:ext cx="2628900" cy="1714500"/>
            </a:xfrm>
            <a:custGeom>
              <a:avLst/>
              <a:gdLst/>
              <a:ahLst/>
              <a:cxnLst/>
              <a:rect l="l" t="t" r="r" b="b"/>
              <a:pathLst>
                <a:path w="2628900" h="1714500">
                  <a:moveTo>
                    <a:pt x="0" y="0"/>
                  </a:moveTo>
                  <a:lnTo>
                    <a:pt x="2628900" y="0"/>
                  </a:lnTo>
                  <a:lnTo>
                    <a:pt x="2628900" y="1714500"/>
                  </a:lnTo>
                  <a:lnTo>
                    <a:pt x="0" y="1714500"/>
                  </a:lnTo>
                  <a:lnTo>
                    <a:pt x="0" y="0"/>
                  </a:lnTo>
                  <a:close/>
                </a:path>
              </a:pathLst>
            </a:custGeom>
            <a:blipFill>
              <a:blip r:embed="rId7"/>
              <a:stretch>
                <a:fillRect/>
              </a:stretch>
            </a:blipFill>
          </p:spPr>
          <p:txBody>
            <a:bodyPr/>
            <a:lstStyle/>
            <a:p>
              <a:endParaRPr lang="en-GB" sz="1200"/>
            </a:p>
          </p:txBody>
        </p:sp>
      </p:grpSp>
      <p:grpSp>
        <p:nvGrpSpPr>
          <p:cNvPr id="13" name="Group 13"/>
          <p:cNvGrpSpPr/>
          <p:nvPr/>
        </p:nvGrpSpPr>
        <p:grpSpPr>
          <a:xfrm>
            <a:off x="10883900" y="0"/>
            <a:ext cx="1308100" cy="2000250"/>
            <a:chOff x="0" y="0"/>
            <a:chExt cx="2616200" cy="4000500"/>
          </a:xfrm>
        </p:grpSpPr>
        <p:sp>
          <p:nvSpPr>
            <p:cNvPr id="14" name="Freeform 14"/>
            <p:cNvSpPr/>
            <p:nvPr/>
          </p:nvSpPr>
          <p:spPr>
            <a:xfrm>
              <a:off x="0" y="0"/>
              <a:ext cx="2616200" cy="4000500"/>
            </a:xfrm>
            <a:custGeom>
              <a:avLst/>
              <a:gdLst/>
              <a:ahLst/>
              <a:cxnLst/>
              <a:rect l="l" t="t" r="r" b="b"/>
              <a:pathLst>
                <a:path w="2616200" h="4000500">
                  <a:moveTo>
                    <a:pt x="0" y="0"/>
                  </a:moveTo>
                  <a:lnTo>
                    <a:pt x="2616200" y="0"/>
                  </a:lnTo>
                  <a:lnTo>
                    <a:pt x="2616200" y="4000500"/>
                  </a:lnTo>
                  <a:lnTo>
                    <a:pt x="0" y="4000500"/>
                  </a:lnTo>
                  <a:lnTo>
                    <a:pt x="0" y="0"/>
                  </a:lnTo>
                  <a:close/>
                </a:path>
              </a:pathLst>
            </a:custGeom>
            <a:blipFill>
              <a:blip r:embed="rId8"/>
              <a:stretch>
                <a:fillRect/>
              </a:stretch>
            </a:blipFill>
          </p:spPr>
          <p:txBody>
            <a:bodyPr/>
            <a:lstStyle/>
            <a:p>
              <a:endParaRPr lang="en-GB" sz="1200"/>
            </a:p>
          </p:txBody>
        </p:sp>
      </p:grpSp>
      <p:grpSp>
        <p:nvGrpSpPr>
          <p:cNvPr id="15" name="Group 15"/>
          <p:cNvGrpSpPr/>
          <p:nvPr/>
        </p:nvGrpSpPr>
        <p:grpSpPr>
          <a:xfrm>
            <a:off x="431800" y="1854200"/>
            <a:ext cx="3632200" cy="4578350"/>
            <a:chOff x="0" y="0"/>
            <a:chExt cx="7264400" cy="9156700"/>
          </a:xfrm>
        </p:grpSpPr>
        <p:sp>
          <p:nvSpPr>
            <p:cNvPr id="16" name="Freeform 16"/>
            <p:cNvSpPr/>
            <p:nvPr/>
          </p:nvSpPr>
          <p:spPr>
            <a:xfrm>
              <a:off x="0" y="0"/>
              <a:ext cx="7264400" cy="9156700"/>
            </a:xfrm>
            <a:custGeom>
              <a:avLst/>
              <a:gdLst/>
              <a:ahLst/>
              <a:cxnLst/>
              <a:rect l="l" t="t" r="r" b="b"/>
              <a:pathLst>
                <a:path w="7264400" h="9156700">
                  <a:moveTo>
                    <a:pt x="0" y="0"/>
                  </a:moveTo>
                  <a:lnTo>
                    <a:pt x="7264400" y="0"/>
                  </a:lnTo>
                  <a:lnTo>
                    <a:pt x="7264400" y="9156700"/>
                  </a:lnTo>
                  <a:lnTo>
                    <a:pt x="0" y="9156700"/>
                  </a:lnTo>
                  <a:lnTo>
                    <a:pt x="0" y="0"/>
                  </a:lnTo>
                  <a:close/>
                </a:path>
              </a:pathLst>
            </a:custGeom>
            <a:blipFill>
              <a:blip r:embed="rId9"/>
              <a:stretch>
                <a:fillRect/>
              </a:stretch>
            </a:blipFill>
          </p:spPr>
          <p:txBody>
            <a:bodyPr/>
            <a:lstStyle/>
            <a:p>
              <a:endParaRPr lang="en-GB" sz="1200"/>
            </a:p>
          </p:txBody>
        </p:sp>
      </p:grpSp>
      <p:grpSp>
        <p:nvGrpSpPr>
          <p:cNvPr id="17" name="Group 17"/>
          <p:cNvGrpSpPr/>
          <p:nvPr/>
        </p:nvGrpSpPr>
        <p:grpSpPr>
          <a:xfrm>
            <a:off x="1593850" y="2139950"/>
            <a:ext cx="1314450" cy="1435100"/>
            <a:chOff x="0" y="0"/>
            <a:chExt cx="2628900" cy="2870200"/>
          </a:xfrm>
        </p:grpSpPr>
        <p:sp>
          <p:nvSpPr>
            <p:cNvPr id="18" name="Freeform 18"/>
            <p:cNvSpPr/>
            <p:nvPr/>
          </p:nvSpPr>
          <p:spPr>
            <a:xfrm>
              <a:off x="0" y="0"/>
              <a:ext cx="2628900" cy="2870200"/>
            </a:xfrm>
            <a:custGeom>
              <a:avLst/>
              <a:gdLst/>
              <a:ahLst/>
              <a:cxnLst/>
              <a:rect l="l" t="t" r="r" b="b"/>
              <a:pathLst>
                <a:path w="2628900" h="2870200">
                  <a:moveTo>
                    <a:pt x="0" y="0"/>
                  </a:moveTo>
                  <a:lnTo>
                    <a:pt x="2628900" y="0"/>
                  </a:lnTo>
                  <a:lnTo>
                    <a:pt x="2628900" y="2870200"/>
                  </a:lnTo>
                  <a:lnTo>
                    <a:pt x="0" y="2870200"/>
                  </a:lnTo>
                  <a:lnTo>
                    <a:pt x="0" y="0"/>
                  </a:lnTo>
                  <a:close/>
                </a:path>
              </a:pathLst>
            </a:custGeom>
            <a:blipFill>
              <a:blip r:embed="rId10"/>
              <a:stretch>
                <a:fillRect/>
              </a:stretch>
            </a:blipFill>
          </p:spPr>
          <p:txBody>
            <a:bodyPr/>
            <a:lstStyle/>
            <a:p>
              <a:endParaRPr lang="en-GB" sz="1200"/>
            </a:p>
          </p:txBody>
        </p:sp>
      </p:grpSp>
      <p:grpSp>
        <p:nvGrpSpPr>
          <p:cNvPr id="19" name="Group 19"/>
          <p:cNvGrpSpPr/>
          <p:nvPr/>
        </p:nvGrpSpPr>
        <p:grpSpPr>
          <a:xfrm>
            <a:off x="431800" y="1854200"/>
            <a:ext cx="3632200" cy="4578350"/>
            <a:chOff x="0" y="0"/>
            <a:chExt cx="7264400" cy="9156700"/>
          </a:xfrm>
        </p:grpSpPr>
        <p:sp>
          <p:nvSpPr>
            <p:cNvPr id="20" name="Freeform 20"/>
            <p:cNvSpPr/>
            <p:nvPr/>
          </p:nvSpPr>
          <p:spPr>
            <a:xfrm>
              <a:off x="0" y="0"/>
              <a:ext cx="7264400" cy="9156700"/>
            </a:xfrm>
            <a:custGeom>
              <a:avLst/>
              <a:gdLst/>
              <a:ahLst/>
              <a:cxnLst/>
              <a:rect l="l" t="t" r="r" b="b"/>
              <a:pathLst>
                <a:path w="7264400" h="9156700">
                  <a:moveTo>
                    <a:pt x="0" y="0"/>
                  </a:moveTo>
                  <a:lnTo>
                    <a:pt x="7264400" y="0"/>
                  </a:lnTo>
                  <a:lnTo>
                    <a:pt x="7264400" y="9156700"/>
                  </a:lnTo>
                  <a:lnTo>
                    <a:pt x="0" y="9156700"/>
                  </a:lnTo>
                  <a:close/>
                </a:path>
              </a:pathLst>
            </a:custGeom>
            <a:solidFill>
              <a:srgbClr val="172328"/>
            </a:solidFill>
            <a:ln w="19050" cap="sq">
              <a:solidFill>
                <a:srgbClr val="21E6D1"/>
              </a:solidFill>
              <a:prstDash val="solid"/>
              <a:miter/>
            </a:ln>
          </p:spPr>
          <p:txBody>
            <a:bodyPr/>
            <a:lstStyle/>
            <a:p>
              <a:endParaRPr lang="en-GB" sz="1200"/>
            </a:p>
          </p:txBody>
        </p:sp>
        <p:sp>
          <p:nvSpPr>
            <p:cNvPr id="21" name="TextBox 21"/>
            <p:cNvSpPr txBox="1"/>
            <p:nvPr/>
          </p:nvSpPr>
          <p:spPr>
            <a:xfrm>
              <a:off x="0" y="-38100"/>
              <a:ext cx="7264400" cy="9194800"/>
            </a:xfrm>
            <a:prstGeom prst="rect">
              <a:avLst/>
            </a:prstGeom>
          </p:spPr>
          <p:txBody>
            <a:bodyPr lIns="33867" tIns="33867" rIns="33867" bIns="33867" rtlCol="0" anchor="ctr"/>
            <a:lstStyle/>
            <a:p>
              <a:pPr>
                <a:lnSpc>
                  <a:spcPts val="1119"/>
                </a:lnSpc>
              </a:pPr>
              <a:endParaRPr sz="1200"/>
            </a:p>
          </p:txBody>
        </p:sp>
      </p:grpSp>
      <p:sp>
        <p:nvSpPr>
          <p:cNvPr id="22" name="TextBox 22"/>
          <p:cNvSpPr txBox="1"/>
          <p:nvPr/>
        </p:nvSpPr>
        <p:spPr>
          <a:xfrm>
            <a:off x="2137035" y="2712587"/>
            <a:ext cx="273546" cy="679673"/>
          </a:xfrm>
          <a:prstGeom prst="rect">
            <a:avLst/>
          </a:prstGeom>
        </p:spPr>
        <p:txBody>
          <a:bodyPr lIns="0" tIns="0" rIns="0" bIns="0" rtlCol="0" anchor="t">
            <a:spAutoFit/>
          </a:bodyPr>
          <a:lstStyle/>
          <a:p>
            <a:pPr algn="ctr">
              <a:lnSpc>
                <a:spcPts val="5330"/>
              </a:lnSpc>
            </a:pPr>
            <a:r>
              <a:rPr lang="en-US" sz="5330" b="1">
                <a:solidFill>
                  <a:srgbClr val="21E6D1"/>
                </a:solidFill>
                <a:latin typeface="Montaser Arabic Bold"/>
                <a:ea typeface="Montaser Arabic Bold"/>
                <a:cs typeface="Montaser Arabic Bold"/>
                <a:sym typeface="Montaser Arabic Bold"/>
              </a:rPr>
              <a:t>1</a:t>
            </a:r>
          </a:p>
        </p:txBody>
      </p:sp>
      <p:grpSp>
        <p:nvGrpSpPr>
          <p:cNvPr id="23" name="Group 23"/>
          <p:cNvGrpSpPr/>
          <p:nvPr/>
        </p:nvGrpSpPr>
        <p:grpSpPr>
          <a:xfrm>
            <a:off x="1739900" y="3714750"/>
            <a:ext cx="1168400" cy="146050"/>
            <a:chOff x="0" y="0"/>
            <a:chExt cx="2336800" cy="292100"/>
          </a:xfrm>
        </p:grpSpPr>
        <p:sp>
          <p:nvSpPr>
            <p:cNvPr id="24" name="Freeform 24"/>
            <p:cNvSpPr/>
            <p:nvPr/>
          </p:nvSpPr>
          <p:spPr>
            <a:xfrm>
              <a:off x="0" y="0"/>
              <a:ext cx="2336800" cy="292100"/>
            </a:xfrm>
            <a:custGeom>
              <a:avLst/>
              <a:gdLst/>
              <a:ahLst/>
              <a:cxnLst/>
              <a:rect l="l" t="t" r="r" b="b"/>
              <a:pathLst>
                <a:path w="2336800" h="292100">
                  <a:moveTo>
                    <a:pt x="0" y="0"/>
                  </a:moveTo>
                  <a:lnTo>
                    <a:pt x="2336800" y="0"/>
                  </a:lnTo>
                  <a:lnTo>
                    <a:pt x="2336800" y="292100"/>
                  </a:lnTo>
                  <a:lnTo>
                    <a:pt x="0" y="292100"/>
                  </a:lnTo>
                  <a:lnTo>
                    <a:pt x="0" y="0"/>
                  </a:lnTo>
                  <a:close/>
                </a:path>
              </a:pathLst>
            </a:custGeom>
            <a:blipFill>
              <a:blip r:embed="rId11"/>
              <a:stretch>
                <a:fillRect/>
              </a:stretch>
            </a:blipFill>
          </p:spPr>
          <p:txBody>
            <a:bodyPr/>
            <a:lstStyle/>
            <a:p>
              <a:endParaRPr lang="en-GB" sz="1200"/>
            </a:p>
          </p:txBody>
        </p:sp>
      </p:grpSp>
      <p:sp>
        <p:nvSpPr>
          <p:cNvPr id="25" name="TextBox 25"/>
          <p:cNvSpPr txBox="1"/>
          <p:nvPr/>
        </p:nvSpPr>
        <p:spPr>
          <a:xfrm>
            <a:off x="928878" y="4035426"/>
            <a:ext cx="2670048" cy="1477328"/>
          </a:xfrm>
          <a:prstGeom prst="rect">
            <a:avLst/>
          </a:prstGeom>
        </p:spPr>
        <p:txBody>
          <a:bodyPr lIns="0" tIns="0" rIns="0" bIns="0" rtlCol="0" anchor="t">
            <a:spAutoFit/>
          </a:bodyPr>
          <a:lstStyle/>
          <a:p>
            <a:r>
              <a:rPr lang="en-US" sz="2400" spc="-47">
                <a:solidFill>
                  <a:srgbClr val="F7FBFC"/>
                </a:solidFill>
                <a:latin typeface="Arial" panose="020B0604020202020204" pitchFamily="34" charset="0"/>
                <a:ea typeface="Arial"/>
                <a:cs typeface="Arial" panose="020B0604020202020204" pitchFamily="34" charset="0"/>
                <a:sym typeface="Arial"/>
              </a:rPr>
              <a:t>The effects of co-occurrence are not necessarily additive or predictable</a:t>
            </a:r>
          </a:p>
        </p:txBody>
      </p:sp>
      <p:grpSp>
        <p:nvGrpSpPr>
          <p:cNvPr id="26" name="Group 26"/>
          <p:cNvGrpSpPr/>
          <p:nvPr/>
        </p:nvGrpSpPr>
        <p:grpSpPr>
          <a:xfrm>
            <a:off x="4203700" y="1854200"/>
            <a:ext cx="3638550" cy="4578350"/>
            <a:chOff x="0" y="0"/>
            <a:chExt cx="7277100" cy="9156700"/>
          </a:xfrm>
        </p:grpSpPr>
        <p:sp>
          <p:nvSpPr>
            <p:cNvPr id="27" name="Freeform 27"/>
            <p:cNvSpPr/>
            <p:nvPr/>
          </p:nvSpPr>
          <p:spPr>
            <a:xfrm>
              <a:off x="0" y="0"/>
              <a:ext cx="7277100" cy="9156700"/>
            </a:xfrm>
            <a:custGeom>
              <a:avLst/>
              <a:gdLst/>
              <a:ahLst/>
              <a:cxnLst/>
              <a:rect l="l" t="t" r="r" b="b"/>
              <a:pathLst>
                <a:path w="7277100" h="9156700">
                  <a:moveTo>
                    <a:pt x="0" y="0"/>
                  </a:moveTo>
                  <a:lnTo>
                    <a:pt x="7277100" y="0"/>
                  </a:lnTo>
                  <a:lnTo>
                    <a:pt x="7277100" y="9156700"/>
                  </a:lnTo>
                  <a:lnTo>
                    <a:pt x="0" y="9156700"/>
                  </a:lnTo>
                  <a:lnTo>
                    <a:pt x="0" y="0"/>
                  </a:lnTo>
                  <a:close/>
                </a:path>
              </a:pathLst>
            </a:custGeom>
            <a:blipFill>
              <a:blip r:embed="rId12"/>
              <a:stretch>
                <a:fillRect/>
              </a:stretch>
            </a:blipFill>
          </p:spPr>
          <p:txBody>
            <a:bodyPr/>
            <a:lstStyle/>
            <a:p>
              <a:endParaRPr lang="en-GB" sz="1200"/>
            </a:p>
          </p:txBody>
        </p:sp>
      </p:grpSp>
      <p:grpSp>
        <p:nvGrpSpPr>
          <p:cNvPr id="28" name="Group 28"/>
          <p:cNvGrpSpPr/>
          <p:nvPr/>
        </p:nvGrpSpPr>
        <p:grpSpPr>
          <a:xfrm>
            <a:off x="5365750" y="2139950"/>
            <a:ext cx="1314450" cy="1435100"/>
            <a:chOff x="0" y="0"/>
            <a:chExt cx="2628900" cy="2870200"/>
          </a:xfrm>
        </p:grpSpPr>
        <p:sp>
          <p:nvSpPr>
            <p:cNvPr id="29" name="Freeform 29"/>
            <p:cNvSpPr/>
            <p:nvPr/>
          </p:nvSpPr>
          <p:spPr>
            <a:xfrm>
              <a:off x="0" y="0"/>
              <a:ext cx="2628900" cy="2870200"/>
            </a:xfrm>
            <a:custGeom>
              <a:avLst/>
              <a:gdLst/>
              <a:ahLst/>
              <a:cxnLst/>
              <a:rect l="l" t="t" r="r" b="b"/>
              <a:pathLst>
                <a:path w="2628900" h="2870200">
                  <a:moveTo>
                    <a:pt x="0" y="0"/>
                  </a:moveTo>
                  <a:lnTo>
                    <a:pt x="2628900" y="0"/>
                  </a:lnTo>
                  <a:lnTo>
                    <a:pt x="2628900" y="2870200"/>
                  </a:lnTo>
                  <a:lnTo>
                    <a:pt x="0" y="2870200"/>
                  </a:lnTo>
                  <a:lnTo>
                    <a:pt x="0" y="0"/>
                  </a:lnTo>
                  <a:close/>
                </a:path>
              </a:pathLst>
            </a:custGeom>
            <a:blipFill>
              <a:blip r:embed="rId13"/>
              <a:stretch>
                <a:fillRect/>
              </a:stretch>
            </a:blipFill>
          </p:spPr>
          <p:txBody>
            <a:bodyPr/>
            <a:lstStyle/>
            <a:p>
              <a:endParaRPr lang="en-GB" sz="1200"/>
            </a:p>
          </p:txBody>
        </p:sp>
      </p:grpSp>
      <p:grpSp>
        <p:nvGrpSpPr>
          <p:cNvPr id="30" name="Group 30"/>
          <p:cNvGrpSpPr/>
          <p:nvPr/>
        </p:nvGrpSpPr>
        <p:grpSpPr>
          <a:xfrm>
            <a:off x="4203700" y="1825625"/>
            <a:ext cx="3638550" cy="4597400"/>
            <a:chOff x="0" y="-38100"/>
            <a:chExt cx="7277100" cy="9194800"/>
          </a:xfrm>
        </p:grpSpPr>
        <p:sp>
          <p:nvSpPr>
            <p:cNvPr id="31" name="Freeform 31"/>
            <p:cNvSpPr/>
            <p:nvPr/>
          </p:nvSpPr>
          <p:spPr>
            <a:xfrm>
              <a:off x="0" y="0"/>
              <a:ext cx="7277100" cy="9156700"/>
            </a:xfrm>
            <a:custGeom>
              <a:avLst/>
              <a:gdLst/>
              <a:ahLst/>
              <a:cxnLst/>
              <a:rect l="l" t="t" r="r" b="b"/>
              <a:pathLst>
                <a:path w="7277100" h="9156700">
                  <a:moveTo>
                    <a:pt x="0" y="0"/>
                  </a:moveTo>
                  <a:lnTo>
                    <a:pt x="7277100" y="0"/>
                  </a:lnTo>
                  <a:lnTo>
                    <a:pt x="7277100" y="9156700"/>
                  </a:lnTo>
                  <a:lnTo>
                    <a:pt x="0" y="9156700"/>
                  </a:lnTo>
                  <a:close/>
                </a:path>
              </a:pathLst>
            </a:custGeom>
            <a:solidFill>
              <a:srgbClr val="172328"/>
            </a:solidFill>
            <a:ln w="19050" cap="sq">
              <a:solidFill>
                <a:srgbClr val="21E6D1"/>
              </a:solidFill>
              <a:prstDash val="solid"/>
              <a:miter/>
            </a:ln>
          </p:spPr>
          <p:txBody>
            <a:bodyPr/>
            <a:lstStyle/>
            <a:p>
              <a:endParaRPr lang="en-GB" sz="1200"/>
            </a:p>
          </p:txBody>
        </p:sp>
        <p:sp>
          <p:nvSpPr>
            <p:cNvPr id="32" name="TextBox 32"/>
            <p:cNvSpPr txBox="1"/>
            <p:nvPr/>
          </p:nvSpPr>
          <p:spPr>
            <a:xfrm>
              <a:off x="0" y="-38100"/>
              <a:ext cx="7277100" cy="9194800"/>
            </a:xfrm>
            <a:prstGeom prst="rect">
              <a:avLst/>
            </a:prstGeom>
          </p:spPr>
          <p:txBody>
            <a:bodyPr lIns="33867" tIns="33867" rIns="33867" bIns="33867" rtlCol="0" anchor="ctr"/>
            <a:lstStyle/>
            <a:p>
              <a:pPr>
                <a:lnSpc>
                  <a:spcPts val="1119"/>
                </a:lnSpc>
              </a:pPr>
              <a:endParaRPr sz="1200"/>
            </a:p>
          </p:txBody>
        </p:sp>
      </p:grpSp>
      <p:sp>
        <p:nvSpPr>
          <p:cNvPr id="33" name="TextBox 33"/>
          <p:cNvSpPr txBox="1"/>
          <p:nvPr/>
        </p:nvSpPr>
        <p:spPr>
          <a:xfrm>
            <a:off x="5860733" y="2712587"/>
            <a:ext cx="409575" cy="679673"/>
          </a:xfrm>
          <a:prstGeom prst="rect">
            <a:avLst/>
          </a:prstGeom>
        </p:spPr>
        <p:txBody>
          <a:bodyPr lIns="0" tIns="0" rIns="0" bIns="0" rtlCol="0" anchor="t">
            <a:spAutoFit/>
          </a:bodyPr>
          <a:lstStyle/>
          <a:p>
            <a:pPr algn="ctr">
              <a:lnSpc>
                <a:spcPts val="5330"/>
              </a:lnSpc>
            </a:pPr>
            <a:r>
              <a:rPr lang="en-US" sz="5330" b="1">
                <a:solidFill>
                  <a:srgbClr val="21E6D1"/>
                </a:solidFill>
                <a:latin typeface="Montaser Arabic Bold"/>
                <a:ea typeface="Montaser Arabic Bold"/>
                <a:cs typeface="Montaser Arabic Bold"/>
                <a:sym typeface="Montaser Arabic Bold"/>
              </a:rPr>
              <a:t>2</a:t>
            </a:r>
          </a:p>
        </p:txBody>
      </p:sp>
      <p:grpSp>
        <p:nvGrpSpPr>
          <p:cNvPr id="34" name="Group 34"/>
          <p:cNvGrpSpPr/>
          <p:nvPr/>
        </p:nvGrpSpPr>
        <p:grpSpPr>
          <a:xfrm>
            <a:off x="5511800" y="3714750"/>
            <a:ext cx="1168400" cy="146050"/>
            <a:chOff x="0" y="0"/>
            <a:chExt cx="2336800" cy="292100"/>
          </a:xfrm>
        </p:grpSpPr>
        <p:sp>
          <p:nvSpPr>
            <p:cNvPr id="35" name="Freeform 35"/>
            <p:cNvSpPr/>
            <p:nvPr/>
          </p:nvSpPr>
          <p:spPr>
            <a:xfrm>
              <a:off x="0" y="0"/>
              <a:ext cx="2336800" cy="292100"/>
            </a:xfrm>
            <a:custGeom>
              <a:avLst/>
              <a:gdLst/>
              <a:ahLst/>
              <a:cxnLst/>
              <a:rect l="l" t="t" r="r" b="b"/>
              <a:pathLst>
                <a:path w="2336800" h="292100">
                  <a:moveTo>
                    <a:pt x="0" y="0"/>
                  </a:moveTo>
                  <a:lnTo>
                    <a:pt x="2336800" y="0"/>
                  </a:lnTo>
                  <a:lnTo>
                    <a:pt x="2336800" y="292100"/>
                  </a:lnTo>
                  <a:lnTo>
                    <a:pt x="0" y="292100"/>
                  </a:lnTo>
                  <a:lnTo>
                    <a:pt x="0" y="0"/>
                  </a:lnTo>
                  <a:close/>
                </a:path>
              </a:pathLst>
            </a:custGeom>
            <a:blipFill>
              <a:blip r:embed="rId14"/>
              <a:stretch>
                <a:fillRect/>
              </a:stretch>
            </a:blipFill>
          </p:spPr>
          <p:txBody>
            <a:bodyPr/>
            <a:lstStyle/>
            <a:p>
              <a:endParaRPr lang="en-GB" sz="1200"/>
            </a:p>
          </p:txBody>
        </p:sp>
      </p:grpSp>
      <p:sp>
        <p:nvSpPr>
          <p:cNvPr id="36" name="TextBox 36"/>
          <p:cNvSpPr txBox="1"/>
          <p:nvPr/>
        </p:nvSpPr>
        <p:spPr>
          <a:xfrm>
            <a:off x="4620768" y="4049230"/>
            <a:ext cx="2950464" cy="1731243"/>
          </a:xfrm>
          <a:prstGeom prst="rect">
            <a:avLst/>
          </a:prstGeom>
        </p:spPr>
        <p:txBody>
          <a:bodyPr lIns="0" tIns="0" rIns="0" bIns="0" rtlCol="0" anchor="t">
            <a:spAutoFit/>
          </a:bodyPr>
          <a:lstStyle/>
          <a:p>
            <a:pPr>
              <a:lnSpc>
                <a:spcPts val="2666"/>
              </a:lnSpc>
            </a:pPr>
            <a:r>
              <a:rPr lang="en-US" sz="2400" spc="-59">
                <a:solidFill>
                  <a:srgbClr val="F7FBFC"/>
                </a:solidFill>
                <a:latin typeface="Arial"/>
                <a:ea typeface="Arial"/>
                <a:cs typeface="Arial"/>
                <a:sym typeface="Arial"/>
              </a:rPr>
              <a:t>A learner may have strengths in one area that compensate for difficulties in another but......</a:t>
            </a:r>
          </a:p>
        </p:txBody>
      </p:sp>
      <p:grpSp>
        <p:nvGrpSpPr>
          <p:cNvPr id="37" name="Group 37"/>
          <p:cNvGrpSpPr/>
          <p:nvPr/>
        </p:nvGrpSpPr>
        <p:grpSpPr>
          <a:xfrm>
            <a:off x="7981950" y="1854200"/>
            <a:ext cx="3632200" cy="4578350"/>
            <a:chOff x="0" y="0"/>
            <a:chExt cx="7264400" cy="9156700"/>
          </a:xfrm>
        </p:grpSpPr>
        <p:sp>
          <p:nvSpPr>
            <p:cNvPr id="38" name="Freeform 38"/>
            <p:cNvSpPr/>
            <p:nvPr/>
          </p:nvSpPr>
          <p:spPr>
            <a:xfrm>
              <a:off x="0" y="0"/>
              <a:ext cx="7264400" cy="9156700"/>
            </a:xfrm>
            <a:custGeom>
              <a:avLst/>
              <a:gdLst/>
              <a:ahLst/>
              <a:cxnLst/>
              <a:rect l="l" t="t" r="r" b="b"/>
              <a:pathLst>
                <a:path w="7264400" h="9156700">
                  <a:moveTo>
                    <a:pt x="0" y="0"/>
                  </a:moveTo>
                  <a:lnTo>
                    <a:pt x="7264400" y="0"/>
                  </a:lnTo>
                  <a:lnTo>
                    <a:pt x="7264400" y="9156700"/>
                  </a:lnTo>
                  <a:lnTo>
                    <a:pt x="0" y="9156700"/>
                  </a:lnTo>
                  <a:lnTo>
                    <a:pt x="0" y="0"/>
                  </a:lnTo>
                  <a:close/>
                </a:path>
              </a:pathLst>
            </a:custGeom>
            <a:blipFill>
              <a:blip r:embed="rId15"/>
              <a:stretch>
                <a:fillRect/>
              </a:stretch>
            </a:blipFill>
          </p:spPr>
          <p:txBody>
            <a:bodyPr/>
            <a:lstStyle/>
            <a:p>
              <a:endParaRPr lang="en-GB" sz="1200"/>
            </a:p>
          </p:txBody>
        </p:sp>
      </p:grpSp>
      <p:grpSp>
        <p:nvGrpSpPr>
          <p:cNvPr id="39" name="Group 39"/>
          <p:cNvGrpSpPr/>
          <p:nvPr/>
        </p:nvGrpSpPr>
        <p:grpSpPr>
          <a:xfrm>
            <a:off x="9144000" y="2139950"/>
            <a:ext cx="1308100" cy="1435100"/>
            <a:chOff x="0" y="0"/>
            <a:chExt cx="2616200" cy="2870200"/>
          </a:xfrm>
        </p:grpSpPr>
        <p:sp>
          <p:nvSpPr>
            <p:cNvPr id="40" name="Freeform 40"/>
            <p:cNvSpPr/>
            <p:nvPr/>
          </p:nvSpPr>
          <p:spPr>
            <a:xfrm>
              <a:off x="0" y="0"/>
              <a:ext cx="2616200" cy="2870200"/>
            </a:xfrm>
            <a:custGeom>
              <a:avLst/>
              <a:gdLst/>
              <a:ahLst/>
              <a:cxnLst/>
              <a:rect l="l" t="t" r="r" b="b"/>
              <a:pathLst>
                <a:path w="2616200" h="2870200">
                  <a:moveTo>
                    <a:pt x="0" y="0"/>
                  </a:moveTo>
                  <a:lnTo>
                    <a:pt x="2616200" y="0"/>
                  </a:lnTo>
                  <a:lnTo>
                    <a:pt x="2616200" y="2870200"/>
                  </a:lnTo>
                  <a:lnTo>
                    <a:pt x="0" y="2870200"/>
                  </a:lnTo>
                  <a:lnTo>
                    <a:pt x="0" y="0"/>
                  </a:lnTo>
                  <a:close/>
                </a:path>
              </a:pathLst>
            </a:custGeom>
            <a:blipFill>
              <a:blip r:embed="rId16"/>
              <a:stretch>
                <a:fillRect/>
              </a:stretch>
            </a:blipFill>
          </p:spPr>
          <p:txBody>
            <a:bodyPr/>
            <a:lstStyle/>
            <a:p>
              <a:endParaRPr lang="en-GB" sz="1200"/>
            </a:p>
          </p:txBody>
        </p:sp>
      </p:grpSp>
      <p:grpSp>
        <p:nvGrpSpPr>
          <p:cNvPr id="41" name="Group 41"/>
          <p:cNvGrpSpPr/>
          <p:nvPr/>
        </p:nvGrpSpPr>
        <p:grpSpPr>
          <a:xfrm>
            <a:off x="7981950" y="1854200"/>
            <a:ext cx="3632200" cy="4578350"/>
            <a:chOff x="0" y="0"/>
            <a:chExt cx="7264400" cy="9156700"/>
          </a:xfrm>
        </p:grpSpPr>
        <p:sp>
          <p:nvSpPr>
            <p:cNvPr id="42" name="Freeform 42"/>
            <p:cNvSpPr/>
            <p:nvPr/>
          </p:nvSpPr>
          <p:spPr>
            <a:xfrm>
              <a:off x="0" y="0"/>
              <a:ext cx="7264400" cy="9156700"/>
            </a:xfrm>
            <a:custGeom>
              <a:avLst/>
              <a:gdLst/>
              <a:ahLst/>
              <a:cxnLst/>
              <a:rect l="l" t="t" r="r" b="b"/>
              <a:pathLst>
                <a:path w="7264400" h="9156700">
                  <a:moveTo>
                    <a:pt x="0" y="0"/>
                  </a:moveTo>
                  <a:lnTo>
                    <a:pt x="7264400" y="0"/>
                  </a:lnTo>
                  <a:lnTo>
                    <a:pt x="7264400" y="9156700"/>
                  </a:lnTo>
                  <a:lnTo>
                    <a:pt x="0" y="9156700"/>
                  </a:lnTo>
                  <a:close/>
                </a:path>
              </a:pathLst>
            </a:custGeom>
            <a:solidFill>
              <a:srgbClr val="172328"/>
            </a:solidFill>
            <a:ln w="19050" cap="sq">
              <a:solidFill>
                <a:srgbClr val="21E6D1"/>
              </a:solidFill>
              <a:prstDash val="solid"/>
              <a:miter/>
            </a:ln>
          </p:spPr>
          <p:txBody>
            <a:bodyPr/>
            <a:lstStyle/>
            <a:p>
              <a:endParaRPr lang="en-GB" sz="1200"/>
            </a:p>
          </p:txBody>
        </p:sp>
        <p:sp>
          <p:nvSpPr>
            <p:cNvPr id="43" name="TextBox 43"/>
            <p:cNvSpPr txBox="1"/>
            <p:nvPr/>
          </p:nvSpPr>
          <p:spPr>
            <a:xfrm>
              <a:off x="0" y="-38100"/>
              <a:ext cx="7264400" cy="9194800"/>
            </a:xfrm>
            <a:prstGeom prst="rect">
              <a:avLst/>
            </a:prstGeom>
          </p:spPr>
          <p:txBody>
            <a:bodyPr lIns="33867" tIns="33867" rIns="33867" bIns="33867" rtlCol="0" anchor="ctr"/>
            <a:lstStyle/>
            <a:p>
              <a:pPr>
                <a:lnSpc>
                  <a:spcPts val="1119"/>
                </a:lnSpc>
              </a:pPr>
              <a:endParaRPr sz="1200"/>
            </a:p>
          </p:txBody>
        </p:sp>
      </p:grpSp>
      <p:sp>
        <p:nvSpPr>
          <p:cNvPr id="44" name="TextBox 44"/>
          <p:cNvSpPr txBox="1"/>
          <p:nvPr/>
        </p:nvSpPr>
        <p:spPr>
          <a:xfrm>
            <a:off x="9567796" y="2712587"/>
            <a:ext cx="408186" cy="679673"/>
          </a:xfrm>
          <a:prstGeom prst="rect">
            <a:avLst/>
          </a:prstGeom>
        </p:spPr>
        <p:txBody>
          <a:bodyPr lIns="0" tIns="0" rIns="0" bIns="0" rtlCol="0" anchor="t">
            <a:spAutoFit/>
          </a:bodyPr>
          <a:lstStyle/>
          <a:p>
            <a:pPr algn="ctr">
              <a:lnSpc>
                <a:spcPts val="5330"/>
              </a:lnSpc>
            </a:pPr>
            <a:r>
              <a:rPr lang="en-US" sz="5330" b="1">
                <a:solidFill>
                  <a:srgbClr val="21E6D1"/>
                </a:solidFill>
                <a:latin typeface="Montaser Arabic Bold"/>
                <a:ea typeface="Montaser Arabic Bold"/>
                <a:cs typeface="Montaser Arabic Bold"/>
                <a:sym typeface="Montaser Arabic Bold"/>
              </a:rPr>
              <a:t>3</a:t>
            </a:r>
          </a:p>
        </p:txBody>
      </p:sp>
      <p:grpSp>
        <p:nvGrpSpPr>
          <p:cNvPr id="45" name="Group 45"/>
          <p:cNvGrpSpPr/>
          <p:nvPr/>
        </p:nvGrpSpPr>
        <p:grpSpPr>
          <a:xfrm>
            <a:off x="9283700" y="3714750"/>
            <a:ext cx="1022350" cy="146050"/>
            <a:chOff x="0" y="0"/>
            <a:chExt cx="2044700" cy="292100"/>
          </a:xfrm>
        </p:grpSpPr>
        <p:sp>
          <p:nvSpPr>
            <p:cNvPr id="46" name="Freeform 46"/>
            <p:cNvSpPr/>
            <p:nvPr/>
          </p:nvSpPr>
          <p:spPr>
            <a:xfrm>
              <a:off x="0" y="0"/>
              <a:ext cx="2044700" cy="292100"/>
            </a:xfrm>
            <a:custGeom>
              <a:avLst/>
              <a:gdLst/>
              <a:ahLst/>
              <a:cxnLst/>
              <a:rect l="l" t="t" r="r" b="b"/>
              <a:pathLst>
                <a:path w="2044700" h="292100">
                  <a:moveTo>
                    <a:pt x="0" y="0"/>
                  </a:moveTo>
                  <a:lnTo>
                    <a:pt x="2044700" y="0"/>
                  </a:lnTo>
                  <a:lnTo>
                    <a:pt x="2044700" y="292100"/>
                  </a:lnTo>
                  <a:lnTo>
                    <a:pt x="0" y="292100"/>
                  </a:lnTo>
                  <a:lnTo>
                    <a:pt x="0" y="0"/>
                  </a:lnTo>
                  <a:close/>
                </a:path>
              </a:pathLst>
            </a:custGeom>
            <a:blipFill>
              <a:blip r:embed="rId17"/>
              <a:stretch>
                <a:fillRect/>
              </a:stretch>
            </a:blipFill>
          </p:spPr>
          <p:txBody>
            <a:bodyPr/>
            <a:lstStyle/>
            <a:p>
              <a:endParaRPr lang="en-GB" sz="1200"/>
            </a:p>
          </p:txBody>
        </p:sp>
      </p:grpSp>
      <p:sp>
        <p:nvSpPr>
          <p:cNvPr id="47" name="TextBox 47"/>
          <p:cNvSpPr txBox="1"/>
          <p:nvPr/>
        </p:nvSpPr>
        <p:spPr>
          <a:xfrm>
            <a:off x="8388096" y="4035426"/>
            <a:ext cx="2926080" cy="2077492"/>
          </a:xfrm>
          <a:prstGeom prst="rect">
            <a:avLst/>
          </a:prstGeom>
        </p:spPr>
        <p:txBody>
          <a:bodyPr lIns="0" tIns="0" rIns="0" bIns="0" rtlCol="0" anchor="t">
            <a:spAutoFit/>
          </a:bodyPr>
          <a:lstStyle/>
          <a:p>
            <a:pPr>
              <a:lnSpc>
                <a:spcPts val="2666"/>
              </a:lnSpc>
            </a:pPr>
            <a:r>
              <a:rPr lang="en-US" sz="2400" spc="-59">
                <a:solidFill>
                  <a:srgbClr val="F7FBFC"/>
                </a:solidFill>
                <a:latin typeface="Arial"/>
                <a:ea typeface="Arial"/>
                <a:cs typeface="Arial"/>
                <a:sym typeface="Arial"/>
              </a:rPr>
              <a:t>Co- occurring needs may interact to create a significant barrier when working in timed assessment conditions</a:t>
            </a:r>
          </a:p>
        </p:txBody>
      </p:sp>
      <p:grpSp>
        <p:nvGrpSpPr>
          <p:cNvPr id="48" name="Group 48"/>
          <p:cNvGrpSpPr/>
          <p:nvPr/>
        </p:nvGrpSpPr>
        <p:grpSpPr>
          <a:xfrm>
            <a:off x="431800" y="6286500"/>
            <a:ext cx="3632200" cy="146050"/>
            <a:chOff x="0" y="0"/>
            <a:chExt cx="7264400" cy="292100"/>
          </a:xfrm>
        </p:grpSpPr>
        <p:sp>
          <p:nvSpPr>
            <p:cNvPr id="49" name="Freeform 49"/>
            <p:cNvSpPr/>
            <p:nvPr/>
          </p:nvSpPr>
          <p:spPr>
            <a:xfrm>
              <a:off x="0" y="0"/>
              <a:ext cx="7264400" cy="292100"/>
            </a:xfrm>
            <a:custGeom>
              <a:avLst/>
              <a:gdLst/>
              <a:ahLst/>
              <a:cxnLst/>
              <a:rect l="l" t="t" r="r" b="b"/>
              <a:pathLst>
                <a:path w="7264400" h="292100">
                  <a:moveTo>
                    <a:pt x="0" y="0"/>
                  </a:moveTo>
                  <a:lnTo>
                    <a:pt x="7264400" y="0"/>
                  </a:lnTo>
                  <a:lnTo>
                    <a:pt x="7264400" y="292100"/>
                  </a:lnTo>
                  <a:lnTo>
                    <a:pt x="0" y="292100"/>
                  </a:lnTo>
                  <a:lnTo>
                    <a:pt x="0" y="0"/>
                  </a:lnTo>
                  <a:close/>
                </a:path>
              </a:pathLst>
            </a:custGeom>
            <a:blipFill>
              <a:blip r:embed="rId18"/>
              <a:stretch>
                <a:fillRect/>
              </a:stretch>
            </a:blipFill>
          </p:spPr>
          <p:txBody>
            <a:bodyPr/>
            <a:lstStyle/>
            <a:p>
              <a:endParaRPr lang="en-GB" sz="1200"/>
            </a:p>
          </p:txBody>
        </p:sp>
      </p:grpSp>
      <p:grpSp>
        <p:nvGrpSpPr>
          <p:cNvPr id="50" name="Group 50"/>
          <p:cNvGrpSpPr/>
          <p:nvPr/>
        </p:nvGrpSpPr>
        <p:grpSpPr>
          <a:xfrm>
            <a:off x="4203700" y="6286500"/>
            <a:ext cx="3638550" cy="146050"/>
            <a:chOff x="0" y="0"/>
            <a:chExt cx="7277100" cy="292100"/>
          </a:xfrm>
        </p:grpSpPr>
        <p:sp>
          <p:nvSpPr>
            <p:cNvPr id="51" name="Freeform 51"/>
            <p:cNvSpPr/>
            <p:nvPr/>
          </p:nvSpPr>
          <p:spPr>
            <a:xfrm>
              <a:off x="0" y="0"/>
              <a:ext cx="7277100" cy="292100"/>
            </a:xfrm>
            <a:custGeom>
              <a:avLst/>
              <a:gdLst/>
              <a:ahLst/>
              <a:cxnLst/>
              <a:rect l="l" t="t" r="r" b="b"/>
              <a:pathLst>
                <a:path w="7277100" h="292100">
                  <a:moveTo>
                    <a:pt x="0" y="0"/>
                  </a:moveTo>
                  <a:lnTo>
                    <a:pt x="7277100" y="0"/>
                  </a:lnTo>
                  <a:lnTo>
                    <a:pt x="7277100" y="292100"/>
                  </a:lnTo>
                  <a:lnTo>
                    <a:pt x="0" y="292100"/>
                  </a:lnTo>
                  <a:lnTo>
                    <a:pt x="0" y="0"/>
                  </a:lnTo>
                  <a:close/>
                </a:path>
              </a:pathLst>
            </a:custGeom>
            <a:blipFill>
              <a:blip r:embed="rId19"/>
              <a:stretch>
                <a:fillRect/>
              </a:stretch>
            </a:blipFill>
          </p:spPr>
          <p:txBody>
            <a:bodyPr/>
            <a:lstStyle/>
            <a:p>
              <a:endParaRPr lang="en-GB" sz="1200"/>
            </a:p>
          </p:txBody>
        </p:sp>
      </p:grpSp>
      <p:grpSp>
        <p:nvGrpSpPr>
          <p:cNvPr id="52" name="Group 52"/>
          <p:cNvGrpSpPr/>
          <p:nvPr/>
        </p:nvGrpSpPr>
        <p:grpSpPr>
          <a:xfrm>
            <a:off x="7981950" y="6286500"/>
            <a:ext cx="3632200" cy="146050"/>
            <a:chOff x="0" y="0"/>
            <a:chExt cx="7264400" cy="292100"/>
          </a:xfrm>
        </p:grpSpPr>
        <p:sp>
          <p:nvSpPr>
            <p:cNvPr id="53" name="Freeform 53"/>
            <p:cNvSpPr/>
            <p:nvPr/>
          </p:nvSpPr>
          <p:spPr>
            <a:xfrm>
              <a:off x="0" y="0"/>
              <a:ext cx="7264400" cy="292100"/>
            </a:xfrm>
            <a:custGeom>
              <a:avLst/>
              <a:gdLst/>
              <a:ahLst/>
              <a:cxnLst/>
              <a:rect l="l" t="t" r="r" b="b"/>
              <a:pathLst>
                <a:path w="7264400" h="292100">
                  <a:moveTo>
                    <a:pt x="0" y="0"/>
                  </a:moveTo>
                  <a:lnTo>
                    <a:pt x="7264400" y="0"/>
                  </a:lnTo>
                  <a:lnTo>
                    <a:pt x="7264400" y="292100"/>
                  </a:lnTo>
                  <a:lnTo>
                    <a:pt x="0" y="292100"/>
                  </a:lnTo>
                  <a:lnTo>
                    <a:pt x="0" y="0"/>
                  </a:lnTo>
                  <a:close/>
                </a:path>
              </a:pathLst>
            </a:custGeom>
            <a:blipFill>
              <a:blip r:embed="rId20"/>
              <a:stretch>
                <a:fillRect/>
              </a:stretch>
            </a:blipFill>
          </p:spPr>
          <p:txBody>
            <a:bodyPr/>
            <a:lstStyle/>
            <a:p>
              <a:endParaRPr lang="en-GB" sz="1200"/>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192000" cy="6858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en-GB" sz="1200"/>
            </a:p>
          </p:txBody>
        </p:sp>
      </p:grpSp>
      <p:grpSp>
        <p:nvGrpSpPr>
          <p:cNvPr id="4" name="Group 4"/>
          <p:cNvGrpSpPr/>
          <p:nvPr/>
        </p:nvGrpSpPr>
        <p:grpSpPr>
          <a:xfrm>
            <a:off x="0" y="0"/>
            <a:ext cx="12192000" cy="1860550"/>
            <a:chOff x="0" y="0"/>
            <a:chExt cx="24384000" cy="3721100"/>
          </a:xfrm>
        </p:grpSpPr>
        <p:sp>
          <p:nvSpPr>
            <p:cNvPr id="5" name="Freeform 5"/>
            <p:cNvSpPr/>
            <p:nvPr/>
          </p:nvSpPr>
          <p:spPr>
            <a:xfrm>
              <a:off x="0" y="0"/>
              <a:ext cx="24384000" cy="3721100"/>
            </a:xfrm>
            <a:custGeom>
              <a:avLst/>
              <a:gdLst/>
              <a:ahLst/>
              <a:cxnLst/>
              <a:rect l="l" t="t" r="r" b="b"/>
              <a:pathLst>
                <a:path w="24384000" h="3721100">
                  <a:moveTo>
                    <a:pt x="0" y="0"/>
                  </a:moveTo>
                  <a:lnTo>
                    <a:pt x="24384000" y="0"/>
                  </a:lnTo>
                  <a:lnTo>
                    <a:pt x="24384000" y="3721100"/>
                  </a:lnTo>
                  <a:lnTo>
                    <a:pt x="0" y="3721100"/>
                  </a:lnTo>
                  <a:lnTo>
                    <a:pt x="0" y="0"/>
                  </a:lnTo>
                  <a:close/>
                </a:path>
              </a:pathLst>
            </a:custGeom>
            <a:blipFill>
              <a:blip r:embed="rId4"/>
              <a:stretch>
                <a:fillRect/>
              </a:stretch>
            </a:blipFill>
          </p:spPr>
          <p:txBody>
            <a:bodyPr/>
            <a:lstStyle/>
            <a:p>
              <a:endParaRPr lang="en-GB" sz="1200"/>
            </a:p>
          </p:txBody>
        </p:sp>
      </p:grpSp>
      <p:grpSp>
        <p:nvGrpSpPr>
          <p:cNvPr id="6" name="Group 6"/>
          <p:cNvGrpSpPr/>
          <p:nvPr/>
        </p:nvGrpSpPr>
        <p:grpSpPr>
          <a:xfrm>
            <a:off x="0" y="139700"/>
            <a:ext cx="876300" cy="1435100"/>
            <a:chOff x="0" y="0"/>
            <a:chExt cx="1752600" cy="2870200"/>
          </a:xfrm>
        </p:grpSpPr>
        <p:sp>
          <p:nvSpPr>
            <p:cNvPr id="7" name="Freeform 7"/>
            <p:cNvSpPr/>
            <p:nvPr/>
          </p:nvSpPr>
          <p:spPr>
            <a:xfrm>
              <a:off x="0" y="0"/>
              <a:ext cx="1752600" cy="2870200"/>
            </a:xfrm>
            <a:custGeom>
              <a:avLst/>
              <a:gdLst/>
              <a:ahLst/>
              <a:cxnLst/>
              <a:rect l="l" t="t" r="r" b="b"/>
              <a:pathLst>
                <a:path w="1752600" h="2870200">
                  <a:moveTo>
                    <a:pt x="0" y="0"/>
                  </a:moveTo>
                  <a:lnTo>
                    <a:pt x="1752600" y="0"/>
                  </a:lnTo>
                  <a:lnTo>
                    <a:pt x="1752600" y="2870200"/>
                  </a:lnTo>
                  <a:lnTo>
                    <a:pt x="0" y="2870200"/>
                  </a:lnTo>
                  <a:lnTo>
                    <a:pt x="0" y="0"/>
                  </a:lnTo>
                  <a:close/>
                </a:path>
              </a:pathLst>
            </a:custGeom>
            <a:blipFill>
              <a:blip r:embed="rId5"/>
              <a:stretch>
                <a:fillRect/>
              </a:stretch>
            </a:blipFill>
          </p:spPr>
          <p:txBody>
            <a:bodyPr/>
            <a:lstStyle/>
            <a:p>
              <a:endParaRPr lang="en-GB" sz="1200"/>
            </a:p>
          </p:txBody>
        </p:sp>
      </p:grpSp>
      <p:sp>
        <p:nvSpPr>
          <p:cNvPr id="8" name="TextBox 8"/>
          <p:cNvSpPr txBox="1"/>
          <p:nvPr/>
        </p:nvSpPr>
        <p:spPr>
          <a:xfrm>
            <a:off x="1280160" y="254362"/>
            <a:ext cx="9509760" cy="1159869"/>
          </a:xfrm>
          <a:prstGeom prst="rect">
            <a:avLst/>
          </a:prstGeom>
        </p:spPr>
        <p:txBody>
          <a:bodyPr lIns="0" tIns="0" rIns="0" bIns="0" rtlCol="0" anchor="t">
            <a:spAutoFit/>
          </a:bodyPr>
          <a:lstStyle/>
          <a:p>
            <a:pPr>
              <a:lnSpc>
                <a:spcPts val="4698"/>
              </a:lnSpc>
            </a:pPr>
            <a:r>
              <a:rPr lang="en-US" sz="3600" b="1">
                <a:solidFill>
                  <a:srgbClr val="F7FBFC"/>
                </a:solidFill>
                <a:latin typeface="Arial Bold"/>
                <a:ea typeface="Arial Bold"/>
                <a:cs typeface="Arial Bold"/>
                <a:sym typeface="Arial Bold"/>
              </a:rPr>
              <a:t>Decisions should start with the individual learner profile</a:t>
            </a:r>
          </a:p>
        </p:txBody>
      </p:sp>
      <p:grpSp>
        <p:nvGrpSpPr>
          <p:cNvPr id="9" name="Group 9"/>
          <p:cNvGrpSpPr/>
          <p:nvPr/>
        </p:nvGrpSpPr>
        <p:grpSpPr>
          <a:xfrm>
            <a:off x="1155700" y="1714500"/>
            <a:ext cx="590550" cy="285750"/>
            <a:chOff x="0" y="0"/>
            <a:chExt cx="1181100" cy="571500"/>
          </a:xfrm>
        </p:grpSpPr>
        <p:sp>
          <p:nvSpPr>
            <p:cNvPr id="10" name="Freeform 10"/>
            <p:cNvSpPr/>
            <p:nvPr/>
          </p:nvSpPr>
          <p:spPr>
            <a:xfrm>
              <a:off x="0" y="0"/>
              <a:ext cx="1181100" cy="571500"/>
            </a:xfrm>
            <a:custGeom>
              <a:avLst/>
              <a:gdLst/>
              <a:ahLst/>
              <a:cxnLst/>
              <a:rect l="l" t="t" r="r" b="b"/>
              <a:pathLst>
                <a:path w="1181100" h="571500">
                  <a:moveTo>
                    <a:pt x="0" y="0"/>
                  </a:moveTo>
                  <a:lnTo>
                    <a:pt x="1181100" y="0"/>
                  </a:lnTo>
                  <a:lnTo>
                    <a:pt x="1181100" y="571500"/>
                  </a:lnTo>
                  <a:lnTo>
                    <a:pt x="0" y="571500"/>
                  </a:lnTo>
                  <a:lnTo>
                    <a:pt x="0" y="0"/>
                  </a:lnTo>
                  <a:close/>
                </a:path>
              </a:pathLst>
            </a:custGeom>
            <a:blipFill>
              <a:blip r:embed="rId6"/>
              <a:stretch>
                <a:fillRect/>
              </a:stretch>
            </a:blipFill>
          </p:spPr>
          <p:txBody>
            <a:bodyPr/>
            <a:lstStyle/>
            <a:p>
              <a:endParaRPr lang="en-GB" sz="1200"/>
            </a:p>
          </p:txBody>
        </p:sp>
      </p:grpSp>
      <p:grpSp>
        <p:nvGrpSpPr>
          <p:cNvPr id="11" name="Group 11"/>
          <p:cNvGrpSpPr/>
          <p:nvPr/>
        </p:nvGrpSpPr>
        <p:grpSpPr>
          <a:xfrm>
            <a:off x="8705850" y="0"/>
            <a:ext cx="3486150" cy="1860550"/>
            <a:chOff x="0" y="0"/>
            <a:chExt cx="6972300" cy="3721100"/>
          </a:xfrm>
        </p:grpSpPr>
        <p:sp>
          <p:nvSpPr>
            <p:cNvPr id="12" name="Freeform 12"/>
            <p:cNvSpPr/>
            <p:nvPr/>
          </p:nvSpPr>
          <p:spPr>
            <a:xfrm>
              <a:off x="0" y="0"/>
              <a:ext cx="6972300" cy="3721100"/>
            </a:xfrm>
            <a:custGeom>
              <a:avLst/>
              <a:gdLst/>
              <a:ahLst/>
              <a:cxnLst/>
              <a:rect l="l" t="t" r="r" b="b"/>
              <a:pathLst>
                <a:path w="6972300" h="3721100">
                  <a:moveTo>
                    <a:pt x="0" y="0"/>
                  </a:moveTo>
                  <a:lnTo>
                    <a:pt x="6972300" y="0"/>
                  </a:lnTo>
                  <a:lnTo>
                    <a:pt x="6972300" y="3721100"/>
                  </a:lnTo>
                  <a:lnTo>
                    <a:pt x="0" y="3721100"/>
                  </a:lnTo>
                  <a:lnTo>
                    <a:pt x="0" y="0"/>
                  </a:lnTo>
                  <a:close/>
                </a:path>
              </a:pathLst>
            </a:custGeom>
            <a:blipFill>
              <a:blip r:embed="rId7"/>
              <a:stretch>
                <a:fillRect/>
              </a:stretch>
            </a:blipFill>
          </p:spPr>
          <p:txBody>
            <a:bodyPr/>
            <a:lstStyle/>
            <a:p>
              <a:endParaRPr lang="en-GB" sz="1200"/>
            </a:p>
          </p:txBody>
        </p:sp>
      </p:grpSp>
      <p:grpSp>
        <p:nvGrpSpPr>
          <p:cNvPr id="13" name="Group 13"/>
          <p:cNvGrpSpPr/>
          <p:nvPr/>
        </p:nvGrpSpPr>
        <p:grpSpPr>
          <a:xfrm>
            <a:off x="431800" y="2000250"/>
            <a:ext cx="1600200" cy="1143000"/>
            <a:chOff x="0" y="0"/>
            <a:chExt cx="3200400" cy="2286000"/>
          </a:xfrm>
        </p:grpSpPr>
        <p:sp>
          <p:nvSpPr>
            <p:cNvPr id="14" name="Freeform 14"/>
            <p:cNvSpPr/>
            <p:nvPr/>
          </p:nvSpPr>
          <p:spPr>
            <a:xfrm>
              <a:off x="0" y="0"/>
              <a:ext cx="3200400" cy="2286000"/>
            </a:xfrm>
            <a:custGeom>
              <a:avLst/>
              <a:gdLst/>
              <a:ahLst/>
              <a:cxnLst/>
              <a:rect l="l" t="t" r="r" b="b"/>
              <a:pathLst>
                <a:path w="3200400" h="2286000">
                  <a:moveTo>
                    <a:pt x="0" y="0"/>
                  </a:moveTo>
                  <a:lnTo>
                    <a:pt x="3200400" y="0"/>
                  </a:lnTo>
                  <a:lnTo>
                    <a:pt x="3200400" y="2286000"/>
                  </a:lnTo>
                  <a:lnTo>
                    <a:pt x="0" y="2286000"/>
                  </a:lnTo>
                  <a:lnTo>
                    <a:pt x="0" y="0"/>
                  </a:lnTo>
                  <a:close/>
                </a:path>
              </a:pathLst>
            </a:custGeom>
            <a:blipFill>
              <a:blip r:embed="rId8"/>
              <a:stretch>
                <a:fillRect/>
              </a:stretch>
            </a:blipFill>
          </p:spPr>
          <p:txBody>
            <a:bodyPr/>
            <a:lstStyle/>
            <a:p>
              <a:endParaRPr lang="en-GB" sz="1200"/>
            </a:p>
          </p:txBody>
        </p:sp>
      </p:grpSp>
      <p:sp>
        <p:nvSpPr>
          <p:cNvPr id="15" name="TextBox 15"/>
          <p:cNvSpPr txBox="1"/>
          <p:nvPr/>
        </p:nvSpPr>
        <p:spPr>
          <a:xfrm>
            <a:off x="817323" y="2307050"/>
            <a:ext cx="584299" cy="589905"/>
          </a:xfrm>
          <a:prstGeom prst="rect">
            <a:avLst/>
          </a:prstGeom>
        </p:spPr>
        <p:txBody>
          <a:bodyPr lIns="0" tIns="0" rIns="0" bIns="0" rtlCol="0" anchor="t">
            <a:spAutoFit/>
          </a:bodyPr>
          <a:lstStyle/>
          <a:p>
            <a:pPr algn="ctr">
              <a:lnSpc>
                <a:spcPts val="4612"/>
              </a:lnSpc>
            </a:pPr>
            <a:r>
              <a:rPr lang="en-US" sz="4010" b="1">
                <a:solidFill>
                  <a:srgbClr val="21E6D1"/>
                </a:solidFill>
                <a:latin typeface="Roboto Bold"/>
                <a:ea typeface="Roboto Bold"/>
                <a:cs typeface="Roboto Bold"/>
                <a:sym typeface="Roboto Bold"/>
              </a:rPr>
              <a:t>01</a:t>
            </a:r>
          </a:p>
        </p:txBody>
      </p:sp>
      <p:grpSp>
        <p:nvGrpSpPr>
          <p:cNvPr id="16" name="Group 16"/>
          <p:cNvGrpSpPr/>
          <p:nvPr/>
        </p:nvGrpSpPr>
        <p:grpSpPr>
          <a:xfrm>
            <a:off x="1593850" y="2000250"/>
            <a:ext cx="9874250" cy="1143000"/>
            <a:chOff x="0" y="0"/>
            <a:chExt cx="19748500" cy="2286000"/>
          </a:xfrm>
        </p:grpSpPr>
        <p:sp>
          <p:nvSpPr>
            <p:cNvPr id="17" name="Freeform 17"/>
            <p:cNvSpPr/>
            <p:nvPr/>
          </p:nvSpPr>
          <p:spPr>
            <a:xfrm>
              <a:off x="0" y="0"/>
              <a:ext cx="19748500" cy="2286000"/>
            </a:xfrm>
            <a:custGeom>
              <a:avLst/>
              <a:gdLst/>
              <a:ahLst/>
              <a:cxnLst/>
              <a:rect l="l" t="t" r="r" b="b"/>
              <a:pathLst>
                <a:path w="19748500" h="2286000">
                  <a:moveTo>
                    <a:pt x="0" y="0"/>
                  </a:moveTo>
                  <a:lnTo>
                    <a:pt x="19748500" y="0"/>
                  </a:lnTo>
                  <a:lnTo>
                    <a:pt x="19748500" y="2286000"/>
                  </a:lnTo>
                  <a:lnTo>
                    <a:pt x="0" y="2286000"/>
                  </a:lnTo>
                  <a:lnTo>
                    <a:pt x="0" y="0"/>
                  </a:lnTo>
                  <a:close/>
                </a:path>
              </a:pathLst>
            </a:custGeom>
            <a:blipFill>
              <a:blip r:embed="rId9"/>
              <a:stretch>
                <a:fillRect/>
              </a:stretch>
            </a:blipFill>
          </p:spPr>
          <p:txBody>
            <a:bodyPr/>
            <a:lstStyle/>
            <a:p>
              <a:endParaRPr lang="en-GB" sz="1200"/>
            </a:p>
          </p:txBody>
        </p:sp>
      </p:grpSp>
      <p:grpSp>
        <p:nvGrpSpPr>
          <p:cNvPr id="18" name="Group 18"/>
          <p:cNvGrpSpPr/>
          <p:nvPr/>
        </p:nvGrpSpPr>
        <p:grpSpPr>
          <a:xfrm>
            <a:off x="1593850" y="1981200"/>
            <a:ext cx="9874250" cy="1162050"/>
            <a:chOff x="0" y="-38100"/>
            <a:chExt cx="19748500" cy="2324100"/>
          </a:xfrm>
        </p:grpSpPr>
        <p:sp>
          <p:nvSpPr>
            <p:cNvPr id="19" name="Freeform 19"/>
            <p:cNvSpPr/>
            <p:nvPr/>
          </p:nvSpPr>
          <p:spPr>
            <a:xfrm>
              <a:off x="0" y="0"/>
              <a:ext cx="19748500" cy="2286000"/>
            </a:xfrm>
            <a:custGeom>
              <a:avLst/>
              <a:gdLst/>
              <a:ahLst/>
              <a:cxnLst/>
              <a:rect l="l" t="t" r="r" b="b"/>
              <a:pathLst>
                <a:path w="19748500" h="2286000">
                  <a:moveTo>
                    <a:pt x="0" y="0"/>
                  </a:moveTo>
                  <a:lnTo>
                    <a:pt x="19748500" y="0"/>
                  </a:lnTo>
                  <a:lnTo>
                    <a:pt x="19748500" y="2286000"/>
                  </a:lnTo>
                  <a:lnTo>
                    <a:pt x="0" y="2286000"/>
                  </a:lnTo>
                  <a:close/>
                </a:path>
              </a:pathLst>
            </a:custGeom>
            <a:solidFill>
              <a:srgbClr val="172328"/>
            </a:solidFill>
            <a:ln w="19050" cap="sq">
              <a:solidFill>
                <a:srgbClr val="21E6D1"/>
              </a:solidFill>
              <a:prstDash val="solid"/>
              <a:miter/>
            </a:ln>
          </p:spPr>
          <p:txBody>
            <a:bodyPr/>
            <a:lstStyle/>
            <a:p>
              <a:endParaRPr lang="en-GB" sz="1200"/>
            </a:p>
          </p:txBody>
        </p:sp>
        <p:sp>
          <p:nvSpPr>
            <p:cNvPr id="20" name="TextBox 20"/>
            <p:cNvSpPr txBox="1"/>
            <p:nvPr/>
          </p:nvSpPr>
          <p:spPr>
            <a:xfrm>
              <a:off x="0" y="-38100"/>
              <a:ext cx="19748500" cy="2324100"/>
            </a:xfrm>
            <a:prstGeom prst="rect">
              <a:avLst/>
            </a:prstGeom>
          </p:spPr>
          <p:txBody>
            <a:bodyPr lIns="33867" tIns="33867" rIns="33867" bIns="33867" rtlCol="0" anchor="ctr"/>
            <a:lstStyle/>
            <a:p>
              <a:pPr>
                <a:lnSpc>
                  <a:spcPts val="1119"/>
                </a:lnSpc>
              </a:pPr>
              <a:endParaRPr sz="1200"/>
            </a:p>
          </p:txBody>
        </p:sp>
      </p:grpSp>
      <p:sp>
        <p:nvSpPr>
          <p:cNvPr id="21" name="TextBox 21"/>
          <p:cNvSpPr txBox="1"/>
          <p:nvPr/>
        </p:nvSpPr>
        <p:spPr>
          <a:xfrm>
            <a:off x="2487169" y="2369579"/>
            <a:ext cx="5961459" cy="348942"/>
          </a:xfrm>
          <a:prstGeom prst="rect">
            <a:avLst/>
          </a:prstGeom>
        </p:spPr>
        <p:txBody>
          <a:bodyPr lIns="0" tIns="0" rIns="0" bIns="0" rtlCol="0" anchor="t">
            <a:spAutoFit/>
          </a:bodyPr>
          <a:lstStyle/>
          <a:p>
            <a:pPr>
              <a:lnSpc>
                <a:spcPts val="2893"/>
              </a:lnSpc>
            </a:pPr>
            <a:r>
              <a:rPr lang="en-US" sz="2400">
                <a:solidFill>
                  <a:srgbClr val="F7FBFC"/>
                </a:solidFill>
                <a:latin typeface="Arial" panose="020B0604020202020204" pitchFamily="34" charset="0"/>
                <a:ea typeface="Arial Bold"/>
                <a:cs typeface="Arial" panose="020B0604020202020204" pitchFamily="34" charset="0"/>
                <a:sym typeface="Arial Bold"/>
              </a:rPr>
              <a:t>The learner’s individual functional profile</a:t>
            </a:r>
          </a:p>
        </p:txBody>
      </p:sp>
      <p:grpSp>
        <p:nvGrpSpPr>
          <p:cNvPr id="22" name="Group 22"/>
          <p:cNvGrpSpPr/>
          <p:nvPr/>
        </p:nvGrpSpPr>
        <p:grpSpPr>
          <a:xfrm>
            <a:off x="11315700" y="2139950"/>
            <a:ext cx="152400" cy="863600"/>
            <a:chOff x="0" y="0"/>
            <a:chExt cx="304800" cy="1727200"/>
          </a:xfrm>
        </p:grpSpPr>
        <p:sp>
          <p:nvSpPr>
            <p:cNvPr id="23" name="Freeform 23"/>
            <p:cNvSpPr/>
            <p:nvPr/>
          </p:nvSpPr>
          <p:spPr>
            <a:xfrm>
              <a:off x="0" y="0"/>
              <a:ext cx="304800" cy="1727200"/>
            </a:xfrm>
            <a:custGeom>
              <a:avLst/>
              <a:gdLst/>
              <a:ahLst/>
              <a:cxnLst/>
              <a:rect l="l" t="t" r="r" b="b"/>
              <a:pathLst>
                <a:path w="304800" h="1727200">
                  <a:moveTo>
                    <a:pt x="0" y="0"/>
                  </a:moveTo>
                  <a:lnTo>
                    <a:pt x="304800" y="0"/>
                  </a:lnTo>
                  <a:lnTo>
                    <a:pt x="304800" y="1727200"/>
                  </a:lnTo>
                  <a:lnTo>
                    <a:pt x="0" y="1727200"/>
                  </a:lnTo>
                  <a:lnTo>
                    <a:pt x="0" y="0"/>
                  </a:lnTo>
                  <a:close/>
                </a:path>
              </a:pathLst>
            </a:custGeom>
            <a:blipFill>
              <a:blip r:embed="rId10"/>
              <a:stretch>
                <a:fillRect/>
              </a:stretch>
            </a:blipFill>
          </p:spPr>
          <p:txBody>
            <a:bodyPr/>
            <a:lstStyle/>
            <a:p>
              <a:endParaRPr lang="en-GB" sz="1200"/>
            </a:p>
          </p:txBody>
        </p:sp>
      </p:grpSp>
      <p:grpSp>
        <p:nvGrpSpPr>
          <p:cNvPr id="24" name="Group 24"/>
          <p:cNvGrpSpPr/>
          <p:nvPr/>
        </p:nvGrpSpPr>
        <p:grpSpPr>
          <a:xfrm>
            <a:off x="431800" y="3143250"/>
            <a:ext cx="1600200" cy="1003300"/>
            <a:chOff x="0" y="0"/>
            <a:chExt cx="3200400" cy="2006600"/>
          </a:xfrm>
        </p:grpSpPr>
        <p:sp>
          <p:nvSpPr>
            <p:cNvPr id="25" name="Freeform 25"/>
            <p:cNvSpPr/>
            <p:nvPr/>
          </p:nvSpPr>
          <p:spPr>
            <a:xfrm>
              <a:off x="0" y="0"/>
              <a:ext cx="3200400" cy="2006600"/>
            </a:xfrm>
            <a:custGeom>
              <a:avLst/>
              <a:gdLst/>
              <a:ahLst/>
              <a:cxnLst/>
              <a:rect l="l" t="t" r="r" b="b"/>
              <a:pathLst>
                <a:path w="3200400" h="2006600">
                  <a:moveTo>
                    <a:pt x="0" y="0"/>
                  </a:moveTo>
                  <a:lnTo>
                    <a:pt x="3200400" y="0"/>
                  </a:lnTo>
                  <a:lnTo>
                    <a:pt x="3200400" y="2006600"/>
                  </a:lnTo>
                  <a:lnTo>
                    <a:pt x="0" y="2006600"/>
                  </a:lnTo>
                  <a:lnTo>
                    <a:pt x="0" y="0"/>
                  </a:lnTo>
                  <a:close/>
                </a:path>
              </a:pathLst>
            </a:custGeom>
            <a:blipFill>
              <a:blip r:embed="rId11"/>
              <a:stretch>
                <a:fillRect/>
              </a:stretch>
            </a:blipFill>
          </p:spPr>
          <p:txBody>
            <a:bodyPr/>
            <a:lstStyle/>
            <a:p>
              <a:endParaRPr lang="en-GB" sz="1200"/>
            </a:p>
          </p:txBody>
        </p:sp>
      </p:grpSp>
      <p:sp>
        <p:nvSpPr>
          <p:cNvPr id="26" name="TextBox 26"/>
          <p:cNvSpPr txBox="1"/>
          <p:nvPr/>
        </p:nvSpPr>
        <p:spPr>
          <a:xfrm>
            <a:off x="817323" y="3411188"/>
            <a:ext cx="584299" cy="589905"/>
          </a:xfrm>
          <a:prstGeom prst="rect">
            <a:avLst/>
          </a:prstGeom>
        </p:spPr>
        <p:txBody>
          <a:bodyPr lIns="0" tIns="0" rIns="0" bIns="0" rtlCol="0" anchor="t">
            <a:spAutoFit/>
          </a:bodyPr>
          <a:lstStyle/>
          <a:p>
            <a:pPr algn="ctr">
              <a:lnSpc>
                <a:spcPts val="4612"/>
              </a:lnSpc>
            </a:pPr>
            <a:r>
              <a:rPr lang="en-US" sz="4010" b="1">
                <a:solidFill>
                  <a:srgbClr val="21E6D1"/>
                </a:solidFill>
                <a:latin typeface="Roboto Bold"/>
                <a:ea typeface="Roboto Bold"/>
                <a:cs typeface="Roboto Bold"/>
                <a:sym typeface="Roboto Bold"/>
              </a:rPr>
              <a:t>02</a:t>
            </a:r>
          </a:p>
        </p:txBody>
      </p:sp>
      <p:grpSp>
        <p:nvGrpSpPr>
          <p:cNvPr id="27" name="Group 27"/>
          <p:cNvGrpSpPr/>
          <p:nvPr/>
        </p:nvGrpSpPr>
        <p:grpSpPr>
          <a:xfrm>
            <a:off x="1593850" y="3143250"/>
            <a:ext cx="9874250" cy="1003300"/>
            <a:chOff x="0" y="0"/>
            <a:chExt cx="19748500" cy="2006600"/>
          </a:xfrm>
        </p:grpSpPr>
        <p:sp>
          <p:nvSpPr>
            <p:cNvPr id="28" name="Freeform 28"/>
            <p:cNvSpPr/>
            <p:nvPr/>
          </p:nvSpPr>
          <p:spPr>
            <a:xfrm>
              <a:off x="0" y="0"/>
              <a:ext cx="19748500" cy="2006600"/>
            </a:xfrm>
            <a:custGeom>
              <a:avLst/>
              <a:gdLst/>
              <a:ahLst/>
              <a:cxnLst/>
              <a:rect l="l" t="t" r="r" b="b"/>
              <a:pathLst>
                <a:path w="19748500" h="2006600">
                  <a:moveTo>
                    <a:pt x="0" y="0"/>
                  </a:moveTo>
                  <a:lnTo>
                    <a:pt x="19748500" y="0"/>
                  </a:lnTo>
                  <a:lnTo>
                    <a:pt x="19748500" y="2006600"/>
                  </a:lnTo>
                  <a:lnTo>
                    <a:pt x="0" y="2006600"/>
                  </a:lnTo>
                  <a:lnTo>
                    <a:pt x="0" y="0"/>
                  </a:lnTo>
                  <a:close/>
                </a:path>
              </a:pathLst>
            </a:custGeom>
            <a:blipFill>
              <a:blip r:embed="rId12"/>
              <a:stretch>
                <a:fillRect/>
              </a:stretch>
            </a:blipFill>
          </p:spPr>
          <p:txBody>
            <a:bodyPr/>
            <a:lstStyle/>
            <a:p>
              <a:endParaRPr lang="en-GB" sz="1200"/>
            </a:p>
          </p:txBody>
        </p:sp>
      </p:grpSp>
      <p:grpSp>
        <p:nvGrpSpPr>
          <p:cNvPr id="29" name="Group 29"/>
          <p:cNvGrpSpPr/>
          <p:nvPr/>
        </p:nvGrpSpPr>
        <p:grpSpPr>
          <a:xfrm>
            <a:off x="1593850" y="3211151"/>
            <a:ext cx="9874250" cy="1022350"/>
            <a:chOff x="0" y="-38100"/>
            <a:chExt cx="19748500" cy="2044700"/>
          </a:xfrm>
        </p:grpSpPr>
        <p:sp>
          <p:nvSpPr>
            <p:cNvPr id="30" name="Freeform 30"/>
            <p:cNvSpPr/>
            <p:nvPr/>
          </p:nvSpPr>
          <p:spPr>
            <a:xfrm>
              <a:off x="0" y="0"/>
              <a:ext cx="19748500" cy="2006600"/>
            </a:xfrm>
            <a:custGeom>
              <a:avLst/>
              <a:gdLst/>
              <a:ahLst/>
              <a:cxnLst/>
              <a:rect l="l" t="t" r="r" b="b"/>
              <a:pathLst>
                <a:path w="19748500" h="2006600">
                  <a:moveTo>
                    <a:pt x="0" y="0"/>
                  </a:moveTo>
                  <a:lnTo>
                    <a:pt x="19748500" y="0"/>
                  </a:lnTo>
                  <a:lnTo>
                    <a:pt x="19748500" y="2006600"/>
                  </a:lnTo>
                  <a:lnTo>
                    <a:pt x="0" y="2006600"/>
                  </a:lnTo>
                  <a:close/>
                </a:path>
              </a:pathLst>
            </a:custGeom>
            <a:solidFill>
              <a:srgbClr val="172328"/>
            </a:solidFill>
            <a:ln w="19050" cap="sq">
              <a:solidFill>
                <a:srgbClr val="21E6D1"/>
              </a:solidFill>
              <a:prstDash val="solid"/>
              <a:miter/>
            </a:ln>
          </p:spPr>
          <p:txBody>
            <a:bodyPr/>
            <a:lstStyle/>
            <a:p>
              <a:endParaRPr lang="en-GB" sz="1200"/>
            </a:p>
          </p:txBody>
        </p:sp>
        <p:sp>
          <p:nvSpPr>
            <p:cNvPr id="31" name="TextBox 31"/>
            <p:cNvSpPr txBox="1"/>
            <p:nvPr/>
          </p:nvSpPr>
          <p:spPr>
            <a:xfrm>
              <a:off x="0" y="-38100"/>
              <a:ext cx="19748500" cy="2044700"/>
            </a:xfrm>
            <a:prstGeom prst="rect">
              <a:avLst/>
            </a:prstGeom>
          </p:spPr>
          <p:txBody>
            <a:bodyPr lIns="33867" tIns="33867" rIns="33867" bIns="33867" rtlCol="0" anchor="ctr"/>
            <a:lstStyle/>
            <a:p>
              <a:pPr>
                <a:lnSpc>
                  <a:spcPts val="1119"/>
                </a:lnSpc>
              </a:pPr>
              <a:endParaRPr sz="1200"/>
            </a:p>
          </p:txBody>
        </p:sp>
      </p:grpSp>
      <p:sp>
        <p:nvSpPr>
          <p:cNvPr id="32" name="TextBox 32"/>
          <p:cNvSpPr txBox="1"/>
          <p:nvPr/>
        </p:nvSpPr>
        <p:spPr>
          <a:xfrm>
            <a:off x="2487168" y="3470491"/>
            <a:ext cx="2506861" cy="348942"/>
          </a:xfrm>
          <a:prstGeom prst="rect">
            <a:avLst/>
          </a:prstGeom>
        </p:spPr>
        <p:txBody>
          <a:bodyPr lIns="0" tIns="0" rIns="0" bIns="0" rtlCol="0" anchor="t">
            <a:spAutoFit/>
          </a:bodyPr>
          <a:lstStyle/>
          <a:p>
            <a:pPr>
              <a:lnSpc>
                <a:spcPts val="2913"/>
              </a:lnSpc>
            </a:pPr>
            <a:r>
              <a:rPr lang="en-US" sz="2400">
                <a:solidFill>
                  <a:srgbClr val="F7FBFC"/>
                </a:solidFill>
                <a:latin typeface="Arial" panose="020B0604020202020204" pitchFamily="34" charset="0"/>
                <a:ea typeface="Arial Bold"/>
                <a:cs typeface="Arial" panose="020B0604020202020204" pitchFamily="34" charset="0"/>
                <a:sym typeface="Arial Bold"/>
              </a:rPr>
              <a:t>Evidence of need</a:t>
            </a:r>
          </a:p>
        </p:txBody>
      </p:sp>
      <p:grpSp>
        <p:nvGrpSpPr>
          <p:cNvPr id="33" name="Group 33"/>
          <p:cNvGrpSpPr/>
          <p:nvPr/>
        </p:nvGrpSpPr>
        <p:grpSpPr>
          <a:xfrm>
            <a:off x="11315700" y="3143250"/>
            <a:ext cx="152400" cy="1003300"/>
            <a:chOff x="0" y="0"/>
            <a:chExt cx="304800" cy="2006600"/>
          </a:xfrm>
        </p:grpSpPr>
        <p:sp>
          <p:nvSpPr>
            <p:cNvPr id="34" name="Freeform 34"/>
            <p:cNvSpPr/>
            <p:nvPr/>
          </p:nvSpPr>
          <p:spPr>
            <a:xfrm>
              <a:off x="0" y="0"/>
              <a:ext cx="304800" cy="2006600"/>
            </a:xfrm>
            <a:custGeom>
              <a:avLst/>
              <a:gdLst/>
              <a:ahLst/>
              <a:cxnLst/>
              <a:rect l="l" t="t" r="r" b="b"/>
              <a:pathLst>
                <a:path w="304800" h="2006600">
                  <a:moveTo>
                    <a:pt x="0" y="0"/>
                  </a:moveTo>
                  <a:lnTo>
                    <a:pt x="304800" y="0"/>
                  </a:lnTo>
                  <a:lnTo>
                    <a:pt x="304800" y="2006600"/>
                  </a:lnTo>
                  <a:lnTo>
                    <a:pt x="0" y="2006600"/>
                  </a:lnTo>
                  <a:lnTo>
                    <a:pt x="0" y="0"/>
                  </a:lnTo>
                  <a:close/>
                </a:path>
              </a:pathLst>
            </a:custGeom>
            <a:blipFill>
              <a:blip r:embed="rId13"/>
              <a:stretch>
                <a:fillRect/>
              </a:stretch>
            </a:blipFill>
          </p:spPr>
          <p:txBody>
            <a:bodyPr/>
            <a:lstStyle/>
            <a:p>
              <a:endParaRPr lang="en-GB" sz="1200"/>
            </a:p>
          </p:txBody>
        </p:sp>
      </p:grpSp>
      <p:grpSp>
        <p:nvGrpSpPr>
          <p:cNvPr id="35" name="Group 35"/>
          <p:cNvGrpSpPr/>
          <p:nvPr/>
        </p:nvGrpSpPr>
        <p:grpSpPr>
          <a:xfrm>
            <a:off x="431800" y="4286250"/>
            <a:ext cx="1600200" cy="1003300"/>
            <a:chOff x="0" y="0"/>
            <a:chExt cx="3200400" cy="2006600"/>
          </a:xfrm>
        </p:grpSpPr>
        <p:sp>
          <p:nvSpPr>
            <p:cNvPr id="36" name="Freeform 36"/>
            <p:cNvSpPr/>
            <p:nvPr/>
          </p:nvSpPr>
          <p:spPr>
            <a:xfrm>
              <a:off x="0" y="0"/>
              <a:ext cx="3200400" cy="2006600"/>
            </a:xfrm>
            <a:custGeom>
              <a:avLst/>
              <a:gdLst/>
              <a:ahLst/>
              <a:cxnLst/>
              <a:rect l="l" t="t" r="r" b="b"/>
              <a:pathLst>
                <a:path w="3200400" h="2006600">
                  <a:moveTo>
                    <a:pt x="0" y="0"/>
                  </a:moveTo>
                  <a:lnTo>
                    <a:pt x="3200400" y="0"/>
                  </a:lnTo>
                  <a:lnTo>
                    <a:pt x="3200400" y="2006600"/>
                  </a:lnTo>
                  <a:lnTo>
                    <a:pt x="0" y="2006600"/>
                  </a:lnTo>
                  <a:lnTo>
                    <a:pt x="0" y="0"/>
                  </a:lnTo>
                  <a:close/>
                </a:path>
              </a:pathLst>
            </a:custGeom>
            <a:blipFill>
              <a:blip r:embed="rId14"/>
              <a:stretch>
                <a:fillRect/>
              </a:stretch>
            </a:blipFill>
          </p:spPr>
          <p:txBody>
            <a:bodyPr/>
            <a:lstStyle/>
            <a:p>
              <a:endParaRPr lang="en-GB" sz="1200"/>
            </a:p>
          </p:txBody>
        </p:sp>
      </p:grpSp>
      <p:sp>
        <p:nvSpPr>
          <p:cNvPr id="37" name="TextBox 37"/>
          <p:cNvSpPr txBox="1"/>
          <p:nvPr/>
        </p:nvSpPr>
        <p:spPr>
          <a:xfrm>
            <a:off x="817323" y="4501610"/>
            <a:ext cx="584299" cy="589905"/>
          </a:xfrm>
          <a:prstGeom prst="rect">
            <a:avLst/>
          </a:prstGeom>
        </p:spPr>
        <p:txBody>
          <a:bodyPr lIns="0" tIns="0" rIns="0" bIns="0" rtlCol="0" anchor="t">
            <a:spAutoFit/>
          </a:bodyPr>
          <a:lstStyle/>
          <a:p>
            <a:pPr algn="ctr">
              <a:lnSpc>
                <a:spcPts val="4612"/>
              </a:lnSpc>
            </a:pPr>
            <a:r>
              <a:rPr lang="en-US" sz="4010" b="1">
                <a:solidFill>
                  <a:srgbClr val="21E6D1"/>
                </a:solidFill>
                <a:latin typeface="Roboto Bold"/>
                <a:ea typeface="Roboto Bold"/>
                <a:cs typeface="Roboto Bold"/>
                <a:sym typeface="Roboto Bold"/>
              </a:rPr>
              <a:t>03</a:t>
            </a:r>
          </a:p>
        </p:txBody>
      </p:sp>
      <p:grpSp>
        <p:nvGrpSpPr>
          <p:cNvPr id="38" name="Group 38"/>
          <p:cNvGrpSpPr/>
          <p:nvPr/>
        </p:nvGrpSpPr>
        <p:grpSpPr>
          <a:xfrm>
            <a:off x="1593850" y="4286250"/>
            <a:ext cx="9874250" cy="1003300"/>
            <a:chOff x="0" y="0"/>
            <a:chExt cx="19748500" cy="2006600"/>
          </a:xfrm>
        </p:grpSpPr>
        <p:sp>
          <p:nvSpPr>
            <p:cNvPr id="39" name="Freeform 39"/>
            <p:cNvSpPr/>
            <p:nvPr/>
          </p:nvSpPr>
          <p:spPr>
            <a:xfrm>
              <a:off x="0" y="0"/>
              <a:ext cx="19748500" cy="2006600"/>
            </a:xfrm>
            <a:custGeom>
              <a:avLst/>
              <a:gdLst/>
              <a:ahLst/>
              <a:cxnLst/>
              <a:rect l="l" t="t" r="r" b="b"/>
              <a:pathLst>
                <a:path w="19748500" h="2006600">
                  <a:moveTo>
                    <a:pt x="0" y="0"/>
                  </a:moveTo>
                  <a:lnTo>
                    <a:pt x="19748500" y="0"/>
                  </a:lnTo>
                  <a:lnTo>
                    <a:pt x="19748500" y="2006600"/>
                  </a:lnTo>
                  <a:lnTo>
                    <a:pt x="0" y="2006600"/>
                  </a:lnTo>
                  <a:lnTo>
                    <a:pt x="0" y="0"/>
                  </a:lnTo>
                  <a:close/>
                </a:path>
              </a:pathLst>
            </a:custGeom>
            <a:blipFill>
              <a:blip r:embed="rId15"/>
              <a:stretch>
                <a:fillRect/>
              </a:stretch>
            </a:blipFill>
          </p:spPr>
          <p:txBody>
            <a:bodyPr/>
            <a:lstStyle/>
            <a:p>
              <a:endParaRPr lang="en-GB" sz="1200"/>
            </a:p>
          </p:txBody>
        </p:sp>
      </p:grpSp>
      <p:grpSp>
        <p:nvGrpSpPr>
          <p:cNvPr id="40" name="Group 40"/>
          <p:cNvGrpSpPr/>
          <p:nvPr/>
        </p:nvGrpSpPr>
        <p:grpSpPr>
          <a:xfrm>
            <a:off x="1593850" y="4286250"/>
            <a:ext cx="9874250" cy="1003300"/>
            <a:chOff x="0" y="0"/>
            <a:chExt cx="19748500" cy="2006600"/>
          </a:xfrm>
        </p:grpSpPr>
        <p:sp>
          <p:nvSpPr>
            <p:cNvPr id="41" name="Freeform 41"/>
            <p:cNvSpPr/>
            <p:nvPr/>
          </p:nvSpPr>
          <p:spPr>
            <a:xfrm>
              <a:off x="0" y="0"/>
              <a:ext cx="19748500" cy="2006600"/>
            </a:xfrm>
            <a:custGeom>
              <a:avLst/>
              <a:gdLst/>
              <a:ahLst/>
              <a:cxnLst/>
              <a:rect l="l" t="t" r="r" b="b"/>
              <a:pathLst>
                <a:path w="19748500" h="2006600">
                  <a:moveTo>
                    <a:pt x="0" y="0"/>
                  </a:moveTo>
                  <a:lnTo>
                    <a:pt x="19748500" y="0"/>
                  </a:lnTo>
                  <a:lnTo>
                    <a:pt x="19748500" y="2006600"/>
                  </a:lnTo>
                  <a:lnTo>
                    <a:pt x="0" y="2006600"/>
                  </a:lnTo>
                  <a:close/>
                </a:path>
              </a:pathLst>
            </a:custGeom>
            <a:solidFill>
              <a:srgbClr val="172328"/>
            </a:solidFill>
            <a:ln w="19050" cap="sq">
              <a:solidFill>
                <a:srgbClr val="21E6D1"/>
              </a:solidFill>
              <a:prstDash val="solid"/>
              <a:miter/>
            </a:ln>
          </p:spPr>
          <p:txBody>
            <a:bodyPr/>
            <a:lstStyle/>
            <a:p>
              <a:endParaRPr lang="en-GB" sz="1200"/>
            </a:p>
          </p:txBody>
        </p:sp>
        <p:sp>
          <p:nvSpPr>
            <p:cNvPr id="42" name="TextBox 42"/>
            <p:cNvSpPr txBox="1"/>
            <p:nvPr/>
          </p:nvSpPr>
          <p:spPr>
            <a:xfrm>
              <a:off x="0" y="-38100"/>
              <a:ext cx="19748500" cy="2044700"/>
            </a:xfrm>
            <a:prstGeom prst="rect">
              <a:avLst/>
            </a:prstGeom>
          </p:spPr>
          <p:txBody>
            <a:bodyPr lIns="33867" tIns="33867" rIns="33867" bIns="33867" rtlCol="0" anchor="ctr"/>
            <a:lstStyle/>
            <a:p>
              <a:pPr>
                <a:lnSpc>
                  <a:spcPts val="1119"/>
                </a:lnSpc>
              </a:pPr>
              <a:endParaRPr sz="1200"/>
            </a:p>
          </p:txBody>
        </p:sp>
      </p:grpSp>
      <p:sp>
        <p:nvSpPr>
          <p:cNvPr id="43" name="TextBox 43"/>
          <p:cNvSpPr txBox="1"/>
          <p:nvPr/>
        </p:nvSpPr>
        <p:spPr>
          <a:xfrm>
            <a:off x="2487168" y="4412063"/>
            <a:ext cx="8302752" cy="692497"/>
          </a:xfrm>
          <a:prstGeom prst="rect">
            <a:avLst/>
          </a:prstGeom>
        </p:spPr>
        <p:txBody>
          <a:bodyPr lIns="0" tIns="0" rIns="0" bIns="0" rtlCol="0" anchor="t">
            <a:spAutoFit/>
          </a:bodyPr>
          <a:lstStyle/>
          <a:p>
            <a:pPr>
              <a:lnSpc>
                <a:spcPts val="2685"/>
              </a:lnSpc>
            </a:pPr>
            <a:r>
              <a:rPr lang="en-US" sz="2400">
                <a:solidFill>
                  <a:srgbClr val="F7FBFC"/>
                </a:solidFill>
                <a:latin typeface="Arial" panose="020B0604020202020204" pitchFamily="34" charset="0"/>
                <a:ea typeface="Arial Bold"/>
                <a:cs typeface="Arial" panose="020B0604020202020204" pitchFamily="34" charset="0"/>
                <a:sym typeface="Arial Bold"/>
              </a:rPr>
              <a:t>Normal way of working applicable to the assessment arrangements</a:t>
            </a:r>
          </a:p>
        </p:txBody>
      </p:sp>
      <p:grpSp>
        <p:nvGrpSpPr>
          <p:cNvPr id="44" name="Group 44"/>
          <p:cNvGrpSpPr/>
          <p:nvPr/>
        </p:nvGrpSpPr>
        <p:grpSpPr>
          <a:xfrm>
            <a:off x="11315700" y="4286250"/>
            <a:ext cx="152400" cy="1003300"/>
            <a:chOff x="0" y="0"/>
            <a:chExt cx="304800" cy="2006600"/>
          </a:xfrm>
        </p:grpSpPr>
        <p:sp>
          <p:nvSpPr>
            <p:cNvPr id="45" name="Freeform 45"/>
            <p:cNvSpPr/>
            <p:nvPr/>
          </p:nvSpPr>
          <p:spPr>
            <a:xfrm>
              <a:off x="0" y="0"/>
              <a:ext cx="304800" cy="2006600"/>
            </a:xfrm>
            <a:custGeom>
              <a:avLst/>
              <a:gdLst/>
              <a:ahLst/>
              <a:cxnLst/>
              <a:rect l="l" t="t" r="r" b="b"/>
              <a:pathLst>
                <a:path w="304800" h="2006600">
                  <a:moveTo>
                    <a:pt x="0" y="0"/>
                  </a:moveTo>
                  <a:lnTo>
                    <a:pt x="304800" y="0"/>
                  </a:lnTo>
                  <a:lnTo>
                    <a:pt x="304800" y="2006600"/>
                  </a:lnTo>
                  <a:lnTo>
                    <a:pt x="0" y="2006600"/>
                  </a:lnTo>
                  <a:lnTo>
                    <a:pt x="0" y="0"/>
                  </a:lnTo>
                  <a:close/>
                </a:path>
              </a:pathLst>
            </a:custGeom>
            <a:blipFill>
              <a:blip r:embed="rId16"/>
              <a:stretch>
                <a:fillRect/>
              </a:stretch>
            </a:blipFill>
          </p:spPr>
          <p:txBody>
            <a:bodyPr/>
            <a:lstStyle/>
            <a:p>
              <a:endParaRPr lang="en-GB" sz="1200"/>
            </a:p>
          </p:txBody>
        </p:sp>
      </p:grpSp>
      <p:grpSp>
        <p:nvGrpSpPr>
          <p:cNvPr id="46" name="Group 46"/>
          <p:cNvGrpSpPr/>
          <p:nvPr/>
        </p:nvGrpSpPr>
        <p:grpSpPr>
          <a:xfrm>
            <a:off x="431800" y="5429250"/>
            <a:ext cx="1600200" cy="1003300"/>
            <a:chOff x="0" y="0"/>
            <a:chExt cx="3200400" cy="2006600"/>
          </a:xfrm>
        </p:grpSpPr>
        <p:sp>
          <p:nvSpPr>
            <p:cNvPr id="47" name="Freeform 47"/>
            <p:cNvSpPr/>
            <p:nvPr/>
          </p:nvSpPr>
          <p:spPr>
            <a:xfrm>
              <a:off x="0" y="0"/>
              <a:ext cx="3200400" cy="2006600"/>
            </a:xfrm>
            <a:custGeom>
              <a:avLst/>
              <a:gdLst/>
              <a:ahLst/>
              <a:cxnLst/>
              <a:rect l="l" t="t" r="r" b="b"/>
              <a:pathLst>
                <a:path w="3200400" h="2006600">
                  <a:moveTo>
                    <a:pt x="0" y="0"/>
                  </a:moveTo>
                  <a:lnTo>
                    <a:pt x="3200400" y="0"/>
                  </a:lnTo>
                  <a:lnTo>
                    <a:pt x="3200400" y="2006600"/>
                  </a:lnTo>
                  <a:lnTo>
                    <a:pt x="0" y="2006600"/>
                  </a:lnTo>
                  <a:lnTo>
                    <a:pt x="0" y="0"/>
                  </a:lnTo>
                  <a:close/>
                </a:path>
              </a:pathLst>
            </a:custGeom>
            <a:blipFill>
              <a:blip r:embed="rId17"/>
              <a:stretch>
                <a:fillRect/>
              </a:stretch>
            </a:blipFill>
          </p:spPr>
          <p:txBody>
            <a:bodyPr/>
            <a:lstStyle/>
            <a:p>
              <a:endParaRPr lang="en-GB" sz="1200"/>
            </a:p>
          </p:txBody>
        </p:sp>
      </p:grpSp>
      <p:sp>
        <p:nvSpPr>
          <p:cNvPr id="48" name="TextBox 48"/>
          <p:cNvSpPr txBox="1"/>
          <p:nvPr/>
        </p:nvSpPr>
        <p:spPr>
          <a:xfrm>
            <a:off x="817323" y="5605748"/>
            <a:ext cx="584299" cy="589905"/>
          </a:xfrm>
          <a:prstGeom prst="rect">
            <a:avLst/>
          </a:prstGeom>
        </p:spPr>
        <p:txBody>
          <a:bodyPr lIns="0" tIns="0" rIns="0" bIns="0" rtlCol="0" anchor="t">
            <a:spAutoFit/>
          </a:bodyPr>
          <a:lstStyle/>
          <a:p>
            <a:pPr algn="ctr">
              <a:lnSpc>
                <a:spcPts val="4612"/>
              </a:lnSpc>
            </a:pPr>
            <a:r>
              <a:rPr lang="en-US" sz="4010" b="1">
                <a:solidFill>
                  <a:srgbClr val="21E6D1"/>
                </a:solidFill>
                <a:latin typeface="Roboto Bold"/>
                <a:ea typeface="Roboto Bold"/>
                <a:cs typeface="Roboto Bold"/>
                <a:sym typeface="Roboto Bold"/>
              </a:rPr>
              <a:t>04</a:t>
            </a:r>
          </a:p>
        </p:txBody>
      </p:sp>
      <p:grpSp>
        <p:nvGrpSpPr>
          <p:cNvPr id="49" name="Group 49"/>
          <p:cNvGrpSpPr/>
          <p:nvPr/>
        </p:nvGrpSpPr>
        <p:grpSpPr>
          <a:xfrm>
            <a:off x="1593850" y="5429250"/>
            <a:ext cx="9874250" cy="1003300"/>
            <a:chOff x="0" y="0"/>
            <a:chExt cx="19748500" cy="2006600"/>
          </a:xfrm>
        </p:grpSpPr>
        <p:sp>
          <p:nvSpPr>
            <p:cNvPr id="50" name="Freeform 50"/>
            <p:cNvSpPr/>
            <p:nvPr/>
          </p:nvSpPr>
          <p:spPr>
            <a:xfrm>
              <a:off x="0" y="0"/>
              <a:ext cx="19748500" cy="2006600"/>
            </a:xfrm>
            <a:custGeom>
              <a:avLst/>
              <a:gdLst/>
              <a:ahLst/>
              <a:cxnLst/>
              <a:rect l="l" t="t" r="r" b="b"/>
              <a:pathLst>
                <a:path w="19748500" h="2006600">
                  <a:moveTo>
                    <a:pt x="0" y="0"/>
                  </a:moveTo>
                  <a:lnTo>
                    <a:pt x="19748500" y="0"/>
                  </a:lnTo>
                  <a:lnTo>
                    <a:pt x="19748500" y="2006600"/>
                  </a:lnTo>
                  <a:lnTo>
                    <a:pt x="0" y="2006600"/>
                  </a:lnTo>
                  <a:lnTo>
                    <a:pt x="0" y="0"/>
                  </a:lnTo>
                  <a:close/>
                </a:path>
              </a:pathLst>
            </a:custGeom>
            <a:blipFill>
              <a:blip r:embed="rId18"/>
              <a:stretch>
                <a:fillRect/>
              </a:stretch>
            </a:blipFill>
          </p:spPr>
          <p:txBody>
            <a:bodyPr/>
            <a:lstStyle/>
            <a:p>
              <a:endParaRPr lang="en-GB" sz="1200"/>
            </a:p>
          </p:txBody>
        </p:sp>
      </p:grpSp>
      <p:grpSp>
        <p:nvGrpSpPr>
          <p:cNvPr id="51" name="Group 51"/>
          <p:cNvGrpSpPr/>
          <p:nvPr/>
        </p:nvGrpSpPr>
        <p:grpSpPr>
          <a:xfrm>
            <a:off x="1593850" y="5429250"/>
            <a:ext cx="9874250" cy="1003300"/>
            <a:chOff x="0" y="0"/>
            <a:chExt cx="19748500" cy="2006600"/>
          </a:xfrm>
        </p:grpSpPr>
        <p:sp>
          <p:nvSpPr>
            <p:cNvPr id="52" name="Freeform 52"/>
            <p:cNvSpPr/>
            <p:nvPr/>
          </p:nvSpPr>
          <p:spPr>
            <a:xfrm>
              <a:off x="0" y="0"/>
              <a:ext cx="19748500" cy="2006600"/>
            </a:xfrm>
            <a:custGeom>
              <a:avLst/>
              <a:gdLst/>
              <a:ahLst/>
              <a:cxnLst/>
              <a:rect l="l" t="t" r="r" b="b"/>
              <a:pathLst>
                <a:path w="19748500" h="2006600">
                  <a:moveTo>
                    <a:pt x="0" y="0"/>
                  </a:moveTo>
                  <a:lnTo>
                    <a:pt x="19748500" y="0"/>
                  </a:lnTo>
                  <a:lnTo>
                    <a:pt x="19748500" y="2006600"/>
                  </a:lnTo>
                  <a:lnTo>
                    <a:pt x="0" y="2006600"/>
                  </a:lnTo>
                  <a:close/>
                </a:path>
              </a:pathLst>
            </a:custGeom>
            <a:solidFill>
              <a:srgbClr val="172328"/>
            </a:solidFill>
            <a:ln w="19050" cap="sq">
              <a:solidFill>
                <a:srgbClr val="21E6D1"/>
              </a:solidFill>
              <a:prstDash val="solid"/>
              <a:miter/>
            </a:ln>
          </p:spPr>
          <p:txBody>
            <a:bodyPr/>
            <a:lstStyle/>
            <a:p>
              <a:endParaRPr lang="en-GB" sz="1200"/>
            </a:p>
          </p:txBody>
        </p:sp>
        <p:sp>
          <p:nvSpPr>
            <p:cNvPr id="53" name="TextBox 53"/>
            <p:cNvSpPr txBox="1"/>
            <p:nvPr/>
          </p:nvSpPr>
          <p:spPr>
            <a:xfrm>
              <a:off x="0" y="-38100"/>
              <a:ext cx="19748500" cy="2044700"/>
            </a:xfrm>
            <a:prstGeom prst="rect">
              <a:avLst/>
            </a:prstGeom>
          </p:spPr>
          <p:txBody>
            <a:bodyPr lIns="33867" tIns="33867" rIns="33867" bIns="33867" rtlCol="0" anchor="ctr"/>
            <a:lstStyle/>
            <a:p>
              <a:pPr>
                <a:lnSpc>
                  <a:spcPts val="1119"/>
                </a:lnSpc>
              </a:pPr>
              <a:endParaRPr sz="1200"/>
            </a:p>
          </p:txBody>
        </p:sp>
      </p:grpSp>
      <p:sp>
        <p:nvSpPr>
          <p:cNvPr id="54" name="TextBox 54"/>
          <p:cNvSpPr txBox="1"/>
          <p:nvPr/>
        </p:nvSpPr>
        <p:spPr>
          <a:xfrm>
            <a:off x="2487168" y="5516201"/>
            <a:ext cx="8449056" cy="692497"/>
          </a:xfrm>
          <a:prstGeom prst="rect">
            <a:avLst/>
          </a:prstGeom>
        </p:spPr>
        <p:txBody>
          <a:bodyPr lIns="0" tIns="0" rIns="0" bIns="0" rtlCol="0" anchor="t">
            <a:spAutoFit/>
          </a:bodyPr>
          <a:lstStyle/>
          <a:p>
            <a:pPr>
              <a:lnSpc>
                <a:spcPts val="2685"/>
              </a:lnSpc>
            </a:pPr>
            <a:r>
              <a:rPr lang="en-US" sz="2400">
                <a:solidFill>
                  <a:srgbClr val="F7FBFC"/>
                </a:solidFill>
                <a:latin typeface="Arial" panose="020B0604020202020204" pitchFamily="34" charset="0"/>
                <a:ea typeface="Arial Bold"/>
                <a:cs typeface="Arial" panose="020B0604020202020204" pitchFamily="34" charset="0"/>
                <a:sym typeface="Arial Bold"/>
              </a:rPr>
              <a:t>Careful analysis of the linguistic and cognitive demands of the assessment task</a:t>
            </a:r>
          </a:p>
        </p:txBody>
      </p:sp>
      <p:grpSp>
        <p:nvGrpSpPr>
          <p:cNvPr id="55" name="Group 55"/>
          <p:cNvGrpSpPr/>
          <p:nvPr/>
        </p:nvGrpSpPr>
        <p:grpSpPr>
          <a:xfrm>
            <a:off x="11315700" y="5429250"/>
            <a:ext cx="152400" cy="857250"/>
            <a:chOff x="0" y="0"/>
            <a:chExt cx="304800" cy="1714500"/>
          </a:xfrm>
        </p:grpSpPr>
        <p:sp>
          <p:nvSpPr>
            <p:cNvPr id="56" name="Freeform 56"/>
            <p:cNvSpPr/>
            <p:nvPr/>
          </p:nvSpPr>
          <p:spPr>
            <a:xfrm>
              <a:off x="0" y="0"/>
              <a:ext cx="304800" cy="1714500"/>
            </a:xfrm>
            <a:custGeom>
              <a:avLst/>
              <a:gdLst/>
              <a:ahLst/>
              <a:cxnLst/>
              <a:rect l="l" t="t" r="r" b="b"/>
              <a:pathLst>
                <a:path w="304800" h="1714500">
                  <a:moveTo>
                    <a:pt x="0" y="0"/>
                  </a:moveTo>
                  <a:lnTo>
                    <a:pt x="304800" y="0"/>
                  </a:lnTo>
                  <a:lnTo>
                    <a:pt x="304800" y="1714500"/>
                  </a:lnTo>
                  <a:lnTo>
                    <a:pt x="0" y="1714500"/>
                  </a:lnTo>
                  <a:lnTo>
                    <a:pt x="0" y="0"/>
                  </a:lnTo>
                  <a:close/>
                </a:path>
              </a:pathLst>
            </a:custGeom>
            <a:blipFill>
              <a:blip r:embed="rId19"/>
              <a:stretch>
                <a:fillRect/>
              </a:stretch>
            </a:blipFill>
          </p:spPr>
          <p:txBody>
            <a:bodyPr/>
            <a:lstStyle/>
            <a:p>
              <a:endParaRPr lang="en-GB" sz="1200"/>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0181B"/>
        </a:solidFill>
        <a:effectLst/>
      </p:bgPr>
    </p:bg>
    <p:spTree>
      <p:nvGrpSpPr>
        <p:cNvPr id="1" name=""/>
        <p:cNvGrpSpPr/>
        <p:nvPr/>
      </p:nvGrpSpPr>
      <p:grpSpPr>
        <a:xfrm>
          <a:off x="0" y="0"/>
          <a:ext cx="0" cy="0"/>
          <a:chOff x="0" y="0"/>
          <a:chExt cx="0" cy="0"/>
        </a:xfrm>
      </p:grpSpPr>
      <p:grpSp>
        <p:nvGrpSpPr>
          <p:cNvPr id="2" name="Group 2"/>
          <p:cNvGrpSpPr/>
          <p:nvPr/>
        </p:nvGrpSpPr>
        <p:grpSpPr>
          <a:xfrm>
            <a:off x="0" y="-43560"/>
            <a:ext cx="12192000" cy="6858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grpSp>
      <p:grpSp>
        <p:nvGrpSpPr>
          <p:cNvPr id="4" name="Group 4"/>
          <p:cNvGrpSpPr/>
          <p:nvPr/>
        </p:nvGrpSpPr>
        <p:grpSpPr>
          <a:xfrm>
            <a:off x="0" y="0"/>
            <a:ext cx="1454150" cy="571500"/>
            <a:chOff x="0" y="0"/>
            <a:chExt cx="2908300" cy="1143000"/>
          </a:xfrm>
        </p:grpSpPr>
        <p:sp>
          <p:nvSpPr>
            <p:cNvPr id="5" name="Freeform 5"/>
            <p:cNvSpPr/>
            <p:nvPr/>
          </p:nvSpPr>
          <p:spPr>
            <a:xfrm>
              <a:off x="0" y="0"/>
              <a:ext cx="2908300" cy="1143000"/>
            </a:xfrm>
            <a:custGeom>
              <a:avLst/>
              <a:gdLst/>
              <a:ahLst/>
              <a:cxnLst/>
              <a:rect l="l" t="t" r="r" b="b"/>
              <a:pathLst>
                <a:path w="2908300" h="1143000">
                  <a:moveTo>
                    <a:pt x="0" y="0"/>
                  </a:moveTo>
                  <a:lnTo>
                    <a:pt x="2908300" y="0"/>
                  </a:lnTo>
                  <a:lnTo>
                    <a:pt x="2908300" y="1143000"/>
                  </a:lnTo>
                  <a:lnTo>
                    <a:pt x="0" y="1143000"/>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grpSp>
      <p:grpSp>
        <p:nvGrpSpPr>
          <p:cNvPr id="6" name="Group 6"/>
          <p:cNvGrpSpPr/>
          <p:nvPr/>
        </p:nvGrpSpPr>
        <p:grpSpPr>
          <a:xfrm>
            <a:off x="431800" y="711200"/>
            <a:ext cx="152400" cy="863600"/>
            <a:chOff x="0" y="0"/>
            <a:chExt cx="304800" cy="1727200"/>
          </a:xfrm>
        </p:grpSpPr>
        <p:sp>
          <p:nvSpPr>
            <p:cNvPr id="7" name="Freeform 7"/>
            <p:cNvSpPr/>
            <p:nvPr/>
          </p:nvSpPr>
          <p:spPr>
            <a:xfrm>
              <a:off x="0" y="0"/>
              <a:ext cx="304800" cy="1727200"/>
            </a:xfrm>
            <a:custGeom>
              <a:avLst/>
              <a:gdLst/>
              <a:ahLst/>
              <a:cxnLst/>
              <a:rect l="l" t="t" r="r" b="b"/>
              <a:pathLst>
                <a:path w="304800" h="1727200">
                  <a:moveTo>
                    <a:pt x="0" y="0"/>
                  </a:moveTo>
                  <a:lnTo>
                    <a:pt x="304800" y="0"/>
                  </a:lnTo>
                  <a:lnTo>
                    <a:pt x="304800" y="1727200"/>
                  </a:lnTo>
                  <a:lnTo>
                    <a:pt x="0" y="1727200"/>
                  </a:lnTo>
                  <a:lnTo>
                    <a:pt x="0" y="0"/>
                  </a:lnTo>
                  <a:close/>
                </a:path>
              </a:pathLst>
            </a:custGeom>
            <a:blipFill>
              <a:blip r:embed="rId5"/>
              <a:stretch>
                <a:fillRect/>
              </a:stretch>
            </a:blipFill>
          </p:spPr>
          <p:txBody>
            <a:bodyPr/>
            <a:lstStyle/>
            <a:p>
              <a:pPr defTabSz="609630"/>
              <a:endParaRPr lang="en-GB" sz="1200">
                <a:solidFill>
                  <a:prstClr val="black"/>
                </a:solidFill>
                <a:latin typeface="Calibri"/>
              </a:endParaRPr>
            </a:p>
          </p:txBody>
        </p:sp>
      </p:grpSp>
      <p:sp>
        <p:nvSpPr>
          <p:cNvPr id="8" name="TextBox 8"/>
          <p:cNvSpPr txBox="1"/>
          <p:nvPr/>
        </p:nvSpPr>
        <p:spPr>
          <a:xfrm>
            <a:off x="742239" y="453262"/>
            <a:ext cx="9973160" cy="557140"/>
          </a:xfrm>
          <a:prstGeom prst="rect">
            <a:avLst/>
          </a:prstGeom>
        </p:spPr>
        <p:txBody>
          <a:bodyPr wrap="square" lIns="0" tIns="0" rIns="0" bIns="0" rtlCol="0" anchor="t">
            <a:spAutoFit/>
          </a:bodyPr>
          <a:lstStyle/>
          <a:p>
            <a:pPr defTabSz="609630">
              <a:lnSpc>
                <a:spcPts val="4658"/>
              </a:lnSpc>
            </a:pPr>
            <a:r>
              <a:rPr lang="en-US" sz="3600" b="1">
                <a:solidFill>
                  <a:srgbClr val="F7FBFC"/>
                </a:solidFill>
                <a:latin typeface="Arial" panose="020B0604020202020204" pitchFamily="34" charset="0"/>
                <a:ea typeface="Public Sans Bold"/>
                <a:cs typeface="Arial" panose="020B0604020202020204" pitchFamily="34" charset="0"/>
                <a:sym typeface="Public Sans Bold"/>
              </a:rPr>
              <a:t>A diagnostic label alone cannot determine...</a:t>
            </a:r>
          </a:p>
        </p:txBody>
      </p:sp>
      <p:grpSp>
        <p:nvGrpSpPr>
          <p:cNvPr id="9" name="Group 9"/>
          <p:cNvGrpSpPr/>
          <p:nvPr/>
        </p:nvGrpSpPr>
        <p:grpSpPr>
          <a:xfrm>
            <a:off x="10160000" y="0"/>
            <a:ext cx="2032000" cy="1860550"/>
            <a:chOff x="0" y="0"/>
            <a:chExt cx="4064000" cy="3721100"/>
          </a:xfrm>
        </p:grpSpPr>
        <p:sp>
          <p:nvSpPr>
            <p:cNvPr id="10" name="Freeform 10"/>
            <p:cNvSpPr/>
            <p:nvPr/>
          </p:nvSpPr>
          <p:spPr>
            <a:xfrm>
              <a:off x="0" y="0"/>
              <a:ext cx="4064000" cy="3721100"/>
            </a:xfrm>
            <a:custGeom>
              <a:avLst/>
              <a:gdLst/>
              <a:ahLst/>
              <a:cxnLst/>
              <a:rect l="l" t="t" r="r" b="b"/>
              <a:pathLst>
                <a:path w="4064000" h="3721100">
                  <a:moveTo>
                    <a:pt x="0" y="0"/>
                  </a:moveTo>
                  <a:lnTo>
                    <a:pt x="4064000" y="0"/>
                  </a:lnTo>
                  <a:lnTo>
                    <a:pt x="4064000" y="3721100"/>
                  </a:lnTo>
                  <a:lnTo>
                    <a:pt x="0" y="3721100"/>
                  </a:lnTo>
                  <a:lnTo>
                    <a:pt x="0" y="0"/>
                  </a:lnTo>
                  <a:close/>
                </a:path>
              </a:pathLst>
            </a:custGeom>
            <a:blipFill>
              <a:blip r:embed="rId6"/>
              <a:stretch>
                <a:fillRect/>
              </a:stretch>
            </a:blipFill>
          </p:spPr>
          <p:txBody>
            <a:bodyPr/>
            <a:lstStyle/>
            <a:p>
              <a:pPr defTabSz="609630"/>
              <a:endParaRPr lang="en-GB" sz="1200">
                <a:solidFill>
                  <a:prstClr val="black"/>
                </a:solidFill>
                <a:latin typeface="Calibri"/>
              </a:endParaRPr>
            </a:p>
          </p:txBody>
        </p:sp>
      </p:grpSp>
      <p:grpSp>
        <p:nvGrpSpPr>
          <p:cNvPr id="11" name="Group 11"/>
          <p:cNvGrpSpPr/>
          <p:nvPr/>
        </p:nvGrpSpPr>
        <p:grpSpPr>
          <a:xfrm>
            <a:off x="285750" y="1714500"/>
            <a:ext cx="11620500" cy="5003800"/>
            <a:chOff x="0" y="0"/>
            <a:chExt cx="23241000" cy="10007600"/>
          </a:xfrm>
        </p:grpSpPr>
        <p:sp>
          <p:nvSpPr>
            <p:cNvPr id="12" name="Freeform 12"/>
            <p:cNvSpPr/>
            <p:nvPr/>
          </p:nvSpPr>
          <p:spPr>
            <a:xfrm>
              <a:off x="0" y="0"/>
              <a:ext cx="23241000" cy="10007600"/>
            </a:xfrm>
            <a:custGeom>
              <a:avLst/>
              <a:gdLst/>
              <a:ahLst/>
              <a:cxnLst/>
              <a:rect l="l" t="t" r="r" b="b"/>
              <a:pathLst>
                <a:path w="23241000" h="10007600">
                  <a:moveTo>
                    <a:pt x="0" y="0"/>
                  </a:moveTo>
                  <a:lnTo>
                    <a:pt x="23241000" y="0"/>
                  </a:lnTo>
                  <a:lnTo>
                    <a:pt x="23241000" y="10007600"/>
                  </a:lnTo>
                  <a:lnTo>
                    <a:pt x="0" y="10007600"/>
                  </a:lnTo>
                  <a:lnTo>
                    <a:pt x="0" y="0"/>
                  </a:lnTo>
                  <a:close/>
                </a:path>
              </a:pathLst>
            </a:custGeom>
            <a:blipFill>
              <a:blip r:embed="rId7"/>
              <a:stretch>
                <a:fillRect/>
              </a:stretch>
            </a:blipFill>
          </p:spPr>
          <p:txBody>
            <a:bodyPr/>
            <a:lstStyle/>
            <a:p>
              <a:pPr defTabSz="609630"/>
              <a:endParaRPr lang="en-GB" sz="1200">
                <a:solidFill>
                  <a:prstClr val="black"/>
                </a:solidFill>
                <a:latin typeface="Calibri"/>
              </a:endParaRPr>
            </a:p>
          </p:txBody>
        </p:sp>
      </p:grpSp>
      <p:grpSp>
        <p:nvGrpSpPr>
          <p:cNvPr id="13" name="Group 13"/>
          <p:cNvGrpSpPr/>
          <p:nvPr/>
        </p:nvGrpSpPr>
        <p:grpSpPr>
          <a:xfrm>
            <a:off x="0" y="1714500"/>
            <a:ext cx="12192000" cy="146050"/>
            <a:chOff x="0" y="0"/>
            <a:chExt cx="24384000" cy="292100"/>
          </a:xfrm>
        </p:grpSpPr>
        <p:sp>
          <p:nvSpPr>
            <p:cNvPr id="14" name="Freeform 14"/>
            <p:cNvSpPr/>
            <p:nvPr/>
          </p:nvSpPr>
          <p:spPr>
            <a:xfrm>
              <a:off x="0" y="0"/>
              <a:ext cx="24384000" cy="292100"/>
            </a:xfrm>
            <a:custGeom>
              <a:avLst/>
              <a:gdLst/>
              <a:ahLst/>
              <a:cxnLst/>
              <a:rect l="l" t="t" r="r" b="b"/>
              <a:pathLst>
                <a:path w="24384000" h="292100">
                  <a:moveTo>
                    <a:pt x="0" y="0"/>
                  </a:moveTo>
                  <a:lnTo>
                    <a:pt x="24384000" y="0"/>
                  </a:lnTo>
                  <a:lnTo>
                    <a:pt x="24384000" y="292100"/>
                  </a:lnTo>
                  <a:lnTo>
                    <a:pt x="0" y="292100"/>
                  </a:lnTo>
                  <a:lnTo>
                    <a:pt x="0" y="0"/>
                  </a:lnTo>
                  <a:close/>
                </a:path>
              </a:pathLst>
            </a:custGeom>
            <a:blipFill>
              <a:blip r:embed="rId8"/>
              <a:stretch>
                <a:fillRect/>
              </a:stretch>
            </a:blipFill>
          </p:spPr>
          <p:txBody>
            <a:bodyPr/>
            <a:lstStyle/>
            <a:p>
              <a:pPr defTabSz="609630"/>
              <a:endParaRPr lang="en-GB" sz="1200">
                <a:solidFill>
                  <a:prstClr val="black"/>
                </a:solidFill>
                <a:latin typeface="Calibri"/>
              </a:endParaRPr>
            </a:p>
          </p:txBody>
        </p:sp>
      </p:grpSp>
      <p:grpSp>
        <p:nvGrpSpPr>
          <p:cNvPr id="15" name="Group 15"/>
          <p:cNvGrpSpPr/>
          <p:nvPr/>
        </p:nvGrpSpPr>
        <p:grpSpPr>
          <a:xfrm>
            <a:off x="577850" y="2000250"/>
            <a:ext cx="11036300" cy="1003300"/>
            <a:chOff x="0" y="0"/>
            <a:chExt cx="22072600" cy="2006600"/>
          </a:xfrm>
        </p:grpSpPr>
        <p:sp>
          <p:nvSpPr>
            <p:cNvPr id="16" name="Freeform 16"/>
            <p:cNvSpPr/>
            <p:nvPr/>
          </p:nvSpPr>
          <p:spPr>
            <a:xfrm>
              <a:off x="0" y="0"/>
              <a:ext cx="22072600" cy="2006600"/>
            </a:xfrm>
            <a:custGeom>
              <a:avLst/>
              <a:gdLst/>
              <a:ahLst/>
              <a:cxnLst/>
              <a:rect l="l" t="t" r="r" b="b"/>
              <a:pathLst>
                <a:path w="22072600" h="2006600">
                  <a:moveTo>
                    <a:pt x="0" y="0"/>
                  </a:moveTo>
                  <a:lnTo>
                    <a:pt x="22072600" y="0"/>
                  </a:lnTo>
                  <a:lnTo>
                    <a:pt x="22072600" y="2006600"/>
                  </a:lnTo>
                  <a:lnTo>
                    <a:pt x="0" y="2006600"/>
                  </a:lnTo>
                  <a:lnTo>
                    <a:pt x="0" y="0"/>
                  </a:lnTo>
                  <a:close/>
                </a:path>
              </a:pathLst>
            </a:custGeom>
            <a:blipFill>
              <a:blip r:embed="rId9"/>
              <a:stretch>
                <a:fillRect/>
              </a:stretch>
            </a:blipFill>
          </p:spPr>
          <p:txBody>
            <a:bodyPr/>
            <a:lstStyle/>
            <a:p>
              <a:pPr defTabSz="609630"/>
              <a:endParaRPr lang="en-GB" sz="1200">
                <a:solidFill>
                  <a:prstClr val="black"/>
                </a:solidFill>
                <a:latin typeface="Calibri"/>
              </a:endParaRPr>
            </a:p>
          </p:txBody>
        </p:sp>
      </p:grpSp>
      <p:grpSp>
        <p:nvGrpSpPr>
          <p:cNvPr id="17" name="Group 17"/>
          <p:cNvGrpSpPr/>
          <p:nvPr/>
        </p:nvGrpSpPr>
        <p:grpSpPr>
          <a:xfrm>
            <a:off x="577850" y="2000250"/>
            <a:ext cx="1454150" cy="1003300"/>
            <a:chOff x="0" y="0"/>
            <a:chExt cx="2908300" cy="2006600"/>
          </a:xfrm>
        </p:grpSpPr>
        <p:sp>
          <p:nvSpPr>
            <p:cNvPr id="18" name="Freeform 18"/>
            <p:cNvSpPr/>
            <p:nvPr/>
          </p:nvSpPr>
          <p:spPr>
            <a:xfrm>
              <a:off x="0" y="0"/>
              <a:ext cx="2908300" cy="2006600"/>
            </a:xfrm>
            <a:custGeom>
              <a:avLst/>
              <a:gdLst/>
              <a:ahLst/>
              <a:cxnLst/>
              <a:rect l="l" t="t" r="r" b="b"/>
              <a:pathLst>
                <a:path w="2908300" h="2006600">
                  <a:moveTo>
                    <a:pt x="0" y="0"/>
                  </a:moveTo>
                  <a:lnTo>
                    <a:pt x="2908300" y="0"/>
                  </a:lnTo>
                  <a:lnTo>
                    <a:pt x="2908300" y="2006600"/>
                  </a:lnTo>
                  <a:lnTo>
                    <a:pt x="0" y="2006600"/>
                  </a:lnTo>
                  <a:lnTo>
                    <a:pt x="0" y="0"/>
                  </a:lnTo>
                  <a:close/>
                </a:path>
              </a:pathLst>
            </a:custGeom>
            <a:blipFill>
              <a:blip r:embed="rId10"/>
              <a:stretch>
                <a:fillRect/>
              </a:stretch>
            </a:blipFill>
          </p:spPr>
          <p:txBody>
            <a:bodyPr/>
            <a:lstStyle/>
            <a:p>
              <a:pPr defTabSz="609630"/>
              <a:endParaRPr lang="en-GB" sz="1200">
                <a:solidFill>
                  <a:prstClr val="black"/>
                </a:solidFill>
                <a:latin typeface="Calibri"/>
              </a:endParaRPr>
            </a:p>
          </p:txBody>
        </p:sp>
      </p:grpSp>
      <p:grpSp>
        <p:nvGrpSpPr>
          <p:cNvPr id="19" name="Group 19"/>
          <p:cNvGrpSpPr/>
          <p:nvPr/>
        </p:nvGrpSpPr>
        <p:grpSpPr>
          <a:xfrm>
            <a:off x="285750" y="1714500"/>
            <a:ext cx="11620500" cy="5003800"/>
            <a:chOff x="0" y="0"/>
            <a:chExt cx="23241000" cy="10007600"/>
          </a:xfrm>
          <a:solidFill>
            <a:schemeClr val="tx2">
              <a:lumMod val="50000"/>
            </a:schemeClr>
          </a:solidFill>
        </p:grpSpPr>
        <p:sp>
          <p:nvSpPr>
            <p:cNvPr id="20" name="Freeform 20"/>
            <p:cNvSpPr/>
            <p:nvPr/>
          </p:nvSpPr>
          <p:spPr>
            <a:xfrm>
              <a:off x="0" y="0"/>
              <a:ext cx="23241000" cy="10007600"/>
            </a:xfrm>
            <a:custGeom>
              <a:avLst/>
              <a:gdLst/>
              <a:ahLst/>
              <a:cxnLst/>
              <a:rect l="l" t="t" r="r" b="b"/>
              <a:pathLst>
                <a:path w="23241000" h="10007600">
                  <a:moveTo>
                    <a:pt x="0" y="0"/>
                  </a:moveTo>
                  <a:lnTo>
                    <a:pt x="23241000" y="0"/>
                  </a:lnTo>
                  <a:lnTo>
                    <a:pt x="23241000" y="10007600"/>
                  </a:lnTo>
                  <a:lnTo>
                    <a:pt x="0" y="10007600"/>
                  </a:lnTo>
                  <a:close/>
                </a:path>
              </a:pathLst>
            </a:custGeom>
            <a:grpFill/>
            <a:ln w="19050" cap="sq">
              <a:solidFill>
                <a:srgbClr val="21E6D1"/>
              </a:solidFill>
              <a:prstDash val="solid"/>
              <a:miter/>
            </a:ln>
          </p:spPr>
          <p:txBody>
            <a:bodyPr/>
            <a:lstStyle/>
            <a:p>
              <a:pPr defTabSz="609630"/>
              <a:endParaRPr lang="en-GB" sz="1200">
                <a:solidFill>
                  <a:prstClr val="black"/>
                </a:solidFill>
                <a:latin typeface="Calibri"/>
              </a:endParaRPr>
            </a:p>
          </p:txBody>
        </p:sp>
        <p:sp>
          <p:nvSpPr>
            <p:cNvPr id="21" name="TextBox 21"/>
            <p:cNvSpPr txBox="1"/>
            <p:nvPr/>
          </p:nvSpPr>
          <p:spPr>
            <a:xfrm>
              <a:off x="0" y="-38100"/>
              <a:ext cx="23241000" cy="10045700"/>
            </a:xfrm>
            <a:prstGeom prst="rect">
              <a:avLst/>
            </a:prstGeom>
            <a:grpFill/>
          </p:spPr>
          <p:txBody>
            <a:bodyPr lIns="33867" tIns="33867" rIns="33867" bIns="33867" rtlCol="0" anchor="ctr"/>
            <a:lstStyle/>
            <a:p>
              <a:pPr defTabSz="609630">
                <a:lnSpc>
                  <a:spcPts val="1119"/>
                </a:lnSpc>
              </a:pPr>
              <a:endParaRPr sz="1200">
                <a:solidFill>
                  <a:prstClr val="black"/>
                </a:solidFill>
                <a:latin typeface="Calibri"/>
              </a:endParaRPr>
            </a:p>
          </p:txBody>
        </p:sp>
      </p:grpSp>
      <p:grpSp>
        <p:nvGrpSpPr>
          <p:cNvPr id="22" name="Group 22"/>
          <p:cNvGrpSpPr/>
          <p:nvPr/>
        </p:nvGrpSpPr>
        <p:grpSpPr>
          <a:xfrm>
            <a:off x="577850" y="1817705"/>
            <a:ext cx="11036300" cy="1003300"/>
            <a:chOff x="0" y="0"/>
            <a:chExt cx="22072600" cy="2006600"/>
          </a:xfrm>
        </p:grpSpPr>
        <p:sp>
          <p:nvSpPr>
            <p:cNvPr id="23" name="Freeform 23"/>
            <p:cNvSpPr/>
            <p:nvPr/>
          </p:nvSpPr>
          <p:spPr>
            <a:xfrm>
              <a:off x="0" y="0"/>
              <a:ext cx="22072600" cy="2006600"/>
            </a:xfrm>
            <a:custGeom>
              <a:avLst/>
              <a:gdLst/>
              <a:ahLst/>
              <a:cxnLst/>
              <a:rect l="l" t="t" r="r" b="b"/>
              <a:pathLst>
                <a:path w="22072600" h="2006600">
                  <a:moveTo>
                    <a:pt x="0" y="0"/>
                  </a:moveTo>
                  <a:lnTo>
                    <a:pt x="22072600" y="0"/>
                  </a:lnTo>
                  <a:lnTo>
                    <a:pt x="22072600" y="2006600"/>
                  </a:lnTo>
                  <a:lnTo>
                    <a:pt x="0" y="2006600"/>
                  </a:lnTo>
                  <a:close/>
                </a:path>
              </a:pathLst>
            </a:custGeom>
            <a:solidFill>
              <a:srgbClr val="172328"/>
            </a:solidFill>
            <a:ln w="19050" cap="sq">
              <a:solidFill>
                <a:srgbClr val="21E6D1"/>
              </a:solidFill>
              <a:prstDash val="solid"/>
              <a:miter/>
            </a:ln>
          </p:spPr>
          <p:txBody>
            <a:bodyPr/>
            <a:lstStyle/>
            <a:p>
              <a:pPr defTabSz="609630"/>
              <a:endParaRPr lang="en-GB" sz="1200">
                <a:solidFill>
                  <a:prstClr val="black"/>
                </a:solidFill>
                <a:latin typeface="Calibri"/>
              </a:endParaRPr>
            </a:p>
          </p:txBody>
        </p:sp>
        <p:sp>
          <p:nvSpPr>
            <p:cNvPr id="24" name="TextBox 24"/>
            <p:cNvSpPr txBox="1"/>
            <p:nvPr/>
          </p:nvSpPr>
          <p:spPr>
            <a:xfrm>
              <a:off x="0" y="-38100"/>
              <a:ext cx="22072600" cy="2044700"/>
            </a:xfrm>
            <a:prstGeom prst="rect">
              <a:avLst/>
            </a:prstGeom>
          </p:spPr>
          <p:txBody>
            <a:bodyPr lIns="33867" tIns="33867" rIns="33867" bIns="33867" rtlCol="0" anchor="ctr"/>
            <a:lstStyle/>
            <a:p>
              <a:pPr defTabSz="609630">
                <a:lnSpc>
                  <a:spcPts val="1119"/>
                </a:lnSpc>
              </a:pPr>
              <a:endParaRPr sz="1200">
                <a:solidFill>
                  <a:prstClr val="black"/>
                </a:solidFill>
                <a:latin typeface="Calibri"/>
              </a:endParaRPr>
            </a:p>
          </p:txBody>
        </p:sp>
      </p:grpSp>
      <p:sp>
        <p:nvSpPr>
          <p:cNvPr id="25" name="TextBox 25"/>
          <p:cNvSpPr txBox="1"/>
          <p:nvPr/>
        </p:nvSpPr>
        <p:spPr>
          <a:xfrm>
            <a:off x="963168" y="2084274"/>
            <a:ext cx="548640" cy="616451"/>
          </a:xfrm>
          <a:prstGeom prst="rect">
            <a:avLst/>
          </a:prstGeom>
        </p:spPr>
        <p:txBody>
          <a:bodyPr lIns="0" tIns="0" rIns="0" bIns="0" rtlCol="0" anchor="t">
            <a:spAutoFit/>
          </a:bodyPr>
          <a:lstStyle/>
          <a:p>
            <a:pPr algn="ctr" defTabSz="609630">
              <a:lnSpc>
                <a:spcPts val="5580"/>
              </a:lnSpc>
            </a:pPr>
            <a:r>
              <a:rPr lang="en-US" sz="2667" b="1">
                <a:solidFill>
                  <a:srgbClr val="21E6D1"/>
                </a:solidFill>
                <a:latin typeface="Arial" panose="020B0604020202020204" pitchFamily="34" charset="0"/>
                <a:ea typeface="Public Sans Bold"/>
                <a:cs typeface="Arial" panose="020B0604020202020204" pitchFamily="34" charset="0"/>
                <a:sym typeface="Public Sans Bold"/>
              </a:rPr>
              <a:t>01</a:t>
            </a:r>
          </a:p>
        </p:txBody>
      </p:sp>
      <p:grpSp>
        <p:nvGrpSpPr>
          <p:cNvPr id="26" name="Group 26"/>
          <p:cNvGrpSpPr/>
          <p:nvPr/>
        </p:nvGrpSpPr>
        <p:grpSpPr>
          <a:xfrm>
            <a:off x="2032000" y="2286000"/>
            <a:ext cx="146050" cy="571500"/>
            <a:chOff x="0" y="0"/>
            <a:chExt cx="292100" cy="1143000"/>
          </a:xfrm>
        </p:grpSpPr>
        <p:sp>
          <p:nvSpPr>
            <p:cNvPr id="27" name="Freeform 27"/>
            <p:cNvSpPr/>
            <p:nvPr/>
          </p:nvSpPr>
          <p:spPr>
            <a:xfrm>
              <a:off x="0" y="0"/>
              <a:ext cx="292100" cy="1143000"/>
            </a:xfrm>
            <a:custGeom>
              <a:avLst/>
              <a:gdLst/>
              <a:ahLst/>
              <a:cxnLst/>
              <a:rect l="l" t="t" r="r" b="b"/>
              <a:pathLst>
                <a:path w="292100" h="1143000">
                  <a:moveTo>
                    <a:pt x="0" y="0"/>
                  </a:moveTo>
                  <a:lnTo>
                    <a:pt x="292100" y="0"/>
                  </a:lnTo>
                  <a:lnTo>
                    <a:pt x="292100" y="1143000"/>
                  </a:lnTo>
                  <a:lnTo>
                    <a:pt x="0" y="1143000"/>
                  </a:lnTo>
                  <a:lnTo>
                    <a:pt x="0" y="0"/>
                  </a:lnTo>
                  <a:close/>
                </a:path>
              </a:pathLst>
            </a:custGeom>
            <a:blipFill>
              <a:blip r:embed="rId11"/>
              <a:stretch>
                <a:fillRect/>
              </a:stretch>
            </a:blipFill>
          </p:spPr>
          <p:txBody>
            <a:bodyPr/>
            <a:lstStyle/>
            <a:p>
              <a:pPr defTabSz="609630"/>
              <a:endParaRPr lang="en-GB" sz="1200">
                <a:solidFill>
                  <a:prstClr val="black"/>
                </a:solidFill>
                <a:latin typeface="Calibri"/>
              </a:endParaRPr>
            </a:p>
          </p:txBody>
        </p:sp>
      </p:grpSp>
      <p:sp>
        <p:nvSpPr>
          <p:cNvPr id="28" name="TextBox 28"/>
          <p:cNvSpPr txBox="1"/>
          <p:nvPr/>
        </p:nvSpPr>
        <p:spPr>
          <a:xfrm>
            <a:off x="2365248" y="2301875"/>
            <a:ext cx="5915152" cy="346249"/>
          </a:xfrm>
          <a:prstGeom prst="rect">
            <a:avLst/>
          </a:prstGeom>
        </p:spPr>
        <p:txBody>
          <a:bodyPr wrap="square" lIns="0" tIns="0" rIns="0" bIns="0" rtlCol="0" anchor="t">
            <a:spAutoFit/>
          </a:bodyPr>
          <a:lstStyle/>
          <a:p>
            <a:pPr defTabSz="609630">
              <a:lnSpc>
                <a:spcPts val="2729"/>
              </a:lnSpc>
            </a:pPr>
            <a:r>
              <a:rPr lang="en-US" sz="2400">
                <a:solidFill>
                  <a:srgbClr val="F7FBFC"/>
                </a:solidFill>
                <a:latin typeface="Arial" panose="020B0604020202020204" pitchFamily="34" charset="0"/>
                <a:ea typeface="Public Sans"/>
                <a:cs typeface="Arial" panose="020B0604020202020204" pitchFamily="34" charset="0"/>
                <a:sym typeface="Public Sans"/>
              </a:rPr>
              <a:t>Whether language modification is required</a:t>
            </a:r>
          </a:p>
        </p:txBody>
      </p:sp>
      <p:grpSp>
        <p:nvGrpSpPr>
          <p:cNvPr id="29" name="Group 29"/>
          <p:cNvGrpSpPr/>
          <p:nvPr/>
        </p:nvGrpSpPr>
        <p:grpSpPr>
          <a:xfrm>
            <a:off x="577850" y="3143250"/>
            <a:ext cx="11036300" cy="1003300"/>
            <a:chOff x="0" y="0"/>
            <a:chExt cx="22072600" cy="2006600"/>
          </a:xfrm>
        </p:grpSpPr>
        <p:sp>
          <p:nvSpPr>
            <p:cNvPr id="30" name="Freeform 30"/>
            <p:cNvSpPr/>
            <p:nvPr/>
          </p:nvSpPr>
          <p:spPr>
            <a:xfrm>
              <a:off x="0" y="0"/>
              <a:ext cx="22072600" cy="2006600"/>
            </a:xfrm>
            <a:custGeom>
              <a:avLst/>
              <a:gdLst/>
              <a:ahLst/>
              <a:cxnLst/>
              <a:rect l="l" t="t" r="r" b="b"/>
              <a:pathLst>
                <a:path w="22072600" h="2006600">
                  <a:moveTo>
                    <a:pt x="0" y="0"/>
                  </a:moveTo>
                  <a:lnTo>
                    <a:pt x="22072600" y="0"/>
                  </a:lnTo>
                  <a:lnTo>
                    <a:pt x="22072600" y="2006600"/>
                  </a:lnTo>
                  <a:lnTo>
                    <a:pt x="0" y="2006600"/>
                  </a:lnTo>
                  <a:lnTo>
                    <a:pt x="0" y="0"/>
                  </a:lnTo>
                  <a:close/>
                </a:path>
              </a:pathLst>
            </a:custGeom>
            <a:blipFill>
              <a:blip r:embed="rId12"/>
              <a:stretch>
                <a:fillRect/>
              </a:stretch>
            </a:blipFill>
          </p:spPr>
          <p:txBody>
            <a:bodyPr/>
            <a:lstStyle/>
            <a:p>
              <a:pPr defTabSz="609630"/>
              <a:endParaRPr lang="en-GB" sz="1200">
                <a:solidFill>
                  <a:prstClr val="black"/>
                </a:solidFill>
                <a:latin typeface="Calibri"/>
              </a:endParaRPr>
            </a:p>
          </p:txBody>
        </p:sp>
      </p:grpSp>
      <p:grpSp>
        <p:nvGrpSpPr>
          <p:cNvPr id="31" name="Group 31"/>
          <p:cNvGrpSpPr/>
          <p:nvPr/>
        </p:nvGrpSpPr>
        <p:grpSpPr>
          <a:xfrm>
            <a:off x="577850" y="3143250"/>
            <a:ext cx="1454150" cy="1003300"/>
            <a:chOff x="0" y="0"/>
            <a:chExt cx="2908300" cy="2006600"/>
          </a:xfrm>
        </p:grpSpPr>
        <p:sp>
          <p:nvSpPr>
            <p:cNvPr id="32" name="Freeform 32"/>
            <p:cNvSpPr/>
            <p:nvPr/>
          </p:nvSpPr>
          <p:spPr>
            <a:xfrm>
              <a:off x="0" y="0"/>
              <a:ext cx="2908300" cy="2006600"/>
            </a:xfrm>
            <a:custGeom>
              <a:avLst/>
              <a:gdLst/>
              <a:ahLst/>
              <a:cxnLst/>
              <a:rect l="l" t="t" r="r" b="b"/>
              <a:pathLst>
                <a:path w="2908300" h="2006600">
                  <a:moveTo>
                    <a:pt x="0" y="0"/>
                  </a:moveTo>
                  <a:lnTo>
                    <a:pt x="2908300" y="0"/>
                  </a:lnTo>
                  <a:lnTo>
                    <a:pt x="2908300" y="2006600"/>
                  </a:lnTo>
                  <a:lnTo>
                    <a:pt x="0" y="2006600"/>
                  </a:lnTo>
                  <a:lnTo>
                    <a:pt x="0" y="0"/>
                  </a:lnTo>
                  <a:close/>
                </a:path>
              </a:pathLst>
            </a:custGeom>
            <a:blipFill>
              <a:blip r:embed="rId13"/>
              <a:stretch>
                <a:fillRect/>
              </a:stretch>
            </a:blipFill>
          </p:spPr>
          <p:txBody>
            <a:bodyPr/>
            <a:lstStyle/>
            <a:p>
              <a:pPr defTabSz="609630"/>
              <a:endParaRPr lang="en-GB" sz="1200">
                <a:solidFill>
                  <a:prstClr val="black"/>
                </a:solidFill>
                <a:latin typeface="Calibri"/>
              </a:endParaRPr>
            </a:p>
          </p:txBody>
        </p:sp>
      </p:grpSp>
      <p:grpSp>
        <p:nvGrpSpPr>
          <p:cNvPr id="33" name="Group 33"/>
          <p:cNvGrpSpPr/>
          <p:nvPr/>
        </p:nvGrpSpPr>
        <p:grpSpPr>
          <a:xfrm>
            <a:off x="577850" y="3080840"/>
            <a:ext cx="11042650" cy="1065710"/>
            <a:chOff x="0" y="-124820"/>
            <a:chExt cx="22085300" cy="2131420"/>
          </a:xfrm>
        </p:grpSpPr>
        <p:sp>
          <p:nvSpPr>
            <p:cNvPr id="34" name="Freeform 34"/>
            <p:cNvSpPr/>
            <p:nvPr/>
          </p:nvSpPr>
          <p:spPr>
            <a:xfrm>
              <a:off x="12700" y="-124820"/>
              <a:ext cx="22072600" cy="2006600"/>
            </a:xfrm>
            <a:custGeom>
              <a:avLst/>
              <a:gdLst/>
              <a:ahLst/>
              <a:cxnLst/>
              <a:rect l="l" t="t" r="r" b="b"/>
              <a:pathLst>
                <a:path w="22072600" h="2006600">
                  <a:moveTo>
                    <a:pt x="0" y="0"/>
                  </a:moveTo>
                  <a:lnTo>
                    <a:pt x="22072600" y="0"/>
                  </a:lnTo>
                  <a:lnTo>
                    <a:pt x="22072600" y="2006600"/>
                  </a:lnTo>
                  <a:lnTo>
                    <a:pt x="0" y="2006600"/>
                  </a:lnTo>
                  <a:close/>
                </a:path>
              </a:pathLst>
            </a:custGeom>
            <a:solidFill>
              <a:srgbClr val="172328"/>
            </a:solidFill>
            <a:ln w="19050" cap="sq">
              <a:solidFill>
                <a:srgbClr val="21E6D1"/>
              </a:solidFill>
              <a:prstDash val="solid"/>
              <a:miter/>
            </a:ln>
          </p:spPr>
          <p:txBody>
            <a:bodyPr/>
            <a:lstStyle/>
            <a:p>
              <a:pPr defTabSz="609630"/>
              <a:endParaRPr lang="en-GB" sz="1200">
                <a:solidFill>
                  <a:prstClr val="black"/>
                </a:solidFill>
                <a:latin typeface="Calibri"/>
              </a:endParaRPr>
            </a:p>
          </p:txBody>
        </p:sp>
        <p:sp>
          <p:nvSpPr>
            <p:cNvPr id="35" name="TextBox 35"/>
            <p:cNvSpPr txBox="1"/>
            <p:nvPr/>
          </p:nvSpPr>
          <p:spPr>
            <a:xfrm>
              <a:off x="0" y="-38100"/>
              <a:ext cx="22072600" cy="2044700"/>
            </a:xfrm>
            <a:prstGeom prst="rect">
              <a:avLst/>
            </a:prstGeom>
          </p:spPr>
          <p:txBody>
            <a:bodyPr lIns="33867" tIns="33867" rIns="33867" bIns="33867" rtlCol="0" anchor="ctr"/>
            <a:lstStyle/>
            <a:p>
              <a:pPr defTabSz="609630">
                <a:lnSpc>
                  <a:spcPts val="1119"/>
                </a:lnSpc>
              </a:pPr>
              <a:endParaRPr sz="1200">
                <a:solidFill>
                  <a:prstClr val="black"/>
                </a:solidFill>
                <a:latin typeface="Calibri"/>
              </a:endParaRPr>
            </a:p>
          </p:txBody>
        </p:sp>
      </p:grpSp>
      <p:sp>
        <p:nvSpPr>
          <p:cNvPr id="36" name="TextBox 36"/>
          <p:cNvSpPr txBox="1"/>
          <p:nvPr/>
        </p:nvSpPr>
        <p:spPr>
          <a:xfrm>
            <a:off x="951782" y="3223159"/>
            <a:ext cx="583605" cy="585738"/>
          </a:xfrm>
          <a:prstGeom prst="rect">
            <a:avLst/>
          </a:prstGeom>
        </p:spPr>
        <p:txBody>
          <a:bodyPr lIns="0" tIns="0" rIns="0" bIns="0" rtlCol="0" anchor="t">
            <a:spAutoFit/>
          </a:bodyPr>
          <a:lstStyle/>
          <a:p>
            <a:pPr algn="ctr" defTabSz="609630">
              <a:lnSpc>
                <a:spcPts val="5029"/>
              </a:lnSpc>
            </a:pPr>
            <a:endParaRPr lang="en-US" sz="3592" b="1">
              <a:solidFill>
                <a:srgbClr val="21E6D1"/>
              </a:solidFill>
              <a:latin typeface="Public Sans Bold"/>
              <a:ea typeface="Public Sans Bold"/>
              <a:cs typeface="Public Sans Bold"/>
              <a:sym typeface="Public Sans Bold"/>
            </a:endParaRPr>
          </a:p>
        </p:txBody>
      </p:sp>
      <p:grpSp>
        <p:nvGrpSpPr>
          <p:cNvPr id="37" name="Group 37"/>
          <p:cNvGrpSpPr/>
          <p:nvPr/>
        </p:nvGrpSpPr>
        <p:grpSpPr>
          <a:xfrm>
            <a:off x="2032000" y="3282950"/>
            <a:ext cx="146050" cy="577850"/>
            <a:chOff x="0" y="0"/>
            <a:chExt cx="292100" cy="1155700"/>
          </a:xfrm>
        </p:grpSpPr>
        <p:sp>
          <p:nvSpPr>
            <p:cNvPr id="38" name="Freeform 38"/>
            <p:cNvSpPr/>
            <p:nvPr/>
          </p:nvSpPr>
          <p:spPr>
            <a:xfrm>
              <a:off x="0" y="0"/>
              <a:ext cx="292100" cy="1155700"/>
            </a:xfrm>
            <a:custGeom>
              <a:avLst/>
              <a:gdLst/>
              <a:ahLst/>
              <a:cxnLst/>
              <a:rect l="l" t="t" r="r" b="b"/>
              <a:pathLst>
                <a:path w="292100" h="1155700">
                  <a:moveTo>
                    <a:pt x="0" y="0"/>
                  </a:moveTo>
                  <a:lnTo>
                    <a:pt x="292100" y="0"/>
                  </a:lnTo>
                  <a:lnTo>
                    <a:pt x="292100" y="1155700"/>
                  </a:lnTo>
                  <a:lnTo>
                    <a:pt x="0" y="1155700"/>
                  </a:lnTo>
                  <a:lnTo>
                    <a:pt x="0" y="0"/>
                  </a:lnTo>
                  <a:close/>
                </a:path>
              </a:pathLst>
            </a:custGeom>
            <a:blipFill>
              <a:blip r:embed="rId14"/>
              <a:stretch>
                <a:fillRect/>
              </a:stretch>
            </a:blipFill>
          </p:spPr>
          <p:txBody>
            <a:bodyPr/>
            <a:lstStyle/>
            <a:p>
              <a:pPr defTabSz="609630"/>
              <a:endParaRPr lang="en-GB" sz="1200">
                <a:solidFill>
                  <a:prstClr val="black"/>
                </a:solidFill>
                <a:latin typeface="Calibri"/>
              </a:endParaRPr>
            </a:p>
          </p:txBody>
        </p:sp>
      </p:grpSp>
      <p:sp>
        <p:nvSpPr>
          <p:cNvPr id="39" name="TextBox 39"/>
          <p:cNvSpPr txBox="1"/>
          <p:nvPr/>
        </p:nvSpPr>
        <p:spPr>
          <a:xfrm>
            <a:off x="2365248" y="3419559"/>
            <a:ext cx="5928861" cy="346249"/>
          </a:xfrm>
          <a:prstGeom prst="rect">
            <a:avLst/>
          </a:prstGeom>
        </p:spPr>
        <p:txBody>
          <a:bodyPr wrap="square" lIns="0" tIns="0" rIns="0" bIns="0" rtlCol="0" anchor="t">
            <a:spAutoFit/>
          </a:bodyPr>
          <a:lstStyle/>
          <a:p>
            <a:pPr defTabSz="609630">
              <a:lnSpc>
                <a:spcPts val="2729"/>
              </a:lnSpc>
            </a:pPr>
            <a:r>
              <a:rPr lang="en-US" sz="2400">
                <a:solidFill>
                  <a:srgbClr val="F7FBFC"/>
                </a:solidFill>
                <a:latin typeface="Arial" panose="020B0604020202020204" pitchFamily="34" charset="0"/>
                <a:ea typeface="Public Sans"/>
                <a:cs typeface="Arial" panose="020B0604020202020204" pitchFamily="34" charset="0"/>
                <a:sym typeface="Public Sans"/>
              </a:rPr>
              <a:t>Which linguistic features create a barrier</a:t>
            </a:r>
          </a:p>
        </p:txBody>
      </p:sp>
      <p:grpSp>
        <p:nvGrpSpPr>
          <p:cNvPr id="40" name="Group 40"/>
          <p:cNvGrpSpPr/>
          <p:nvPr/>
        </p:nvGrpSpPr>
        <p:grpSpPr>
          <a:xfrm>
            <a:off x="577850" y="4140200"/>
            <a:ext cx="11036300" cy="1149350"/>
            <a:chOff x="0" y="0"/>
            <a:chExt cx="22072600" cy="2298700"/>
          </a:xfrm>
        </p:grpSpPr>
        <p:sp>
          <p:nvSpPr>
            <p:cNvPr id="41" name="Freeform 41"/>
            <p:cNvSpPr/>
            <p:nvPr/>
          </p:nvSpPr>
          <p:spPr>
            <a:xfrm>
              <a:off x="0" y="0"/>
              <a:ext cx="22072600" cy="2298700"/>
            </a:xfrm>
            <a:custGeom>
              <a:avLst/>
              <a:gdLst/>
              <a:ahLst/>
              <a:cxnLst/>
              <a:rect l="l" t="t" r="r" b="b"/>
              <a:pathLst>
                <a:path w="22072600" h="2298700">
                  <a:moveTo>
                    <a:pt x="0" y="0"/>
                  </a:moveTo>
                  <a:lnTo>
                    <a:pt x="22072600" y="0"/>
                  </a:lnTo>
                  <a:lnTo>
                    <a:pt x="22072600" y="2298700"/>
                  </a:lnTo>
                  <a:lnTo>
                    <a:pt x="0" y="2298700"/>
                  </a:lnTo>
                  <a:lnTo>
                    <a:pt x="0" y="0"/>
                  </a:lnTo>
                  <a:close/>
                </a:path>
              </a:pathLst>
            </a:custGeom>
            <a:blipFill>
              <a:blip r:embed="rId15"/>
              <a:stretch>
                <a:fillRect/>
              </a:stretch>
            </a:blipFill>
          </p:spPr>
          <p:txBody>
            <a:bodyPr/>
            <a:lstStyle/>
            <a:p>
              <a:pPr defTabSz="609630"/>
              <a:endParaRPr lang="en-GB" sz="1200">
                <a:solidFill>
                  <a:prstClr val="black"/>
                </a:solidFill>
                <a:latin typeface="Calibri"/>
              </a:endParaRPr>
            </a:p>
          </p:txBody>
        </p:sp>
      </p:grpSp>
      <p:grpSp>
        <p:nvGrpSpPr>
          <p:cNvPr id="42" name="Group 42"/>
          <p:cNvGrpSpPr/>
          <p:nvPr/>
        </p:nvGrpSpPr>
        <p:grpSpPr>
          <a:xfrm>
            <a:off x="577850" y="4140200"/>
            <a:ext cx="1454150" cy="1149350"/>
            <a:chOff x="0" y="0"/>
            <a:chExt cx="2908300" cy="2298700"/>
          </a:xfrm>
        </p:grpSpPr>
        <p:sp>
          <p:nvSpPr>
            <p:cNvPr id="43" name="Freeform 43"/>
            <p:cNvSpPr/>
            <p:nvPr/>
          </p:nvSpPr>
          <p:spPr>
            <a:xfrm>
              <a:off x="0" y="0"/>
              <a:ext cx="2908300" cy="2298700"/>
            </a:xfrm>
            <a:custGeom>
              <a:avLst/>
              <a:gdLst/>
              <a:ahLst/>
              <a:cxnLst/>
              <a:rect l="l" t="t" r="r" b="b"/>
              <a:pathLst>
                <a:path w="2908300" h="2298700">
                  <a:moveTo>
                    <a:pt x="0" y="0"/>
                  </a:moveTo>
                  <a:lnTo>
                    <a:pt x="2908300" y="0"/>
                  </a:lnTo>
                  <a:lnTo>
                    <a:pt x="2908300" y="2298700"/>
                  </a:lnTo>
                  <a:lnTo>
                    <a:pt x="0" y="2298700"/>
                  </a:lnTo>
                  <a:lnTo>
                    <a:pt x="0" y="0"/>
                  </a:lnTo>
                  <a:close/>
                </a:path>
              </a:pathLst>
            </a:custGeom>
            <a:blipFill>
              <a:blip r:embed="rId16"/>
              <a:stretch>
                <a:fillRect/>
              </a:stretch>
            </a:blipFill>
          </p:spPr>
          <p:txBody>
            <a:bodyPr/>
            <a:lstStyle/>
            <a:p>
              <a:pPr defTabSz="609630"/>
              <a:endParaRPr lang="en-GB" sz="1200">
                <a:solidFill>
                  <a:prstClr val="black"/>
                </a:solidFill>
                <a:latin typeface="Calibri"/>
              </a:endParaRPr>
            </a:p>
          </p:txBody>
        </p:sp>
      </p:grpSp>
      <p:grpSp>
        <p:nvGrpSpPr>
          <p:cNvPr id="44" name="Group 44"/>
          <p:cNvGrpSpPr/>
          <p:nvPr/>
        </p:nvGrpSpPr>
        <p:grpSpPr>
          <a:xfrm>
            <a:off x="577850" y="4140200"/>
            <a:ext cx="11036300" cy="1149350"/>
            <a:chOff x="0" y="0"/>
            <a:chExt cx="22072600" cy="2298700"/>
          </a:xfrm>
        </p:grpSpPr>
        <p:sp>
          <p:nvSpPr>
            <p:cNvPr id="45" name="Freeform 45"/>
            <p:cNvSpPr/>
            <p:nvPr/>
          </p:nvSpPr>
          <p:spPr>
            <a:xfrm>
              <a:off x="0" y="0"/>
              <a:ext cx="22072600" cy="2298700"/>
            </a:xfrm>
            <a:custGeom>
              <a:avLst/>
              <a:gdLst/>
              <a:ahLst/>
              <a:cxnLst/>
              <a:rect l="l" t="t" r="r" b="b"/>
              <a:pathLst>
                <a:path w="22072600" h="2298700">
                  <a:moveTo>
                    <a:pt x="0" y="0"/>
                  </a:moveTo>
                  <a:lnTo>
                    <a:pt x="22072600" y="0"/>
                  </a:lnTo>
                  <a:lnTo>
                    <a:pt x="22072600" y="2298700"/>
                  </a:lnTo>
                  <a:lnTo>
                    <a:pt x="0" y="2298700"/>
                  </a:lnTo>
                  <a:close/>
                </a:path>
              </a:pathLst>
            </a:custGeom>
            <a:solidFill>
              <a:srgbClr val="172328"/>
            </a:solidFill>
            <a:ln w="19050" cap="sq">
              <a:solidFill>
                <a:srgbClr val="21E6D1"/>
              </a:solidFill>
              <a:prstDash val="solid"/>
              <a:miter/>
            </a:ln>
          </p:spPr>
          <p:txBody>
            <a:bodyPr/>
            <a:lstStyle/>
            <a:p>
              <a:pPr defTabSz="609630"/>
              <a:endParaRPr lang="en-GB" sz="1200">
                <a:solidFill>
                  <a:prstClr val="black"/>
                </a:solidFill>
                <a:latin typeface="Calibri"/>
              </a:endParaRPr>
            </a:p>
          </p:txBody>
        </p:sp>
        <p:sp>
          <p:nvSpPr>
            <p:cNvPr id="46" name="TextBox 46"/>
            <p:cNvSpPr txBox="1"/>
            <p:nvPr/>
          </p:nvSpPr>
          <p:spPr>
            <a:xfrm>
              <a:off x="0" y="-38100"/>
              <a:ext cx="22072600" cy="2336800"/>
            </a:xfrm>
            <a:prstGeom prst="rect">
              <a:avLst/>
            </a:prstGeom>
          </p:spPr>
          <p:txBody>
            <a:bodyPr lIns="33867" tIns="33867" rIns="33867" bIns="33867" rtlCol="0" anchor="ctr"/>
            <a:lstStyle/>
            <a:p>
              <a:pPr defTabSz="609630">
                <a:lnSpc>
                  <a:spcPts val="1119"/>
                </a:lnSpc>
              </a:pPr>
              <a:endParaRPr sz="1200">
                <a:solidFill>
                  <a:prstClr val="black"/>
                </a:solidFill>
                <a:latin typeface="Calibri"/>
              </a:endParaRPr>
            </a:p>
          </p:txBody>
        </p:sp>
      </p:grpSp>
      <p:sp>
        <p:nvSpPr>
          <p:cNvPr id="47" name="TextBox 47"/>
          <p:cNvSpPr txBox="1"/>
          <p:nvPr/>
        </p:nvSpPr>
        <p:spPr>
          <a:xfrm>
            <a:off x="951032" y="4306723"/>
            <a:ext cx="597297" cy="585738"/>
          </a:xfrm>
          <a:prstGeom prst="rect">
            <a:avLst/>
          </a:prstGeom>
        </p:spPr>
        <p:txBody>
          <a:bodyPr lIns="0" tIns="0" rIns="0" bIns="0" rtlCol="0" anchor="t">
            <a:spAutoFit/>
          </a:bodyPr>
          <a:lstStyle/>
          <a:p>
            <a:pPr algn="ctr" defTabSz="609630">
              <a:lnSpc>
                <a:spcPts val="5029"/>
              </a:lnSpc>
            </a:pPr>
            <a:endParaRPr lang="en-US" sz="3592" b="1">
              <a:solidFill>
                <a:srgbClr val="21E6D1"/>
              </a:solidFill>
              <a:latin typeface="Public Sans Bold"/>
              <a:ea typeface="Public Sans Bold"/>
              <a:cs typeface="Public Sans Bold"/>
              <a:sym typeface="Public Sans Bold"/>
            </a:endParaRPr>
          </a:p>
        </p:txBody>
      </p:sp>
      <p:grpSp>
        <p:nvGrpSpPr>
          <p:cNvPr id="48" name="Group 48"/>
          <p:cNvGrpSpPr/>
          <p:nvPr/>
        </p:nvGrpSpPr>
        <p:grpSpPr>
          <a:xfrm>
            <a:off x="2032000" y="4425950"/>
            <a:ext cx="146050" cy="577850"/>
            <a:chOff x="0" y="0"/>
            <a:chExt cx="292100" cy="1155700"/>
          </a:xfrm>
        </p:grpSpPr>
        <p:sp>
          <p:nvSpPr>
            <p:cNvPr id="49" name="Freeform 49"/>
            <p:cNvSpPr/>
            <p:nvPr/>
          </p:nvSpPr>
          <p:spPr>
            <a:xfrm>
              <a:off x="0" y="0"/>
              <a:ext cx="292100" cy="1155700"/>
            </a:xfrm>
            <a:custGeom>
              <a:avLst/>
              <a:gdLst/>
              <a:ahLst/>
              <a:cxnLst/>
              <a:rect l="l" t="t" r="r" b="b"/>
              <a:pathLst>
                <a:path w="292100" h="1155700">
                  <a:moveTo>
                    <a:pt x="0" y="0"/>
                  </a:moveTo>
                  <a:lnTo>
                    <a:pt x="292100" y="0"/>
                  </a:lnTo>
                  <a:lnTo>
                    <a:pt x="292100" y="1155700"/>
                  </a:lnTo>
                  <a:lnTo>
                    <a:pt x="0" y="1155700"/>
                  </a:lnTo>
                  <a:lnTo>
                    <a:pt x="0" y="0"/>
                  </a:lnTo>
                  <a:close/>
                </a:path>
              </a:pathLst>
            </a:custGeom>
            <a:blipFill>
              <a:blip r:embed="rId17"/>
              <a:stretch>
                <a:fillRect/>
              </a:stretch>
            </a:blipFill>
          </p:spPr>
          <p:txBody>
            <a:bodyPr/>
            <a:lstStyle/>
            <a:p>
              <a:pPr defTabSz="609630"/>
              <a:endParaRPr lang="en-GB" sz="1200">
                <a:solidFill>
                  <a:prstClr val="black"/>
                </a:solidFill>
                <a:latin typeface="Calibri"/>
              </a:endParaRPr>
            </a:p>
          </p:txBody>
        </p:sp>
      </p:grpSp>
      <p:sp>
        <p:nvSpPr>
          <p:cNvPr id="50" name="TextBox 50"/>
          <p:cNvSpPr txBox="1"/>
          <p:nvPr/>
        </p:nvSpPr>
        <p:spPr>
          <a:xfrm>
            <a:off x="2365248" y="4440316"/>
            <a:ext cx="5895761" cy="359073"/>
          </a:xfrm>
          <a:prstGeom prst="rect">
            <a:avLst/>
          </a:prstGeom>
        </p:spPr>
        <p:txBody>
          <a:bodyPr wrap="square" lIns="0" tIns="0" rIns="0" bIns="0" rtlCol="0" anchor="t">
            <a:spAutoFit/>
          </a:bodyPr>
          <a:lstStyle/>
          <a:p>
            <a:pPr defTabSz="609630">
              <a:lnSpc>
                <a:spcPts val="2765"/>
              </a:lnSpc>
            </a:pPr>
            <a:r>
              <a:rPr lang="en-US" sz="2400">
                <a:solidFill>
                  <a:srgbClr val="F7FBFC"/>
                </a:solidFill>
                <a:latin typeface="Arial" panose="020B0604020202020204" pitchFamily="34" charset="0"/>
                <a:ea typeface="Public Sans"/>
                <a:cs typeface="Arial" panose="020B0604020202020204" pitchFamily="34" charset="0"/>
                <a:sym typeface="Public Sans"/>
              </a:rPr>
              <a:t>What form any modification should take</a:t>
            </a:r>
          </a:p>
        </p:txBody>
      </p:sp>
      <p:grpSp>
        <p:nvGrpSpPr>
          <p:cNvPr id="51" name="Group 51"/>
          <p:cNvGrpSpPr/>
          <p:nvPr/>
        </p:nvGrpSpPr>
        <p:grpSpPr>
          <a:xfrm>
            <a:off x="577850" y="5283200"/>
            <a:ext cx="11036300" cy="1003300"/>
            <a:chOff x="0" y="0"/>
            <a:chExt cx="22072600" cy="2006600"/>
          </a:xfrm>
        </p:grpSpPr>
        <p:sp>
          <p:nvSpPr>
            <p:cNvPr id="52" name="Freeform 52"/>
            <p:cNvSpPr/>
            <p:nvPr/>
          </p:nvSpPr>
          <p:spPr>
            <a:xfrm>
              <a:off x="0" y="0"/>
              <a:ext cx="22072600" cy="2006600"/>
            </a:xfrm>
            <a:custGeom>
              <a:avLst/>
              <a:gdLst/>
              <a:ahLst/>
              <a:cxnLst/>
              <a:rect l="l" t="t" r="r" b="b"/>
              <a:pathLst>
                <a:path w="22072600" h="2006600">
                  <a:moveTo>
                    <a:pt x="0" y="0"/>
                  </a:moveTo>
                  <a:lnTo>
                    <a:pt x="22072600" y="0"/>
                  </a:lnTo>
                  <a:lnTo>
                    <a:pt x="22072600" y="2006600"/>
                  </a:lnTo>
                  <a:lnTo>
                    <a:pt x="0" y="2006600"/>
                  </a:lnTo>
                  <a:lnTo>
                    <a:pt x="0" y="0"/>
                  </a:lnTo>
                  <a:close/>
                </a:path>
              </a:pathLst>
            </a:custGeom>
            <a:blipFill>
              <a:blip r:embed="rId18"/>
              <a:stretch>
                <a:fillRect/>
              </a:stretch>
            </a:blipFill>
          </p:spPr>
          <p:txBody>
            <a:bodyPr/>
            <a:lstStyle/>
            <a:p>
              <a:pPr defTabSz="609630"/>
              <a:endParaRPr lang="en-GB" sz="1200">
                <a:solidFill>
                  <a:prstClr val="black"/>
                </a:solidFill>
                <a:latin typeface="Calibri"/>
              </a:endParaRPr>
            </a:p>
          </p:txBody>
        </p:sp>
      </p:grpSp>
      <p:grpSp>
        <p:nvGrpSpPr>
          <p:cNvPr id="53" name="Group 53"/>
          <p:cNvGrpSpPr/>
          <p:nvPr/>
        </p:nvGrpSpPr>
        <p:grpSpPr>
          <a:xfrm>
            <a:off x="577850" y="5283200"/>
            <a:ext cx="1454150" cy="1003300"/>
            <a:chOff x="0" y="0"/>
            <a:chExt cx="2908300" cy="2006600"/>
          </a:xfrm>
        </p:grpSpPr>
        <p:sp>
          <p:nvSpPr>
            <p:cNvPr id="54" name="Freeform 54"/>
            <p:cNvSpPr/>
            <p:nvPr/>
          </p:nvSpPr>
          <p:spPr>
            <a:xfrm>
              <a:off x="0" y="0"/>
              <a:ext cx="2908300" cy="2006600"/>
            </a:xfrm>
            <a:custGeom>
              <a:avLst/>
              <a:gdLst/>
              <a:ahLst/>
              <a:cxnLst/>
              <a:rect l="l" t="t" r="r" b="b"/>
              <a:pathLst>
                <a:path w="2908300" h="2006600">
                  <a:moveTo>
                    <a:pt x="0" y="0"/>
                  </a:moveTo>
                  <a:lnTo>
                    <a:pt x="2908300" y="0"/>
                  </a:lnTo>
                  <a:lnTo>
                    <a:pt x="2908300" y="2006600"/>
                  </a:lnTo>
                  <a:lnTo>
                    <a:pt x="0" y="2006600"/>
                  </a:lnTo>
                  <a:lnTo>
                    <a:pt x="0" y="0"/>
                  </a:lnTo>
                  <a:close/>
                </a:path>
              </a:pathLst>
            </a:custGeom>
            <a:blipFill>
              <a:blip r:embed="rId19"/>
              <a:stretch>
                <a:fillRect/>
              </a:stretch>
            </a:blipFill>
          </p:spPr>
          <p:txBody>
            <a:bodyPr/>
            <a:lstStyle/>
            <a:p>
              <a:pPr defTabSz="609630"/>
              <a:endParaRPr lang="en-GB" sz="1200">
                <a:solidFill>
                  <a:prstClr val="black"/>
                </a:solidFill>
                <a:latin typeface="Calibri"/>
              </a:endParaRPr>
            </a:p>
          </p:txBody>
        </p:sp>
      </p:grpSp>
      <p:grpSp>
        <p:nvGrpSpPr>
          <p:cNvPr id="55" name="Group 55"/>
          <p:cNvGrpSpPr/>
          <p:nvPr/>
        </p:nvGrpSpPr>
        <p:grpSpPr>
          <a:xfrm>
            <a:off x="577850" y="5283200"/>
            <a:ext cx="11036300" cy="1003300"/>
            <a:chOff x="0" y="0"/>
            <a:chExt cx="22072600" cy="2006600"/>
          </a:xfrm>
        </p:grpSpPr>
        <p:sp>
          <p:nvSpPr>
            <p:cNvPr id="56" name="Freeform 56"/>
            <p:cNvSpPr/>
            <p:nvPr/>
          </p:nvSpPr>
          <p:spPr>
            <a:xfrm>
              <a:off x="0" y="0"/>
              <a:ext cx="22072600" cy="2006600"/>
            </a:xfrm>
            <a:custGeom>
              <a:avLst/>
              <a:gdLst/>
              <a:ahLst/>
              <a:cxnLst/>
              <a:rect l="l" t="t" r="r" b="b"/>
              <a:pathLst>
                <a:path w="22072600" h="2006600">
                  <a:moveTo>
                    <a:pt x="0" y="0"/>
                  </a:moveTo>
                  <a:lnTo>
                    <a:pt x="22072600" y="0"/>
                  </a:lnTo>
                  <a:lnTo>
                    <a:pt x="22072600" y="2006600"/>
                  </a:lnTo>
                  <a:lnTo>
                    <a:pt x="0" y="2006600"/>
                  </a:lnTo>
                  <a:close/>
                </a:path>
              </a:pathLst>
            </a:custGeom>
            <a:solidFill>
              <a:srgbClr val="172328"/>
            </a:solidFill>
            <a:ln w="19050" cap="sq">
              <a:solidFill>
                <a:srgbClr val="21E6D1"/>
              </a:solidFill>
              <a:prstDash val="solid"/>
              <a:miter/>
            </a:ln>
          </p:spPr>
          <p:txBody>
            <a:bodyPr/>
            <a:lstStyle/>
            <a:p>
              <a:pPr defTabSz="609630"/>
              <a:endParaRPr lang="en-GB" sz="1200">
                <a:solidFill>
                  <a:prstClr val="black"/>
                </a:solidFill>
                <a:latin typeface="Calibri"/>
              </a:endParaRPr>
            </a:p>
          </p:txBody>
        </p:sp>
        <p:sp>
          <p:nvSpPr>
            <p:cNvPr id="57" name="TextBox 57"/>
            <p:cNvSpPr txBox="1"/>
            <p:nvPr/>
          </p:nvSpPr>
          <p:spPr>
            <a:xfrm>
              <a:off x="0" y="-38100"/>
              <a:ext cx="22072600" cy="2044700"/>
            </a:xfrm>
            <a:prstGeom prst="rect">
              <a:avLst/>
            </a:prstGeom>
          </p:spPr>
          <p:txBody>
            <a:bodyPr lIns="33867" tIns="33867" rIns="33867" bIns="33867" rtlCol="0" anchor="ctr"/>
            <a:lstStyle/>
            <a:p>
              <a:pPr defTabSz="609630">
                <a:lnSpc>
                  <a:spcPts val="1119"/>
                </a:lnSpc>
              </a:pPr>
              <a:endParaRPr sz="1200">
                <a:solidFill>
                  <a:prstClr val="black"/>
                </a:solidFill>
                <a:latin typeface="Calibri"/>
              </a:endParaRPr>
            </a:p>
          </p:txBody>
        </p:sp>
      </p:grpSp>
      <p:sp>
        <p:nvSpPr>
          <p:cNvPr id="58" name="TextBox 58"/>
          <p:cNvSpPr txBox="1"/>
          <p:nvPr/>
        </p:nvSpPr>
        <p:spPr>
          <a:xfrm>
            <a:off x="951925" y="5424754"/>
            <a:ext cx="595511" cy="586186"/>
          </a:xfrm>
          <a:prstGeom prst="rect">
            <a:avLst/>
          </a:prstGeom>
        </p:spPr>
        <p:txBody>
          <a:bodyPr lIns="0" tIns="0" rIns="0" bIns="0" rtlCol="0" anchor="t">
            <a:spAutoFit/>
          </a:bodyPr>
          <a:lstStyle/>
          <a:p>
            <a:pPr algn="ctr" defTabSz="609630">
              <a:lnSpc>
                <a:spcPts val="5049"/>
              </a:lnSpc>
            </a:pPr>
            <a:endParaRPr lang="en-US" sz="3606" b="1">
              <a:solidFill>
                <a:srgbClr val="21E6D1"/>
              </a:solidFill>
              <a:latin typeface="Public Sans Bold"/>
              <a:ea typeface="Public Sans Bold"/>
              <a:cs typeface="Public Sans Bold"/>
              <a:sym typeface="Public Sans Bold"/>
            </a:endParaRPr>
          </a:p>
        </p:txBody>
      </p:sp>
      <p:grpSp>
        <p:nvGrpSpPr>
          <p:cNvPr id="59" name="Group 59"/>
          <p:cNvGrpSpPr/>
          <p:nvPr/>
        </p:nvGrpSpPr>
        <p:grpSpPr>
          <a:xfrm>
            <a:off x="2032000" y="5568950"/>
            <a:ext cx="146050" cy="577850"/>
            <a:chOff x="0" y="0"/>
            <a:chExt cx="292100" cy="1155700"/>
          </a:xfrm>
        </p:grpSpPr>
        <p:sp>
          <p:nvSpPr>
            <p:cNvPr id="60" name="Freeform 60"/>
            <p:cNvSpPr/>
            <p:nvPr/>
          </p:nvSpPr>
          <p:spPr>
            <a:xfrm>
              <a:off x="0" y="0"/>
              <a:ext cx="292100" cy="1155700"/>
            </a:xfrm>
            <a:custGeom>
              <a:avLst/>
              <a:gdLst/>
              <a:ahLst/>
              <a:cxnLst/>
              <a:rect l="l" t="t" r="r" b="b"/>
              <a:pathLst>
                <a:path w="292100" h="1155700">
                  <a:moveTo>
                    <a:pt x="0" y="0"/>
                  </a:moveTo>
                  <a:lnTo>
                    <a:pt x="292100" y="0"/>
                  </a:lnTo>
                  <a:lnTo>
                    <a:pt x="292100" y="1155700"/>
                  </a:lnTo>
                  <a:lnTo>
                    <a:pt x="0" y="1155700"/>
                  </a:lnTo>
                  <a:lnTo>
                    <a:pt x="0" y="0"/>
                  </a:lnTo>
                  <a:close/>
                </a:path>
              </a:pathLst>
            </a:custGeom>
            <a:blipFill>
              <a:blip r:embed="rId20"/>
              <a:stretch>
                <a:fillRect/>
              </a:stretch>
            </a:blipFill>
          </p:spPr>
          <p:txBody>
            <a:bodyPr/>
            <a:lstStyle/>
            <a:p>
              <a:pPr defTabSz="609630"/>
              <a:endParaRPr lang="en-GB" sz="1200">
                <a:solidFill>
                  <a:prstClr val="black"/>
                </a:solidFill>
                <a:latin typeface="Calibri"/>
              </a:endParaRPr>
            </a:p>
          </p:txBody>
        </p:sp>
      </p:grpSp>
      <p:sp>
        <p:nvSpPr>
          <p:cNvPr id="61" name="TextBox 61"/>
          <p:cNvSpPr txBox="1"/>
          <p:nvPr/>
        </p:nvSpPr>
        <p:spPr>
          <a:xfrm>
            <a:off x="2365248" y="5586857"/>
            <a:ext cx="8350151" cy="692497"/>
          </a:xfrm>
          <a:prstGeom prst="rect">
            <a:avLst/>
          </a:prstGeom>
        </p:spPr>
        <p:txBody>
          <a:bodyPr lIns="0" tIns="0" rIns="0" bIns="0" rtlCol="0" anchor="t">
            <a:spAutoFit/>
          </a:bodyPr>
          <a:lstStyle/>
          <a:p>
            <a:pPr defTabSz="609630">
              <a:lnSpc>
                <a:spcPts val="2729"/>
              </a:lnSpc>
            </a:pPr>
            <a:r>
              <a:rPr lang="en-US" sz="2400">
                <a:solidFill>
                  <a:srgbClr val="F7FBFC"/>
                </a:solidFill>
                <a:latin typeface="Arial" panose="020B0604020202020204" pitchFamily="34" charset="0"/>
                <a:ea typeface="Public Sans"/>
                <a:cs typeface="Arial" panose="020B0604020202020204" pitchFamily="34" charset="0"/>
                <a:sym typeface="Public Sans"/>
              </a:rPr>
              <a:t>Whether a proposed modification would preserve the intended construct</a:t>
            </a:r>
          </a:p>
        </p:txBody>
      </p:sp>
      <p:sp>
        <p:nvSpPr>
          <p:cNvPr id="63" name="TextBox 25">
            <a:extLst>
              <a:ext uri="{FF2B5EF4-FFF2-40B4-BE49-F238E27FC236}">
                <a16:creationId xmlns:a16="http://schemas.microsoft.com/office/drawing/2014/main" id="{4CD56D3F-632F-DCB0-DAA8-D2AF5A25F875}"/>
              </a:ext>
            </a:extLst>
          </p:cNvPr>
          <p:cNvSpPr txBox="1"/>
          <p:nvPr/>
        </p:nvSpPr>
        <p:spPr>
          <a:xfrm>
            <a:off x="974899" y="3242359"/>
            <a:ext cx="548640" cy="616451"/>
          </a:xfrm>
          <a:prstGeom prst="rect">
            <a:avLst/>
          </a:prstGeom>
        </p:spPr>
        <p:txBody>
          <a:bodyPr lIns="0" tIns="0" rIns="0" bIns="0" rtlCol="0" anchor="t">
            <a:spAutoFit/>
          </a:bodyPr>
          <a:lstStyle/>
          <a:p>
            <a:pPr algn="ctr" defTabSz="609630">
              <a:lnSpc>
                <a:spcPts val="5580"/>
              </a:lnSpc>
            </a:pPr>
            <a:r>
              <a:rPr lang="en-US" sz="2667" b="1">
                <a:solidFill>
                  <a:srgbClr val="21E6D1"/>
                </a:solidFill>
                <a:latin typeface="Arial" panose="020B0604020202020204" pitchFamily="34" charset="0"/>
                <a:ea typeface="Public Sans Bold"/>
                <a:cs typeface="Arial" panose="020B0604020202020204" pitchFamily="34" charset="0"/>
                <a:sym typeface="Public Sans Bold"/>
              </a:rPr>
              <a:t>02</a:t>
            </a:r>
          </a:p>
        </p:txBody>
      </p:sp>
      <p:sp>
        <p:nvSpPr>
          <p:cNvPr id="65" name="TextBox 25">
            <a:extLst>
              <a:ext uri="{FF2B5EF4-FFF2-40B4-BE49-F238E27FC236}">
                <a16:creationId xmlns:a16="http://schemas.microsoft.com/office/drawing/2014/main" id="{2B5E0C67-BDFF-696C-F3DF-6D41A074B5C5}"/>
              </a:ext>
            </a:extLst>
          </p:cNvPr>
          <p:cNvSpPr txBox="1"/>
          <p:nvPr/>
        </p:nvSpPr>
        <p:spPr>
          <a:xfrm>
            <a:off x="1005713" y="4268804"/>
            <a:ext cx="548640" cy="616451"/>
          </a:xfrm>
          <a:prstGeom prst="rect">
            <a:avLst/>
          </a:prstGeom>
        </p:spPr>
        <p:txBody>
          <a:bodyPr lIns="0" tIns="0" rIns="0" bIns="0" rtlCol="0" anchor="t">
            <a:spAutoFit/>
          </a:bodyPr>
          <a:lstStyle/>
          <a:p>
            <a:pPr algn="ctr" defTabSz="609630">
              <a:lnSpc>
                <a:spcPts val="5580"/>
              </a:lnSpc>
            </a:pPr>
            <a:r>
              <a:rPr lang="en-US" sz="2650" b="1">
                <a:solidFill>
                  <a:srgbClr val="21E6D1"/>
                </a:solidFill>
                <a:latin typeface="Arial"/>
                <a:ea typeface="Public Sans Bold"/>
                <a:cs typeface="Arial"/>
                <a:sym typeface="Public Sans Bold"/>
              </a:rPr>
              <a:t>03</a:t>
            </a:r>
            <a:endParaRPr lang="en-US" sz="2667" b="1">
              <a:solidFill>
                <a:srgbClr val="21E6D1"/>
              </a:solidFill>
              <a:latin typeface="Arial" panose="020B0604020202020204" pitchFamily="34" charset="0"/>
              <a:ea typeface="Public Sans Bold"/>
              <a:cs typeface="Arial" panose="020B0604020202020204" pitchFamily="34" charset="0"/>
              <a:sym typeface="Public Sans Bold"/>
            </a:endParaRPr>
          </a:p>
        </p:txBody>
      </p:sp>
      <p:sp>
        <p:nvSpPr>
          <p:cNvPr id="67" name="TextBox 25">
            <a:extLst>
              <a:ext uri="{FF2B5EF4-FFF2-40B4-BE49-F238E27FC236}">
                <a16:creationId xmlns:a16="http://schemas.microsoft.com/office/drawing/2014/main" id="{C8E61507-BF44-5250-3A88-A9E53B10C647}"/>
              </a:ext>
            </a:extLst>
          </p:cNvPr>
          <p:cNvSpPr txBox="1"/>
          <p:nvPr/>
        </p:nvSpPr>
        <p:spPr>
          <a:xfrm>
            <a:off x="1030605" y="5435794"/>
            <a:ext cx="548640" cy="616451"/>
          </a:xfrm>
          <a:prstGeom prst="rect">
            <a:avLst/>
          </a:prstGeom>
        </p:spPr>
        <p:txBody>
          <a:bodyPr lIns="0" tIns="0" rIns="0" bIns="0" rtlCol="0" anchor="t">
            <a:spAutoFit/>
          </a:bodyPr>
          <a:lstStyle/>
          <a:p>
            <a:pPr algn="ctr" defTabSz="609630">
              <a:lnSpc>
                <a:spcPts val="5580"/>
              </a:lnSpc>
            </a:pPr>
            <a:r>
              <a:rPr lang="en-US" sz="2650" b="1">
                <a:solidFill>
                  <a:srgbClr val="21E6D1"/>
                </a:solidFill>
                <a:latin typeface="Arial"/>
                <a:ea typeface="Public Sans Bold"/>
                <a:cs typeface="Arial"/>
                <a:sym typeface="Public Sans Bold"/>
              </a:rPr>
              <a:t>04</a:t>
            </a:r>
            <a:endParaRPr lang="en-US" sz="2667" b="1">
              <a:solidFill>
                <a:srgbClr val="21E6D1"/>
              </a:solidFill>
              <a:latin typeface="Arial" panose="020B0604020202020204" pitchFamily="34" charset="0"/>
              <a:ea typeface="Public Sans Bold"/>
              <a:cs typeface="Arial" panose="020B0604020202020204" pitchFamily="34" charset="0"/>
              <a:sym typeface="Public Sans Bo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192000" cy="6858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en-GB" sz="1200"/>
            </a:p>
          </p:txBody>
        </p:sp>
      </p:grpSp>
      <p:grpSp>
        <p:nvGrpSpPr>
          <p:cNvPr id="4" name="Group 4"/>
          <p:cNvGrpSpPr/>
          <p:nvPr/>
        </p:nvGrpSpPr>
        <p:grpSpPr>
          <a:xfrm>
            <a:off x="0" y="285750"/>
            <a:ext cx="1308100" cy="857250"/>
            <a:chOff x="0" y="0"/>
            <a:chExt cx="2616200" cy="1714500"/>
          </a:xfrm>
        </p:grpSpPr>
        <p:sp>
          <p:nvSpPr>
            <p:cNvPr id="5" name="Freeform 5"/>
            <p:cNvSpPr/>
            <p:nvPr/>
          </p:nvSpPr>
          <p:spPr>
            <a:xfrm>
              <a:off x="0" y="0"/>
              <a:ext cx="2616200" cy="1714500"/>
            </a:xfrm>
            <a:custGeom>
              <a:avLst/>
              <a:gdLst/>
              <a:ahLst/>
              <a:cxnLst/>
              <a:rect l="l" t="t" r="r" b="b"/>
              <a:pathLst>
                <a:path w="2616200" h="1714500">
                  <a:moveTo>
                    <a:pt x="0" y="0"/>
                  </a:moveTo>
                  <a:lnTo>
                    <a:pt x="2616200" y="0"/>
                  </a:lnTo>
                  <a:lnTo>
                    <a:pt x="2616200" y="1714500"/>
                  </a:lnTo>
                  <a:lnTo>
                    <a:pt x="0" y="1714500"/>
                  </a:lnTo>
                  <a:lnTo>
                    <a:pt x="0" y="0"/>
                  </a:lnTo>
                  <a:close/>
                </a:path>
              </a:pathLst>
            </a:custGeom>
            <a:blipFill>
              <a:blip r:embed="rId4"/>
              <a:stretch>
                <a:fillRect/>
              </a:stretch>
            </a:blipFill>
          </p:spPr>
          <p:txBody>
            <a:bodyPr/>
            <a:lstStyle/>
            <a:p>
              <a:endParaRPr lang="en-GB" sz="1200"/>
            </a:p>
          </p:txBody>
        </p:sp>
      </p:grpSp>
      <p:grpSp>
        <p:nvGrpSpPr>
          <p:cNvPr id="7" name="Group 7"/>
          <p:cNvGrpSpPr/>
          <p:nvPr/>
        </p:nvGrpSpPr>
        <p:grpSpPr>
          <a:xfrm>
            <a:off x="1447800" y="425450"/>
            <a:ext cx="152400" cy="577850"/>
            <a:chOff x="0" y="0"/>
            <a:chExt cx="304800" cy="1155700"/>
          </a:xfrm>
        </p:grpSpPr>
        <p:sp>
          <p:nvSpPr>
            <p:cNvPr id="8" name="Freeform 8"/>
            <p:cNvSpPr/>
            <p:nvPr/>
          </p:nvSpPr>
          <p:spPr>
            <a:xfrm>
              <a:off x="0" y="0"/>
              <a:ext cx="304800" cy="1155700"/>
            </a:xfrm>
            <a:custGeom>
              <a:avLst/>
              <a:gdLst/>
              <a:ahLst/>
              <a:cxnLst/>
              <a:rect l="l" t="t" r="r" b="b"/>
              <a:pathLst>
                <a:path w="304800" h="1155700">
                  <a:moveTo>
                    <a:pt x="0" y="0"/>
                  </a:moveTo>
                  <a:lnTo>
                    <a:pt x="304800" y="0"/>
                  </a:lnTo>
                  <a:lnTo>
                    <a:pt x="304800" y="1155700"/>
                  </a:lnTo>
                  <a:lnTo>
                    <a:pt x="0" y="1155700"/>
                  </a:lnTo>
                  <a:lnTo>
                    <a:pt x="0" y="0"/>
                  </a:lnTo>
                  <a:close/>
                </a:path>
              </a:pathLst>
            </a:custGeom>
            <a:blipFill>
              <a:blip r:embed="rId5"/>
              <a:stretch>
                <a:fillRect/>
              </a:stretch>
            </a:blipFill>
          </p:spPr>
          <p:txBody>
            <a:bodyPr/>
            <a:lstStyle/>
            <a:p>
              <a:endParaRPr lang="en-GB" sz="1200"/>
            </a:p>
          </p:txBody>
        </p:sp>
      </p:grpSp>
      <p:sp>
        <p:nvSpPr>
          <p:cNvPr id="9" name="TextBox 9"/>
          <p:cNvSpPr txBox="1"/>
          <p:nvPr/>
        </p:nvSpPr>
        <p:spPr>
          <a:xfrm>
            <a:off x="1706880" y="619487"/>
            <a:ext cx="8884920" cy="393634"/>
          </a:xfrm>
          <a:prstGeom prst="rect">
            <a:avLst/>
          </a:prstGeom>
        </p:spPr>
        <p:txBody>
          <a:bodyPr wrap="square" lIns="0" tIns="0" rIns="0" bIns="0" rtlCol="0" anchor="t">
            <a:spAutoFit/>
          </a:bodyPr>
          <a:lstStyle/>
          <a:p>
            <a:pPr>
              <a:lnSpc>
                <a:spcPts val="2981"/>
              </a:lnSpc>
            </a:pPr>
            <a:r>
              <a:rPr lang="en-US" sz="3600" b="1">
                <a:solidFill>
                  <a:srgbClr val="F7FBFC"/>
                </a:solidFill>
                <a:latin typeface="Arial" panose="020B0604020202020204" pitchFamily="34" charset="0"/>
                <a:ea typeface="Bricolage Grotesque Bold"/>
                <a:cs typeface="Arial" panose="020B0604020202020204" pitchFamily="34" charset="0"/>
                <a:sym typeface="Bricolage Grotesque Bold"/>
              </a:rPr>
              <a:t>Why multidisciplinary expertise matters</a:t>
            </a:r>
          </a:p>
        </p:txBody>
      </p:sp>
      <p:grpSp>
        <p:nvGrpSpPr>
          <p:cNvPr id="10" name="Group 10"/>
          <p:cNvGrpSpPr/>
          <p:nvPr/>
        </p:nvGrpSpPr>
        <p:grpSpPr>
          <a:xfrm>
            <a:off x="10591800" y="139700"/>
            <a:ext cx="1460500" cy="1003300"/>
            <a:chOff x="0" y="0"/>
            <a:chExt cx="2921000" cy="2006600"/>
          </a:xfrm>
        </p:grpSpPr>
        <p:sp>
          <p:nvSpPr>
            <p:cNvPr id="11" name="Freeform 11"/>
            <p:cNvSpPr/>
            <p:nvPr/>
          </p:nvSpPr>
          <p:spPr>
            <a:xfrm>
              <a:off x="0" y="0"/>
              <a:ext cx="2921000" cy="2006600"/>
            </a:xfrm>
            <a:custGeom>
              <a:avLst/>
              <a:gdLst/>
              <a:ahLst/>
              <a:cxnLst/>
              <a:rect l="l" t="t" r="r" b="b"/>
              <a:pathLst>
                <a:path w="2921000" h="2006600">
                  <a:moveTo>
                    <a:pt x="0" y="0"/>
                  </a:moveTo>
                  <a:lnTo>
                    <a:pt x="2921000" y="0"/>
                  </a:lnTo>
                  <a:lnTo>
                    <a:pt x="2921000" y="2006600"/>
                  </a:lnTo>
                  <a:lnTo>
                    <a:pt x="0" y="2006600"/>
                  </a:lnTo>
                  <a:lnTo>
                    <a:pt x="0" y="0"/>
                  </a:lnTo>
                  <a:close/>
                </a:path>
              </a:pathLst>
            </a:custGeom>
            <a:blipFill>
              <a:blip r:embed="rId6"/>
              <a:stretch>
                <a:fillRect/>
              </a:stretch>
            </a:blipFill>
          </p:spPr>
          <p:txBody>
            <a:bodyPr/>
            <a:lstStyle/>
            <a:p>
              <a:endParaRPr lang="en-GB" sz="1200"/>
            </a:p>
          </p:txBody>
        </p:sp>
      </p:grpSp>
      <p:grpSp>
        <p:nvGrpSpPr>
          <p:cNvPr id="12" name="Group 12"/>
          <p:cNvGrpSpPr/>
          <p:nvPr/>
        </p:nvGrpSpPr>
        <p:grpSpPr>
          <a:xfrm>
            <a:off x="0" y="1298454"/>
            <a:ext cx="5956300" cy="146050"/>
            <a:chOff x="0" y="0"/>
            <a:chExt cx="11912600" cy="292100"/>
          </a:xfrm>
        </p:grpSpPr>
        <p:sp>
          <p:nvSpPr>
            <p:cNvPr id="13" name="Freeform 13"/>
            <p:cNvSpPr/>
            <p:nvPr/>
          </p:nvSpPr>
          <p:spPr>
            <a:xfrm>
              <a:off x="0" y="0"/>
              <a:ext cx="11912600" cy="292100"/>
            </a:xfrm>
            <a:custGeom>
              <a:avLst/>
              <a:gdLst/>
              <a:ahLst/>
              <a:cxnLst/>
              <a:rect l="l" t="t" r="r" b="b"/>
              <a:pathLst>
                <a:path w="11912600" h="292100">
                  <a:moveTo>
                    <a:pt x="0" y="0"/>
                  </a:moveTo>
                  <a:lnTo>
                    <a:pt x="11912600" y="0"/>
                  </a:lnTo>
                  <a:lnTo>
                    <a:pt x="11912600" y="292100"/>
                  </a:lnTo>
                  <a:lnTo>
                    <a:pt x="0" y="292100"/>
                  </a:lnTo>
                  <a:lnTo>
                    <a:pt x="0" y="0"/>
                  </a:lnTo>
                  <a:close/>
                </a:path>
              </a:pathLst>
            </a:custGeom>
            <a:blipFill>
              <a:blip r:embed="rId7"/>
              <a:stretch>
                <a:fillRect/>
              </a:stretch>
            </a:blipFill>
          </p:spPr>
          <p:txBody>
            <a:bodyPr/>
            <a:lstStyle/>
            <a:p>
              <a:endParaRPr lang="en-GB" sz="1200"/>
            </a:p>
          </p:txBody>
        </p:sp>
      </p:grpSp>
      <p:grpSp>
        <p:nvGrpSpPr>
          <p:cNvPr id="14" name="Group 14"/>
          <p:cNvGrpSpPr/>
          <p:nvPr/>
        </p:nvGrpSpPr>
        <p:grpSpPr>
          <a:xfrm>
            <a:off x="431800" y="1428750"/>
            <a:ext cx="5524500" cy="4572000"/>
            <a:chOff x="0" y="0"/>
            <a:chExt cx="11049000" cy="9144000"/>
          </a:xfrm>
        </p:grpSpPr>
        <p:sp>
          <p:nvSpPr>
            <p:cNvPr id="15" name="Freeform 15"/>
            <p:cNvSpPr/>
            <p:nvPr/>
          </p:nvSpPr>
          <p:spPr>
            <a:xfrm>
              <a:off x="0" y="0"/>
              <a:ext cx="11049000" cy="9144000"/>
            </a:xfrm>
            <a:custGeom>
              <a:avLst/>
              <a:gdLst/>
              <a:ahLst/>
              <a:cxnLst/>
              <a:rect l="l" t="t" r="r" b="b"/>
              <a:pathLst>
                <a:path w="11049000" h="9144000">
                  <a:moveTo>
                    <a:pt x="0" y="0"/>
                  </a:moveTo>
                  <a:lnTo>
                    <a:pt x="11049000" y="0"/>
                  </a:lnTo>
                  <a:lnTo>
                    <a:pt x="11049000" y="9144000"/>
                  </a:lnTo>
                  <a:lnTo>
                    <a:pt x="0" y="9144000"/>
                  </a:lnTo>
                  <a:lnTo>
                    <a:pt x="0" y="0"/>
                  </a:lnTo>
                  <a:close/>
                </a:path>
              </a:pathLst>
            </a:custGeom>
            <a:blipFill>
              <a:blip r:embed="rId8"/>
              <a:stretch>
                <a:fillRect/>
              </a:stretch>
            </a:blipFill>
          </p:spPr>
          <p:txBody>
            <a:bodyPr/>
            <a:lstStyle/>
            <a:p>
              <a:endParaRPr lang="en-GB" sz="1200"/>
            </a:p>
          </p:txBody>
        </p:sp>
      </p:grpSp>
      <p:grpSp>
        <p:nvGrpSpPr>
          <p:cNvPr id="16" name="Group 16"/>
          <p:cNvGrpSpPr/>
          <p:nvPr/>
        </p:nvGrpSpPr>
        <p:grpSpPr>
          <a:xfrm>
            <a:off x="0" y="5283200"/>
            <a:ext cx="6534150" cy="1574800"/>
            <a:chOff x="0" y="0"/>
            <a:chExt cx="13068300" cy="3149600"/>
          </a:xfrm>
        </p:grpSpPr>
        <p:sp>
          <p:nvSpPr>
            <p:cNvPr id="17" name="Freeform 17"/>
            <p:cNvSpPr/>
            <p:nvPr/>
          </p:nvSpPr>
          <p:spPr>
            <a:xfrm>
              <a:off x="0" y="0"/>
              <a:ext cx="13068300" cy="3149600"/>
            </a:xfrm>
            <a:custGeom>
              <a:avLst/>
              <a:gdLst/>
              <a:ahLst/>
              <a:cxnLst/>
              <a:rect l="l" t="t" r="r" b="b"/>
              <a:pathLst>
                <a:path w="13068300" h="3149600">
                  <a:moveTo>
                    <a:pt x="0" y="0"/>
                  </a:moveTo>
                  <a:lnTo>
                    <a:pt x="13068300" y="0"/>
                  </a:lnTo>
                  <a:lnTo>
                    <a:pt x="13068300" y="3149600"/>
                  </a:lnTo>
                  <a:lnTo>
                    <a:pt x="0" y="3149600"/>
                  </a:lnTo>
                  <a:lnTo>
                    <a:pt x="0" y="0"/>
                  </a:lnTo>
                  <a:close/>
                </a:path>
              </a:pathLst>
            </a:custGeom>
            <a:blipFill>
              <a:blip r:embed="rId9"/>
              <a:stretch>
                <a:fillRect/>
              </a:stretch>
            </a:blipFill>
          </p:spPr>
          <p:txBody>
            <a:bodyPr/>
            <a:lstStyle/>
            <a:p>
              <a:endParaRPr lang="en-GB" sz="1200"/>
            </a:p>
          </p:txBody>
        </p:sp>
      </p:grpSp>
      <p:grpSp>
        <p:nvGrpSpPr>
          <p:cNvPr id="18" name="Group 18"/>
          <p:cNvGrpSpPr/>
          <p:nvPr/>
        </p:nvGrpSpPr>
        <p:grpSpPr>
          <a:xfrm>
            <a:off x="6096000" y="1714500"/>
            <a:ext cx="5810250" cy="1143000"/>
            <a:chOff x="0" y="0"/>
            <a:chExt cx="11620500" cy="2286000"/>
          </a:xfrm>
        </p:grpSpPr>
        <p:sp>
          <p:nvSpPr>
            <p:cNvPr id="19" name="Freeform 19"/>
            <p:cNvSpPr/>
            <p:nvPr/>
          </p:nvSpPr>
          <p:spPr>
            <a:xfrm>
              <a:off x="0" y="0"/>
              <a:ext cx="11620500" cy="2286000"/>
            </a:xfrm>
            <a:custGeom>
              <a:avLst/>
              <a:gdLst/>
              <a:ahLst/>
              <a:cxnLst/>
              <a:rect l="l" t="t" r="r" b="b"/>
              <a:pathLst>
                <a:path w="11620500" h="2286000">
                  <a:moveTo>
                    <a:pt x="0" y="0"/>
                  </a:moveTo>
                  <a:lnTo>
                    <a:pt x="11620500" y="0"/>
                  </a:lnTo>
                  <a:lnTo>
                    <a:pt x="11620500" y="2286000"/>
                  </a:lnTo>
                  <a:lnTo>
                    <a:pt x="0" y="2286000"/>
                  </a:lnTo>
                  <a:lnTo>
                    <a:pt x="0" y="0"/>
                  </a:lnTo>
                  <a:close/>
                </a:path>
              </a:pathLst>
            </a:custGeom>
            <a:blipFill>
              <a:blip r:embed="rId10"/>
              <a:stretch>
                <a:fillRect/>
              </a:stretch>
            </a:blipFill>
          </p:spPr>
          <p:txBody>
            <a:bodyPr/>
            <a:lstStyle/>
            <a:p>
              <a:endParaRPr lang="en-GB" sz="1200"/>
            </a:p>
          </p:txBody>
        </p:sp>
      </p:grpSp>
      <p:grpSp>
        <p:nvGrpSpPr>
          <p:cNvPr id="20" name="Group 20"/>
          <p:cNvGrpSpPr/>
          <p:nvPr/>
        </p:nvGrpSpPr>
        <p:grpSpPr>
          <a:xfrm>
            <a:off x="6235700" y="1854200"/>
            <a:ext cx="876300" cy="863600"/>
            <a:chOff x="0" y="0"/>
            <a:chExt cx="1752600" cy="1727200"/>
          </a:xfrm>
        </p:grpSpPr>
        <p:sp>
          <p:nvSpPr>
            <p:cNvPr id="21" name="Freeform 21"/>
            <p:cNvSpPr/>
            <p:nvPr/>
          </p:nvSpPr>
          <p:spPr>
            <a:xfrm>
              <a:off x="0" y="0"/>
              <a:ext cx="1752600" cy="1727200"/>
            </a:xfrm>
            <a:custGeom>
              <a:avLst/>
              <a:gdLst/>
              <a:ahLst/>
              <a:cxnLst/>
              <a:rect l="l" t="t" r="r" b="b"/>
              <a:pathLst>
                <a:path w="1752600" h="1727200">
                  <a:moveTo>
                    <a:pt x="0" y="0"/>
                  </a:moveTo>
                  <a:lnTo>
                    <a:pt x="1752600" y="0"/>
                  </a:lnTo>
                  <a:lnTo>
                    <a:pt x="1752600" y="1727200"/>
                  </a:lnTo>
                  <a:lnTo>
                    <a:pt x="0" y="1727200"/>
                  </a:lnTo>
                  <a:lnTo>
                    <a:pt x="0" y="0"/>
                  </a:lnTo>
                  <a:close/>
                </a:path>
              </a:pathLst>
            </a:custGeom>
            <a:blipFill>
              <a:blip r:embed="rId11"/>
              <a:stretch>
                <a:fillRect/>
              </a:stretch>
            </a:blipFill>
          </p:spPr>
          <p:txBody>
            <a:bodyPr/>
            <a:lstStyle/>
            <a:p>
              <a:endParaRPr lang="en-GB" sz="1200"/>
            </a:p>
          </p:txBody>
        </p:sp>
      </p:grpSp>
      <p:sp>
        <p:nvSpPr>
          <p:cNvPr id="22" name="TextBox 22"/>
          <p:cNvSpPr txBox="1"/>
          <p:nvPr/>
        </p:nvSpPr>
        <p:spPr>
          <a:xfrm>
            <a:off x="7254240" y="2065427"/>
            <a:ext cx="3828288" cy="692497"/>
          </a:xfrm>
          <a:prstGeom prst="rect">
            <a:avLst/>
          </a:prstGeom>
        </p:spPr>
        <p:txBody>
          <a:bodyPr lIns="0" tIns="0" rIns="0" bIns="0" rtlCol="0" anchor="t">
            <a:spAutoFit/>
          </a:bodyPr>
          <a:lstStyle/>
          <a:p>
            <a:pPr>
              <a:lnSpc>
                <a:spcPts val="1799"/>
              </a:lnSpc>
            </a:pPr>
            <a:r>
              <a:rPr lang="en-US" sz="1600">
                <a:solidFill>
                  <a:srgbClr val="F7FBFC"/>
                </a:solidFill>
                <a:latin typeface="Arial" panose="020B0604020202020204" pitchFamily="34" charset="0"/>
                <a:ea typeface="Bricolage Grotesque"/>
                <a:cs typeface="Arial" panose="020B0604020202020204" pitchFamily="34" charset="0"/>
                <a:sym typeface="Bricolage Grotesque"/>
              </a:rPr>
              <a:t>Language accessibility sits at the intersection of several areas of professional knowledge</a:t>
            </a:r>
          </a:p>
        </p:txBody>
      </p:sp>
      <p:grpSp>
        <p:nvGrpSpPr>
          <p:cNvPr id="23" name="Group 23"/>
          <p:cNvGrpSpPr/>
          <p:nvPr/>
        </p:nvGrpSpPr>
        <p:grpSpPr>
          <a:xfrm>
            <a:off x="6096000" y="2857500"/>
            <a:ext cx="5810250" cy="1143000"/>
            <a:chOff x="0" y="0"/>
            <a:chExt cx="11620500" cy="2286000"/>
          </a:xfrm>
        </p:grpSpPr>
        <p:sp>
          <p:nvSpPr>
            <p:cNvPr id="24" name="Freeform 24"/>
            <p:cNvSpPr/>
            <p:nvPr/>
          </p:nvSpPr>
          <p:spPr>
            <a:xfrm>
              <a:off x="0" y="0"/>
              <a:ext cx="11620500" cy="2286000"/>
            </a:xfrm>
            <a:custGeom>
              <a:avLst/>
              <a:gdLst/>
              <a:ahLst/>
              <a:cxnLst/>
              <a:rect l="l" t="t" r="r" b="b"/>
              <a:pathLst>
                <a:path w="11620500" h="2286000">
                  <a:moveTo>
                    <a:pt x="0" y="0"/>
                  </a:moveTo>
                  <a:lnTo>
                    <a:pt x="11620500" y="0"/>
                  </a:lnTo>
                  <a:lnTo>
                    <a:pt x="11620500" y="2286000"/>
                  </a:lnTo>
                  <a:lnTo>
                    <a:pt x="0" y="2286000"/>
                  </a:lnTo>
                  <a:lnTo>
                    <a:pt x="0" y="0"/>
                  </a:lnTo>
                  <a:close/>
                </a:path>
              </a:pathLst>
            </a:custGeom>
            <a:blipFill>
              <a:blip r:embed="rId12"/>
              <a:stretch>
                <a:fillRect/>
              </a:stretch>
            </a:blipFill>
          </p:spPr>
          <p:txBody>
            <a:bodyPr/>
            <a:lstStyle/>
            <a:p>
              <a:endParaRPr lang="en-GB" sz="1200"/>
            </a:p>
          </p:txBody>
        </p:sp>
      </p:grpSp>
      <p:grpSp>
        <p:nvGrpSpPr>
          <p:cNvPr id="25" name="Group 25"/>
          <p:cNvGrpSpPr/>
          <p:nvPr/>
        </p:nvGrpSpPr>
        <p:grpSpPr>
          <a:xfrm>
            <a:off x="6235700" y="2857500"/>
            <a:ext cx="876300" cy="1003300"/>
            <a:chOff x="0" y="0"/>
            <a:chExt cx="1752600" cy="2006600"/>
          </a:xfrm>
        </p:grpSpPr>
        <p:sp>
          <p:nvSpPr>
            <p:cNvPr id="26" name="Freeform 26"/>
            <p:cNvSpPr/>
            <p:nvPr/>
          </p:nvSpPr>
          <p:spPr>
            <a:xfrm>
              <a:off x="0" y="0"/>
              <a:ext cx="1752600" cy="2006600"/>
            </a:xfrm>
            <a:custGeom>
              <a:avLst/>
              <a:gdLst/>
              <a:ahLst/>
              <a:cxnLst/>
              <a:rect l="l" t="t" r="r" b="b"/>
              <a:pathLst>
                <a:path w="1752600" h="2006600">
                  <a:moveTo>
                    <a:pt x="0" y="0"/>
                  </a:moveTo>
                  <a:lnTo>
                    <a:pt x="1752600" y="0"/>
                  </a:lnTo>
                  <a:lnTo>
                    <a:pt x="1752600" y="2006600"/>
                  </a:lnTo>
                  <a:lnTo>
                    <a:pt x="0" y="2006600"/>
                  </a:lnTo>
                  <a:lnTo>
                    <a:pt x="0" y="0"/>
                  </a:lnTo>
                  <a:close/>
                </a:path>
              </a:pathLst>
            </a:custGeom>
            <a:blipFill>
              <a:blip r:embed="rId13"/>
              <a:stretch>
                <a:fillRect/>
              </a:stretch>
            </a:blipFill>
          </p:spPr>
          <p:txBody>
            <a:bodyPr/>
            <a:lstStyle/>
            <a:p>
              <a:endParaRPr lang="en-GB" sz="1200"/>
            </a:p>
          </p:txBody>
        </p:sp>
      </p:grpSp>
      <p:sp>
        <p:nvSpPr>
          <p:cNvPr id="27" name="TextBox 27"/>
          <p:cNvSpPr txBox="1"/>
          <p:nvPr/>
        </p:nvSpPr>
        <p:spPr>
          <a:xfrm>
            <a:off x="7254240" y="3169565"/>
            <a:ext cx="3621024" cy="461665"/>
          </a:xfrm>
          <a:prstGeom prst="rect">
            <a:avLst/>
          </a:prstGeom>
        </p:spPr>
        <p:txBody>
          <a:bodyPr lIns="0" tIns="0" rIns="0" bIns="0" rtlCol="0" anchor="t">
            <a:spAutoFit/>
          </a:bodyPr>
          <a:lstStyle/>
          <a:p>
            <a:pPr>
              <a:lnSpc>
                <a:spcPts val="1799"/>
              </a:lnSpc>
            </a:pPr>
            <a:r>
              <a:rPr lang="en-US" sz="1600">
                <a:solidFill>
                  <a:srgbClr val="F7FBFC"/>
                </a:solidFill>
                <a:latin typeface="Arial" panose="020B0604020202020204" pitchFamily="34" charset="0"/>
                <a:ea typeface="Bricolage Grotesque"/>
                <a:cs typeface="Arial" panose="020B0604020202020204" pitchFamily="34" charset="0"/>
                <a:sym typeface="Bricolage Grotesque"/>
              </a:rPr>
              <a:t>Multidisciplinary working supports the central distinction between</a:t>
            </a:r>
          </a:p>
        </p:txBody>
      </p:sp>
      <p:grpSp>
        <p:nvGrpSpPr>
          <p:cNvPr id="28" name="Group 28"/>
          <p:cNvGrpSpPr/>
          <p:nvPr/>
        </p:nvGrpSpPr>
        <p:grpSpPr>
          <a:xfrm>
            <a:off x="6096000" y="4000500"/>
            <a:ext cx="5810250" cy="1003300"/>
            <a:chOff x="0" y="0"/>
            <a:chExt cx="11620500" cy="2006600"/>
          </a:xfrm>
        </p:grpSpPr>
        <p:sp>
          <p:nvSpPr>
            <p:cNvPr id="29" name="Freeform 29"/>
            <p:cNvSpPr/>
            <p:nvPr/>
          </p:nvSpPr>
          <p:spPr>
            <a:xfrm>
              <a:off x="0" y="0"/>
              <a:ext cx="11620500" cy="2006600"/>
            </a:xfrm>
            <a:custGeom>
              <a:avLst/>
              <a:gdLst/>
              <a:ahLst/>
              <a:cxnLst/>
              <a:rect l="l" t="t" r="r" b="b"/>
              <a:pathLst>
                <a:path w="11620500" h="2006600">
                  <a:moveTo>
                    <a:pt x="0" y="0"/>
                  </a:moveTo>
                  <a:lnTo>
                    <a:pt x="11620500" y="0"/>
                  </a:lnTo>
                  <a:lnTo>
                    <a:pt x="11620500" y="2006600"/>
                  </a:lnTo>
                  <a:lnTo>
                    <a:pt x="0" y="2006600"/>
                  </a:lnTo>
                  <a:lnTo>
                    <a:pt x="0" y="0"/>
                  </a:lnTo>
                  <a:close/>
                </a:path>
              </a:pathLst>
            </a:custGeom>
            <a:blipFill>
              <a:blip r:embed="rId14"/>
              <a:stretch>
                <a:fillRect/>
              </a:stretch>
            </a:blipFill>
          </p:spPr>
          <p:txBody>
            <a:bodyPr/>
            <a:lstStyle/>
            <a:p>
              <a:endParaRPr lang="en-GB" sz="1200"/>
            </a:p>
          </p:txBody>
        </p:sp>
      </p:grpSp>
      <p:grpSp>
        <p:nvGrpSpPr>
          <p:cNvPr id="30" name="Group 30"/>
          <p:cNvGrpSpPr/>
          <p:nvPr/>
        </p:nvGrpSpPr>
        <p:grpSpPr>
          <a:xfrm>
            <a:off x="6235700" y="4000500"/>
            <a:ext cx="876300" cy="1003300"/>
            <a:chOff x="0" y="0"/>
            <a:chExt cx="1752600" cy="2006600"/>
          </a:xfrm>
        </p:grpSpPr>
        <p:sp>
          <p:nvSpPr>
            <p:cNvPr id="31" name="Freeform 31"/>
            <p:cNvSpPr/>
            <p:nvPr/>
          </p:nvSpPr>
          <p:spPr>
            <a:xfrm>
              <a:off x="0" y="0"/>
              <a:ext cx="1752600" cy="2006600"/>
            </a:xfrm>
            <a:custGeom>
              <a:avLst/>
              <a:gdLst/>
              <a:ahLst/>
              <a:cxnLst/>
              <a:rect l="l" t="t" r="r" b="b"/>
              <a:pathLst>
                <a:path w="1752600" h="2006600">
                  <a:moveTo>
                    <a:pt x="0" y="0"/>
                  </a:moveTo>
                  <a:lnTo>
                    <a:pt x="1752600" y="0"/>
                  </a:lnTo>
                  <a:lnTo>
                    <a:pt x="1752600" y="2006600"/>
                  </a:lnTo>
                  <a:lnTo>
                    <a:pt x="0" y="2006600"/>
                  </a:lnTo>
                  <a:lnTo>
                    <a:pt x="0" y="0"/>
                  </a:lnTo>
                  <a:close/>
                </a:path>
              </a:pathLst>
            </a:custGeom>
            <a:blipFill>
              <a:blip r:embed="rId15"/>
              <a:stretch>
                <a:fillRect/>
              </a:stretch>
            </a:blipFill>
          </p:spPr>
          <p:txBody>
            <a:bodyPr/>
            <a:lstStyle/>
            <a:p>
              <a:endParaRPr lang="en-GB" sz="1200"/>
            </a:p>
          </p:txBody>
        </p:sp>
      </p:grpSp>
      <p:sp>
        <p:nvSpPr>
          <p:cNvPr id="32" name="TextBox 32"/>
          <p:cNvSpPr txBox="1"/>
          <p:nvPr/>
        </p:nvSpPr>
        <p:spPr>
          <a:xfrm>
            <a:off x="7251700" y="4165253"/>
            <a:ext cx="4315968" cy="692497"/>
          </a:xfrm>
          <a:prstGeom prst="rect">
            <a:avLst/>
          </a:prstGeom>
        </p:spPr>
        <p:txBody>
          <a:bodyPr lIns="0" tIns="0" rIns="0" bIns="0" rtlCol="0" anchor="t">
            <a:spAutoFit/>
          </a:bodyPr>
          <a:lstStyle/>
          <a:p>
            <a:pPr>
              <a:lnSpc>
                <a:spcPts val="1799"/>
              </a:lnSpc>
            </a:pPr>
            <a:r>
              <a:rPr lang="en-US" sz="1600">
                <a:solidFill>
                  <a:srgbClr val="F7FBFC"/>
                </a:solidFill>
                <a:latin typeface="Arial" panose="020B0604020202020204" pitchFamily="34" charset="0"/>
                <a:ea typeface="Bricolage Grotesque"/>
                <a:cs typeface="Arial" panose="020B0604020202020204" pitchFamily="34" charset="0"/>
                <a:sym typeface="Bricolage Grotesque"/>
              </a:rPr>
              <a:t>Language that is essential to the construct being assessed and must therefore be preserved</a:t>
            </a:r>
          </a:p>
        </p:txBody>
      </p:sp>
      <p:grpSp>
        <p:nvGrpSpPr>
          <p:cNvPr id="33" name="Group 33"/>
          <p:cNvGrpSpPr/>
          <p:nvPr/>
        </p:nvGrpSpPr>
        <p:grpSpPr>
          <a:xfrm>
            <a:off x="6096000" y="4997450"/>
            <a:ext cx="5810250" cy="1149350"/>
            <a:chOff x="0" y="0"/>
            <a:chExt cx="11620500" cy="2298700"/>
          </a:xfrm>
        </p:grpSpPr>
        <p:sp>
          <p:nvSpPr>
            <p:cNvPr id="34" name="Freeform 34"/>
            <p:cNvSpPr/>
            <p:nvPr/>
          </p:nvSpPr>
          <p:spPr>
            <a:xfrm>
              <a:off x="0" y="0"/>
              <a:ext cx="11620500" cy="2298700"/>
            </a:xfrm>
            <a:custGeom>
              <a:avLst/>
              <a:gdLst/>
              <a:ahLst/>
              <a:cxnLst/>
              <a:rect l="l" t="t" r="r" b="b"/>
              <a:pathLst>
                <a:path w="11620500" h="2298700">
                  <a:moveTo>
                    <a:pt x="0" y="0"/>
                  </a:moveTo>
                  <a:lnTo>
                    <a:pt x="11620500" y="0"/>
                  </a:lnTo>
                  <a:lnTo>
                    <a:pt x="11620500" y="2298700"/>
                  </a:lnTo>
                  <a:lnTo>
                    <a:pt x="0" y="2298700"/>
                  </a:lnTo>
                  <a:lnTo>
                    <a:pt x="0" y="0"/>
                  </a:lnTo>
                  <a:close/>
                </a:path>
              </a:pathLst>
            </a:custGeom>
            <a:blipFill>
              <a:blip r:embed="rId16"/>
              <a:stretch>
                <a:fillRect/>
              </a:stretch>
            </a:blipFill>
          </p:spPr>
          <p:txBody>
            <a:bodyPr/>
            <a:lstStyle/>
            <a:p>
              <a:endParaRPr lang="en-GB" sz="1200"/>
            </a:p>
          </p:txBody>
        </p:sp>
      </p:grpSp>
      <p:grpSp>
        <p:nvGrpSpPr>
          <p:cNvPr id="35" name="Group 35"/>
          <p:cNvGrpSpPr/>
          <p:nvPr/>
        </p:nvGrpSpPr>
        <p:grpSpPr>
          <a:xfrm>
            <a:off x="6235700" y="5143500"/>
            <a:ext cx="876300" cy="1003300"/>
            <a:chOff x="0" y="0"/>
            <a:chExt cx="1752600" cy="2006600"/>
          </a:xfrm>
        </p:grpSpPr>
        <p:sp>
          <p:nvSpPr>
            <p:cNvPr id="36" name="Freeform 36"/>
            <p:cNvSpPr/>
            <p:nvPr/>
          </p:nvSpPr>
          <p:spPr>
            <a:xfrm>
              <a:off x="0" y="0"/>
              <a:ext cx="1752600" cy="2006600"/>
            </a:xfrm>
            <a:custGeom>
              <a:avLst/>
              <a:gdLst/>
              <a:ahLst/>
              <a:cxnLst/>
              <a:rect l="l" t="t" r="r" b="b"/>
              <a:pathLst>
                <a:path w="1752600" h="2006600">
                  <a:moveTo>
                    <a:pt x="0" y="0"/>
                  </a:moveTo>
                  <a:lnTo>
                    <a:pt x="1752600" y="0"/>
                  </a:lnTo>
                  <a:lnTo>
                    <a:pt x="1752600" y="2006600"/>
                  </a:lnTo>
                  <a:lnTo>
                    <a:pt x="0" y="2006600"/>
                  </a:lnTo>
                  <a:lnTo>
                    <a:pt x="0" y="0"/>
                  </a:lnTo>
                  <a:close/>
                </a:path>
              </a:pathLst>
            </a:custGeom>
            <a:blipFill>
              <a:blip r:embed="rId17"/>
              <a:stretch>
                <a:fillRect/>
              </a:stretch>
            </a:blipFill>
          </p:spPr>
          <p:txBody>
            <a:bodyPr/>
            <a:lstStyle/>
            <a:p>
              <a:endParaRPr lang="en-GB" sz="1200"/>
            </a:p>
          </p:txBody>
        </p:sp>
      </p:grpSp>
      <p:sp>
        <p:nvSpPr>
          <p:cNvPr id="37" name="TextBox 37"/>
          <p:cNvSpPr txBox="1"/>
          <p:nvPr/>
        </p:nvSpPr>
        <p:spPr>
          <a:xfrm>
            <a:off x="7266051" y="5256429"/>
            <a:ext cx="4194048" cy="654025"/>
          </a:xfrm>
          <a:prstGeom prst="rect">
            <a:avLst/>
          </a:prstGeom>
        </p:spPr>
        <p:txBody>
          <a:bodyPr lIns="0" tIns="0" rIns="0" bIns="0" rtlCol="0" anchor="t">
            <a:spAutoFit/>
          </a:bodyPr>
          <a:lstStyle/>
          <a:p>
            <a:pPr>
              <a:lnSpc>
                <a:spcPts val="1739"/>
              </a:lnSpc>
            </a:pPr>
            <a:r>
              <a:rPr lang="en-US" sz="1600">
                <a:solidFill>
                  <a:srgbClr val="F7FBFC"/>
                </a:solidFill>
                <a:latin typeface="Arial" panose="020B0604020202020204" pitchFamily="34" charset="0"/>
                <a:ea typeface="Bricolage Grotesque"/>
                <a:cs typeface="Arial" panose="020B0604020202020204" pitchFamily="34" charset="0"/>
                <a:sym typeface="Bricolage Grotesque"/>
              </a:rPr>
              <a:t>Language that is not essential to the construct being assessed could be adapted to improve accessibility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192000" cy="6858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en-GB" sz="1200"/>
            </a:p>
          </p:txBody>
        </p:sp>
      </p:grpSp>
      <p:grpSp>
        <p:nvGrpSpPr>
          <p:cNvPr id="4" name="Group 4"/>
          <p:cNvGrpSpPr/>
          <p:nvPr/>
        </p:nvGrpSpPr>
        <p:grpSpPr>
          <a:xfrm>
            <a:off x="8267700" y="0"/>
            <a:ext cx="3924300" cy="1574800"/>
            <a:chOff x="0" y="0"/>
            <a:chExt cx="7848600" cy="3149600"/>
          </a:xfrm>
        </p:grpSpPr>
        <p:sp>
          <p:nvSpPr>
            <p:cNvPr id="5" name="Freeform 5"/>
            <p:cNvSpPr/>
            <p:nvPr/>
          </p:nvSpPr>
          <p:spPr>
            <a:xfrm>
              <a:off x="0" y="0"/>
              <a:ext cx="7848600" cy="3149600"/>
            </a:xfrm>
            <a:custGeom>
              <a:avLst/>
              <a:gdLst/>
              <a:ahLst/>
              <a:cxnLst/>
              <a:rect l="l" t="t" r="r" b="b"/>
              <a:pathLst>
                <a:path w="7848600" h="3149600">
                  <a:moveTo>
                    <a:pt x="0" y="0"/>
                  </a:moveTo>
                  <a:lnTo>
                    <a:pt x="7848600" y="0"/>
                  </a:lnTo>
                  <a:lnTo>
                    <a:pt x="7848600" y="3149600"/>
                  </a:lnTo>
                  <a:lnTo>
                    <a:pt x="0" y="3149600"/>
                  </a:lnTo>
                  <a:lnTo>
                    <a:pt x="0" y="0"/>
                  </a:lnTo>
                  <a:close/>
                </a:path>
              </a:pathLst>
            </a:custGeom>
            <a:blipFill>
              <a:blip r:embed="rId4"/>
              <a:stretch>
                <a:fillRect/>
              </a:stretch>
            </a:blipFill>
          </p:spPr>
          <p:txBody>
            <a:bodyPr/>
            <a:lstStyle/>
            <a:p>
              <a:endParaRPr lang="en-GB" sz="1200"/>
            </a:p>
          </p:txBody>
        </p:sp>
      </p:grpSp>
      <p:grpSp>
        <p:nvGrpSpPr>
          <p:cNvPr id="6" name="Group 6"/>
          <p:cNvGrpSpPr/>
          <p:nvPr/>
        </p:nvGrpSpPr>
        <p:grpSpPr>
          <a:xfrm>
            <a:off x="139700" y="139700"/>
            <a:ext cx="876300" cy="1149350"/>
            <a:chOff x="0" y="0"/>
            <a:chExt cx="1752600" cy="2298700"/>
          </a:xfrm>
        </p:grpSpPr>
        <p:sp>
          <p:nvSpPr>
            <p:cNvPr id="7" name="Freeform 7"/>
            <p:cNvSpPr/>
            <p:nvPr/>
          </p:nvSpPr>
          <p:spPr>
            <a:xfrm>
              <a:off x="0" y="0"/>
              <a:ext cx="1752600" cy="2298700"/>
            </a:xfrm>
            <a:custGeom>
              <a:avLst/>
              <a:gdLst/>
              <a:ahLst/>
              <a:cxnLst/>
              <a:rect l="l" t="t" r="r" b="b"/>
              <a:pathLst>
                <a:path w="1752600" h="2298700">
                  <a:moveTo>
                    <a:pt x="0" y="0"/>
                  </a:moveTo>
                  <a:lnTo>
                    <a:pt x="1752600" y="0"/>
                  </a:lnTo>
                  <a:lnTo>
                    <a:pt x="1752600" y="2298700"/>
                  </a:lnTo>
                  <a:lnTo>
                    <a:pt x="0" y="2298700"/>
                  </a:lnTo>
                  <a:lnTo>
                    <a:pt x="0" y="0"/>
                  </a:lnTo>
                  <a:close/>
                </a:path>
              </a:pathLst>
            </a:custGeom>
            <a:blipFill>
              <a:blip r:embed="rId5"/>
              <a:stretch>
                <a:fillRect/>
              </a:stretch>
            </a:blipFill>
          </p:spPr>
          <p:txBody>
            <a:bodyPr/>
            <a:lstStyle/>
            <a:p>
              <a:endParaRPr lang="en-GB" sz="1200"/>
            </a:p>
          </p:txBody>
        </p:sp>
      </p:grpSp>
      <p:sp>
        <p:nvSpPr>
          <p:cNvPr id="8" name="TextBox 8"/>
          <p:cNvSpPr txBox="1"/>
          <p:nvPr/>
        </p:nvSpPr>
        <p:spPr>
          <a:xfrm>
            <a:off x="1182624" y="462407"/>
            <a:ext cx="4559808" cy="512961"/>
          </a:xfrm>
          <a:prstGeom prst="rect">
            <a:avLst/>
          </a:prstGeom>
        </p:spPr>
        <p:txBody>
          <a:bodyPr wrap="square" lIns="0" tIns="0" rIns="0" bIns="0" rtlCol="0" anchor="t">
            <a:spAutoFit/>
          </a:bodyPr>
          <a:lstStyle/>
          <a:p>
            <a:pPr>
              <a:lnSpc>
                <a:spcPts val="3992"/>
              </a:lnSpc>
            </a:pPr>
            <a:r>
              <a:rPr lang="en-US" sz="3600" b="1">
                <a:solidFill>
                  <a:srgbClr val="F7FBFC"/>
                </a:solidFill>
                <a:latin typeface="Arial" panose="020B0604020202020204" pitchFamily="34" charset="0"/>
                <a:ea typeface="Lato Bold"/>
                <a:cs typeface="Arial" panose="020B0604020202020204" pitchFamily="34" charset="0"/>
                <a:sym typeface="Lato Bold"/>
              </a:rPr>
              <a:t>Specialist expertise</a:t>
            </a:r>
          </a:p>
        </p:txBody>
      </p:sp>
      <p:grpSp>
        <p:nvGrpSpPr>
          <p:cNvPr id="9" name="Group 9"/>
          <p:cNvGrpSpPr/>
          <p:nvPr/>
        </p:nvGrpSpPr>
        <p:grpSpPr>
          <a:xfrm>
            <a:off x="139700" y="1428750"/>
            <a:ext cx="11912600" cy="5289550"/>
            <a:chOff x="0" y="0"/>
            <a:chExt cx="23825200" cy="10579100"/>
          </a:xfrm>
        </p:grpSpPr>
        <p:sp>
          <p:nvSpPr>
            <p:cNvPr id="10" name="Freeform 10"/>
            <p:cNvSpPr/>
            <p:nvPr/>
          </p:nvSpPr>
          <p:spPr>
            <a:xfrm>
              <a:off x="0" y="0"/>
              <a:ext cx="23825200" cy="10579100"/>
            </a:xfrm>
            <a:custGeom>
              <a:avLst/>
              <a:gdLst/>
              <a:ahLst/>
              <a:cxnLst/>
              <a:rect l="l" t="t" r="r" b="b"/>
              <a:pathLst>
                <a:path w="23825200" h="10579100">
                  <a:moveTo>
                    <a:pt x="0" y="0"/>
                  </a:moveTo>
                  <a:lnTo>
                    <a:pt x="23825200" y="0"/>
                  </a:lnTo>
                  <a:lnTo>
                    <a:pt x="23825200" y="10579100"/>
                  </a:lnTo>
                  <a:lnTo>
                    <a:pt x="0" y="10579100"/>
                  </a:lnTo>
                  <a:lnTo>
                    <a:pt x="0" y="0"/>
                  </a:lnTo>
                  <a:close/>
                </a:path>
              </a:pathLst>
            </a:custGeom>
            <a:blipFill>
              <a:blip r:embed="rId6"/>
              <a:stretch>
                <a:fillRect/>
              </a:stretch>
            </a:blipFill>
          </p:spPr>
          <p:txBody>
            <a:bodyPr/>
            <a:lstStyle/>
            <a:p>
              <a:endParaRPr lang="en-GB" sz="1200"/>
            </a:p>
          </p:txBody>
        </p:sp>
      </p:grpSp>
      <p:grpSp>
        <p:nvGrpSpPr>
          <p:cNvPr id="11" name="Group 11"/>
          <p:cNvGrpSpPr/>
          <p:nvPr/>
        </p:nvGrpSpPr>
        <p:grpSpPr>
          <a:xfrm>
            <a:off x="723900" y="1854200"/>
            <a:ext cx="2616200" cy="2146300"/>
            <a:chOff x="0" y="0"/>
            <a:chExt cx="5232400" cy="4292600"/>
          </a:xfrm>
        </p:grpSpPr>
        <p:sp>
          <p:nvSpPr>
            <p:cNvPr id="12" name="Freeform 12"/>
            <p:cNvSpPr/>
            <p:nvPr/>
          </p:nvSpPr>
          <p:spPr>
            <a:xfrm>
              <a:off x="0" y="0"/>
              <a:ext cx="5232400" cy="4292600"/>
            </a:xfrm>
            <a:custGeom>
              <a:avLst/>
              <a:gdLst/>
              <a:ahLst/>
              <a:cxnLst/>
              <a:rect l="l" t="t" r="r" b="b"/>
              <a:pathLst>
                <a:path w="5232400" h="4292600">
                  <a:moveTo>
                    <a:pt x="0" y="0"/>
                  </a:moveTo>
                  <a:lnTo>
                    <a:pt x="5232400" y="0"/>
                  </a:lnTo>
                  <a:lnTo>
                    <a:pt x="5232400" y="4292600"/>
                  </a:lnTo>
                  <a:lnTo>
                    <a:pt x="0" y="4292600"/>
                  </a:lnTo>
                  <a:lnTo>
                    <a:pt x="0" y="0"/>
                  </a:lnTo>
                  <a:close/>
                </a:path>
              </a:pathLst>
            </a:custGeom>
            <a:blipFill>
              <a:blip r:embed="rId7"/>
              <a:stretch>
                <a:fillRect/>
              </a:stretch>
            </a:blipFill>
          </p:spPr>
          <p:txBody>
            <a:bodyPr/>
            <a:lstStyle/>
            <a:p>
              <a:endParaRPr lang="en-GB" sz="1200"/>
            </a:p>
          </p:txBody>
        </p:sp>
      </p:grpSp>
      <p:grpSp>
        <p:nvGrpSpPr>
          <p:cNvPr id="13" name="Group 13"/>
          <p:cNvGrpSpPr/>
          <p:nvPr/>
        </p:nvGrpSpPr>
        <p:grpSpPr>
          <a:xfrm>
            <a:off x="1447800" y="2000250"/>
            <a:ext cx="1022350" cy="857250"/>
            <a:chOff x="0" y="0"/>
            <a:chExt cx="2044700" cy="1714500"/>
          </a:xfrm>
        </p:grpSpPr>
        <p:sp>
          <p:nvSpPr>
            <p:cNvPr id="14" name="Freeform 14"/>
            <p:cNvSpPr/>
            <p:nvPr/>
          </p:nvSpPr>
          <p:spPr>
            <a:xfrm>
              <a:off x="0" y="0"/>
              <a:ext cx="2044700" cy="1714500"/>
            </a:xfrm>
            <a:custGeom>
              <a:avLst/>
              <a:gdLst/>
              <a:ahLst/>
              <a:cxnLst/>
              <a:rect l="l" t="t" r="r" b="b"/>
              <a:pathLst>
                <a:path w="2044700" h="1714500">
                  <a:moveTo>
                    <a:pt x="0" y="0"/>
                  </a:moveTo>
                  <a:lnTo>
                    <a:pt x="2044700" y="0"/>
                  </a:lnTo>
                  <a:lnTo>
                    <a:pt x="2044700" y="1714500"/>
                  </a:lnTo>
                  <a:lnTo>
                    <a:pt x="0" y="1714500"/>
                  </a:lnTo>
                  <a:lnTo>
                    <a:pt x="0" y="0"/>
                  </a:lnTo>
                  <a:close/>
                </a:path>
              </a:pathLst>
            </a:custGeom>
            <a:blipFill>
              <a:blip r:embed="rId8"/>
              <a:stretch>
                <a:fillRect/>
              </a:stretch>
            </a:blipFill>
          </p:spPr>
          <p:txBody>
            <a:bodyPr/>
            <a:lstStyle/>
            <a:p>
              <a:endParaRPr lang="en-GB" sz="1200"/>
            </a:p>
          </p:txBody>
        </p:sp>
      </p:grpSp>
      <p:sp>
        <p:nvSpPr>
          <p:cNvPr id="15" name="TextBox 15"/>
          <p:cNvSpPr txBox="1"/>
          <p:nvPr/>
        </p:nvSpPr>
        <p:spPr>
          <a:xfrm>
            <a:off x="829056" y="2932558"/>
            <a:ext cx="2316480" cy="716222"/>
          </a:xfrm>
          <a:prstGeom prst="rect">
            <a:avLst/>
          </a:prstGeom>
        </p:spPr>
        <p:txBody>
          <a:bodyPr lIns="0" tIns="0" rIns="0" bIns="0" rtlCol="0" anchor="t">
            <a:spAutoFit/>
          </a:bodyPr>
          <a:lstStyle/>
          <a:p>
            <a:pPr algn="ctr">
              <a:lnSpc>
                <a:spcPts val="1897"/>
              </a:lnSpc>
            </a:pPr>
            <a:r>
              <a:rPr lang="en-US" sz="1581" b="1">
                <a:solidFill>
                  <a:srgbClr val="F7FBFC"/>
                </a:solidFill>
                <a:latin typeface="Arial" panose="020B0604020202020204" pitchFamily="34" charset="0"/>
                <a:ea typeface="Lato Bold"/>
                <a:cs typeface="Arial" panose="020B0604020202020204" pitchFamily="34" charset="0"/>
                <a:sym typeface="Lato Bold"/>
              </a:rPr>
              <a:t>Qualified teachers of deaf children and young people</a:t>
            </a:r>
          </a:p>
        </p:txBody>
      </p:sp>
      <p:grpSp>
        <p:nvGrpSpPr>
          <p:cNvPr id="16" name="Group 16"/>
          <p:cNvGrpSpPr/>
          <p:nvPr/>
        </p:nvGrpSpPr>
        <p:grpSpPr>
          <a:xfrm>
            <a:off x="3333750" y="1854200"/>
            <a:ext cx="2622550" cy="2146300"/>
            <a:chOff x="0" y="0"/>
            <a:chExt cx="5245100" cy="4292600"/>
          </a:xfrm>
        </p:grpSpPr>
        <p:sp>
          <p:nvSpPr>
            <p:cNvPr id="17" name="Freeform 17"/>
            <p:cNvSpPr/>
            <p:nvPr/>
          </p:nvSpPr>
          <p:spPr>
            <a:xfrm>
              <a:off x="0" y="0"/>
              <a:ext cx="5245100" cy="4292600"/>
            </a:xfrm>
            <a:custGeom>
              <a:avLst/>
              <a:gdLst/>
              <a:ahLst/>
              <a:cxnLst/>
              <a:rect l="l" t="t" r="r" b="b"/>
              <a:pathLst>
                <a:path w="5245100" h="4292600">
                  <a:moveTo>
                    <a:pt x="0" y="0"/>
                  </a:moveTo>
                  <a:lnTo>
                    <a:pt x="5245100" y="0"/>
                  </a:lnTo>
                  <a:lnTo>
                    <a:pt x="5245100" y="4292600"/>
                  </a:lnTo>
                  <a:lnTo>
                    <a:pt x="0" y="4292600"/>
                  </a:lnTo>
                  <a:lnTo>
                    <a:pt x="0" y="0"/>
                  </a:lnTo>
                  <a:close/>
                </a:path>
              </a:pathLst>
            </a:custGeom>
            <a:blipFill>
              <a:blip r:embed="rId9"/>
              <a:stretch>
                <a:fillRect/>
              </a:stretch>
            </a:blipFill>
          </p:spPr>
          <p:txBody>
            <a:bodyPr/>
            <a:lstStyle/>
            <a:p>
              <a:endParaRPr lang="en-GB" sz="1200"/>
            </a:p>
          </p:txBody>
        </p:sp>
      </p:grpSp>
      <p:grpSp>
        <p:nvGrpSpPr>
          <p:cNvPr id="18" name="Group 18"/>
          <p:cNvGrpSpPr/>
          <p:nvPr/>
        </p:nvGrpSpPr>
        <p:grpSpPr>
          <a:xfrm>
            <a:off x="4203700" y="2000250"/>
            <a:ext cx="876300" cy="857250"/>
            <a:chOff x="0" y="0"/>
            <a:chExt cx="1752600" cy="1714500"/>
          </a:xfrm>
        </p:grpSpPr>
        <p:sp>
          <p:nvSpPr>
            <p:cNvPr id="19" name="Freeform 19"/>
            <p:cNvSpPr/>
            <p:nvPr/>
          </p:nvSpPr>
          <p:spPr>
            <a:xfrm>
              <a:off x="0" y="0"/>
              <a:ext cx="1752600" cy="1714500"/>
            </a:xfrm>
            <a:custGeom>
              <a:avLst/>
              <a:gdLst/>
              <a:ahLst/>
              <a:cxnLst/>
              <a:rect l="l" t="t" r="r" b="b"/>
              <a:pathLst>
                <a:path w="1752600" h="1714500">
                  <a:moveTo>
                    <a:pt x="0" y="0"/>
                  </a:moveTo>
                  <a:lnTo>
                    <a:pt x="1752600" y="0"/>
                  </a:lnTo>
                  <a:lnTo>
                    <a:pt x="1752600" y="1714500"/>
                  </a:lnTo>
                  <a:lnTo>
                    <a:pt x="0" y="1714500"/>
                  </a:lnTo>
                  <a:lnTo>
                    <a:pt x="0" y="0"/>
                  </a:lnTo>
                  <a:close/>
                </a:path>
              </a:pathLst>
            </a:custGeom>
            <a:blipFill>
              <a:blip r:embed="rId10"/>
              <a:stretch>
                <a:fillRect/>
              </a:stretch>
            </a:blipFill>
          </p:spPr>
          <p:txBody>
            <a:bodyPr/>
            <a:lstStyle/>
            <a:p>
              <a:endParaRPr lang="en-GB" sz="1200"/>
            </a:p>
          </p:txBody>
        </p:sp>
      </p:grpSp>
      <p:sp>
        <p:nvSpPr>
          <p:cNvPr id="20" name="TextBox 20"/>
          <p:cNvSpPr txBox="1"/>
          <p:nvPr/>
        </p:nvSpPr>
        <p:spPr>
          <a:xfrm>
            <a:off x="3633216" y="2991739"/>
            <a:ext cx="2109216" cy="472565"/>
          </a:xfrm>
          <a:prstGeom prst="rect">
            <a:avLst/>
          </a:prstGeom>
        </p:spPr>
        <p:txBody>
          <a:bodyPr lIns="0" tIns="0" rIns="0" bIns="0" rtlCol="0" anchor="t">
            <a:spAutoFit/>
          </a:bodyPr>
          <a:lstStyle/>
          <a:p>
            <a:pPr algn="ctr">
              <a:lnSpc>
                <a:spcPts val="1897"/>
              </a:lnSpc>
            </a:pPr>
            <a:r>
              <a:rPr lang="en-US" sz="1581" b="1">
                <a:solidFill>
                  <a:srgbClr val="F7FBFC"/>
                </a:solidFill>
                <a:latin typeface="Arial" panose="020B0604020202020204" pitchFamily="34" charset="0"/>
                <a:ea typeface="Lato Bold"/>
                <a:cs typeface="Arial" panose="020B0604020202020204" pitchFamily="34" charset="0"/>
                <a:sym typeface="Lato Bold"/>
              </a:rPr>
              <a:t>Speech and language therapists</a:t>
            </a:r>
          </a:p>
        </p:txBody>
      </p:sp>
      <p:grpSp>
        <p:nvGrpSpPr>
          <p:cNvPr id="21" name="Group 21"/>
          <p:cNvGrpSpPr/>
          <p:nvPr/>
        </p:nvGrpSpPr>
        <p:grpSpPr>
          <a:xfrm>
            <a:off x="6096000" y="1854200"/>
            <a:ext cx="2616200" cy="2146300"/>
            <a:chOff x="0" y="0"/>
            <a:chExt cx="5232400" cy="4292600"/>
          </a:xfrm>
        </p:grpSpPr>
        <p:sp>
          <p:nvSpPr>
            <p:cNvPr id="22" name="Freeform 22"/>
            <p:cNvSpPr/>
            <p:nvPr/>
          </p:nvSpPr>
          <p:spPr>
            <a:xfrm>
              <a:off x="0" y="0"/>
              <a:ext cx="5232400" cy="4292600"/>
            </a:xfrm>
            <a:custGeom>
              <a:avLst/>
              <a:gdLst/>
              <a:ahLst/>
              <a:cxnLst/>
              <a:rect l="l" t="t" r="r" b="b"/>
              <a:pathLst>
                <a:path w="5232400" h="4292600">
                  <a:moveTo>
                    <a:pt x="0" y="0"/>
                  </a:moveTo>
                  <a:lnTo>
                    <a:pt x="5232400" y="0"/>
                  </a:lnTo>
                  <a:lnTo>
                    <a:pt x="5232400" y="4292600"/>
                  </a:lnTo>
                  <a:lnTo>
                    <a:pt x="0" y="4292600"/>
                  </a:lnTo>
                  <a:lnTo>
                    <a:pt x="0" y="0"/>
                  </a:lnTo>
                  <a:close/>
                </a:path>
              </a:pathLst>
            </a:custGeom>
            <a:blipFill>
              <a:blip r:embed="rId11"/>
              <a:stretch>
                <a:fillRect/>
              </a:stretch>
            </a:blipFill>
          </p:spPr>
          <p:txBody>
            <a:bodyPr/>
            <a:lstStyle/>
            <a:p>
              <a:endParaRPr lang="en-GB" sz="1200"/>
            </a:p>
          </p:txBody>
        </p:sp>
      </p:grpSp>
      <p:grpSp>
        <p:nvGrpSpPr>
          <p:cNvPr id="23" name="Group 23"/>
          <p:cNvGrpSpPr/>
          <p:nvPr/>
        </p:nvGrpSpPr>
        <p:grpSpPr>
          <a:xfrm>
            <a:off x="6965950" y="2000250"/>
            <a:ext cx="876300" cy="857250"/>
            <a:chOff x="0" y="0"/>
            <a:chExt cx="1752600" cy="1714500"/>
          </a:xfrm>
        </p:grpSpPr>
        <p:sp>
          <p:nvSpPr>
            <p:cNvPr id="24" name="Freeform 24"/>
            <p:cNvSpPr/>
            <p:nvPr/>
          </p:nvSpPr>
          <p:spPr>
            <a:xfrm>
              <a:off x="0" y="0"/>
              <a:ext cx="1752600" cy="1714500"/>
            </a:xfrm>
            <a:custGeom>
              <a:avLst/>
              <a:gdLst/>
              <a:ahLst/>
              <a:cxnLst/>
              <a:rect l="l" t="t" r="r" b="b"/>
              <a:pathLst>
                <a:path w="1752600" h="1714500">
                  <a:moveTo>
                    <a:pt x="0" y="0"/>
                  </a:moveTo>
                  <a:lnTo>
                    <a:pt x="1752600" y="0"/>
                  </a:lnTo>
                  <a:lnTo>
                    <a:pt x="1752600" y="1714500"/>
                  </a:lnTo>
                  <a:lnTo>
                    <a:pt x="0" y="1714500"/>
                  </a:lnTo>
                  <a:lnTo>
                    <a:pt x="0" y="0"/>
                  </a:lnTo>
                  <a:close/>
                </a:path>
              </a:pathLst>
            </a:custGeom>
            <a:blipFill>
              <a:blip r:embed="rId12"/>
              <a:stretch>
                <a:fillRect/>
              </a:stretch>
            </a:blipFill>
          </p:spPr>
          <p:txBody>
            <a:bodyPr/>
            <a:lstStyle/>
            <a:p>
              <a:endParaRPr lang="en-GB" sz="1200"/>
            </a:p>
          </p:txBody>
        </p:sp>
      </p:grpSp>
      <p:sp>
        <p:nvSpPr>
          <p:cNvPr id="25" name="TextBox 25"/>
          <p:cNvSpPr txBox="1"/>
          <p:nvPr/>
        </p:nvSpPr>
        <p:spPr>
          <a:xfrm>
            <a:off x="6266688" y="2991739"/>
            <a:ext cx="2267712" cy="472565"/>
          </a:xfrm>
          <a:prstGeom prst="rect">
            <a:avLst/>
          </a:prstGeom>
        </p:spPr>
        <p:txBody>
          <a:bodyPr lIns="0" tIns="0" rIns="0" bIns="0" rtlCol="0" anchor="t">
            <a:spAutoFit/>
          </a:bodyPr>
          <a:lstStyle/>
          <a:p>
            <a:pPr algn="ctr">
              <a:lnSpc>
                <a:spcPts val="1897"/>
              </a:lnSpc>
            </a:pPr>
            <a:r>
              <a:rPr lang="en-US" sz="1581" b="1">
                <a:solidFill>
                  <a:srgbClr val="F7FBFC"/>
                </a:solidFill>
                <a:latin typeface="Arial" panose="020B0604020202020204" pitchFamily="34" charset="0"/>
                <a:ea typeface="Lato Bold"/>
                <a:cs typeface="Arial" panose="020B0604020202020204" pitchFamily="34" charset="0"/>
                <a:sym typeface="Lato Bold"/>
              </a:rPr>
              <a:t>Specialist teachers and specialist assessors</a:t>
            </a:r>
          </a:p>
        </p:txBody>
      </p:sp>
      <p:grpSp>
        <p:nvGrpSpPr>
          <p:cNvPr id="26" name="Group 26"/>
          <p:cNvGrpSpPr/>
          <p:nvPr/>
        </p:nvGrpSpPr>
        <p:grpSpPr>
          <a:xfrm>
            <a:off x="8705850" y="1854200"/>
            <a:ext cx="2762250" cy="2146300"/>
            <a:chOff x="0" y="0"/>
            <a:chExt cx="5524500" cy="4292600"/>
          </a:xfrm>
        </p:grpSpPr>
        <p:sp>
          <p:nvSpPr>
            <p:cNvPr id="27" name="Freeform 27"/>
            <p:cNvSpPr/>
            <p:nvPr/>
          </p:nvSpPr>
          <p:spPr>
            <a:xfrm>
              <a:off x="0" y="0"/>
              <a:ext cx="5524500" cy="4292600"/>
            </a:xfrm>
            <a:custGeom>
              <a:avLst/>
              <a:gdLst/>
              <a:ahLst/>
              <a:cxnLst/>
              <a:rect l="l" t="t" r="r" b="b"/>
              <a:pathLst>
                <a:path w="5524500" h="4292600">
                  <a:moveTo>
                    <a:pt x="0" y="0"/>
                  </a:moveTo>
                  <a:lnTo>
                    <a:pt x="5524500" y="0"/>
                  </a:lnTo>
                  <a:lnTo>
                    <a:pt x="5524500" y="4292600"/>
                  </a:lnTo>
                  <a:lnTo>
                    <a:pt x="0" y="4292600"/>
                  </a:lnTo>
                  <a:lnTo>
                    <a:pt x="0" y="0"/>
                  </a:lnTo>
                  <a:close/>
                </a:path>
              </a:pathLst>
            </a:custGeom>
            <a:blipFill>
              <a:blip r:embed="rId13"/>
              <a:stretch>
                <a:fillRect/>
              </a:stretch>
            </a:blipFill>
          </p:spPr>
          <p:txBody>
            <a:bodyPr/>
            <a:lstStyle/>
            <a:p>
              <a:endParaRPr lang="en-GB" sz="1200"/>
            </a:p>
          </p:txBody>
        </p:sp>
      </p:grpSp>
      <p:grpSp>
        <p:nvGrpSpPr>
          <p:cNvPr id="28" name="Group 28"/>
          <p:cNvGrpSpPr/>
          <p:nvPr/>
        </p:nvGrpSpPr>
        <p:grpSpPr>
          <a:xfrm>
            <a:off x="9575800" y="2000250"/>
            <a:ext cx="1022350" cy="857250"/>
            <a:chOff x="0" y="0"/>
            <a:chExt cx="2044700" cy="1714500"/>
          </a:xfrm>
        </p:grpSpPr>
        <p:sp>
          <p:nvSpPr>
            <p:cNvPr id="29" name="Freeform 29"/>
            <p:cNvSpPr/>
            <p:nvPr/>
          </p:nvSpPr>
          <p:spPr>
            <a:xfrm>
              <a:off x="0" y="0"/>
              <a:ext cx="2044700" cy="1714500"/>
            </a:xfrm>
            <a:custGeom>
              <a:avLst/>
              <a:gdLst/>
              <a:ahLst/>
              <a:cxnLst/>
              <a:rect l="l" t="t" r="r" b="b"/>
              <a:pathLst>
                <a:path w="2044700" h="1714500">
                  <a:moveTo>
                    <a:pt x="0" y="0"/>
                  </a:moveTo>
                  <a:lnTo>
                    <a:pt x="2044700" y="0"/>
                  </a:lnTo>
                  <a:lnTo>
                    <a:pt x="2044700" y="1714500"/>
                  </a:lnTo>
                  <a:lnTo>
                    <a:pt x="0" y="1714500"/>
                  </a:lnTo>
                  <a:lnTo>
                    <a:pt x="0" y="0"/>
                  </a:lnTo>
                  <a:close/>
                </a:path>
              </a:pathLst>
            </a:custGeom>
            <a:blipFill>
              <a:blip r:embed="rId14"/>
              <a:stretch>
                <a:fillRect/>
              </a:stretch>
            </a:blipFill>
          </p:spPr>
          <p:txBody>
            <a:bodyPr/>
            <a:lstStyle/>
            <a:p>
              <a:endParaRPr lang="en-GB" sz="1200"/>
            </a:p>
          </p:txBody>
        </p:sp>
      </p:grpSp>
      <p:sp>
        <p:nvSpPr>
          <p:cNvPr id="30" name="TextBox 30"/>
          <p:cNvSpPr txBox="1"/>
          <p:nvPr/>
        </p:nvSpPr>
        <p:spPr>
          <a:xfrm>
            <a:off x="9046464" y="2991739"/>
            <a:ext cx="2109216" cy="472565"/>
          </a:xfrm>
          <a:prstGeom prst="rect">
            <a:avLst/>
          </a:prstGeom>
        </p:spPr>
        <p:txBody>
          <a:bodyPr lIns="0" tIns="0" rIns="0" bIns="0" rtlCol="0" anchor="t">
            <a:spAutoFit/>
          </a:bodyPr>
          <a:lstStyle/>
          <a:p>
            <a:pPr algn="ctr">
              <a:lnSpc>
                <a:spcPts val="1897"/>
              </a:lnSpc>
            </a:pPr>
            <a:r>
              <a:rPr lang="en-US" sz="1581" b="1">
                <a:solidFill>
                  <a:srgbClr val="F7FBFC"/>
                </a:solidFill>
                <a:latin typeface="Arial" panose="020B0604020202020204" pitchFamily="34" charset="0"/>
                <a:ea typeface="Lato Bold"/>
                <a:cs typeface="Arial" panose="020B0604020202020204" pitchFamily="34" charset="0"/>
                <a:sym typeface="Lato Bold"/>
              </a:rPr>
              <a:t>Access arrangements assessors</a:t>
            </a:r>
          </a:p>
        </p:txBody>
      </p:sp>
      <p:grpSp>
        <p:nvGrpSpPr>
          <p:cNvPr id="31" name="Group 31"/>
          <p:cNvGrpSpPr/>
          <p:nvPr/>
        </p:nvGrpSpPr>
        <p:grpSpPr>
          <a:xfrm>
            <a:off x="723900" y="4000500"/>
            <a:ext cx="2616200" cy="2146300"/>
            <a:chOff x="0" y="0"/>
            <a:chExt cx="5232400" cy="4292600"/>
          </a:xfrm>
        </p:grpSpPr>
        <p:sp>
          <p:nvSpPr>
            <p:cNvPr id="32" name="Freeform 32"/>
            <p:cNvSpPr/>
            <p:nvPr/>
          </p:nvSpPr>
          <p:spPr>
            <a:xfrm>
              <a:off x="0" y="0"/>
              <a:ext cx="5232400" cy="4292600"/>
            </a:xfrm>
            <a:custGeom>
              <a:avLst/>
              <a:gdLst/>
              <a:ahLst/>
              <a:cxnLst/>
              <a:rect l="l" t="t" r="r" b="b"/>
              <a:pathLst>
                <a:path w="5232400" h="4292600">
                  <a:moveTo>
                    <a:pt x="0" y="0"/>
                  </a:moveTo>
                  <a:lnTo>
                    <a:pt x="5232400" y="0"/>
                  </a:lnTo>
                  <a:lnTo>
                    <a:pt x="5232400" y="4292600"/>
                  </a:lnTo>
                  <a:lnTo>
                    <a:pt x="0" y="4292600"/>
                  </a:lnTo>
                  <a:lnTo>
                    <a:pt x="0" y="0"/>
                  </a:lnTo>
                  <a:close/>
                </a:path>
              </a:pathLst>
            </a:custGeom>
            <a:blipFill>
              <a:blip r:embed="rId15"/>
              <a:stretch>
                <a:fillRect/>
              </a:stretch>
            </a:blipFill>
          </p:spPr>
          <p:txBody>
            <a:bodyPr/>
            <a:lstStyle/>
            <a:p>
              <a:endParaRPr lang="en-GB" sz="1200"/>
            </a:p>
          </p:txBody>
        </p:sp>
      </p:grpSp>
      <p:grpSp>
        <p:nvGrpSpPr>
          <p:cNvPr id="33" name="Group 33"/>
          <p:cNvGrpSpPr/>
          <p:nvPr/>
        </p:nvGrpSpPr>
        <p:grpSpPr>
          <a:xfrm>
            <a:off x="1447800" y="4140200"/>
            <a:ext cx="1022350" cy="1003300"/>
            <a:chOff x="0" y="0"/>
            <a:chExt cx="2044700" cy="2006600"/>
          </a:xfrm>
        </p:grpSpPr>
        <p:sp>
          <p:nvSpPr>
            <p:cNvPr id="34" name="Freeform 34"/>
            <p:cNvSpPr/>
            <p:nvPr/>
          </p:nvSpPr>
          <p:spPr>
            <a:xfrm>
              <a:off x="0" y="0"/>
              <a:ext cx="2044700" cy="2006600"/>
            </a:xfrm>
            <a:custGeom>
              <a:avLst/>
              <a:gdLst/>
              <a:ahLst/>
              <a:cxnLst/>
              <a:rect l="l" t="t" r="r" b="b"/>
              <a:pathLst>
                <a:path w="2044700" h="2006600">
                  <a:moveTo>
                    <a:pt x="0" y="0"/>
                  </a:moveTo>
                  <a:lnTo>
                    <a:pt x="2044700" y="0"/>
                  </a:lnTo>
                  <a:lnTo>
                    <a:pt x="2044700" y="2006600"/>
                  </a:lnTo>
                  <a:lnTo>
                    <a:pt x="0" y="2006600"/>
                  </a:lnTo>
                  <a:lnTo>
                    <a:pt x="0" y="0"/>
                  </a:lnTo>
                  <a:close/>
                </a:path>
              </a:pathLst>
            </a:custGeom>
            <a:blipFill>
              <a:blip r:embed="rId16"/>
              <a:stretch>
                <a:fillRect/>
              </a:stretch>
            </a:blipFill>
          </p:spPr>
          <p:txBody>
            <a:bodyPr/>
            <a:lstStyle/>
            <a:p>
              <a:endParaRPr lang="en-GB" sz="1200"/>
            </a:p>
          </p:txBody>
        </p:sp>
      </p:grpSp>
      <p:sp>
        <p:nvSpPr>
          <p:cNvPr id="35" name="TextBox 35"/>
          <p:cNvSpPr txBox="1"/>
          <p:nvPr/>
        </p:nvSpPr>
        <p:spPr>
          <a:xfrm>
            <a:off x="1165561" y="5317490"/>
            <a:ext cx="1655663" cy="472565"/>
          </a:xfrm>
          <a:prstGeom prst="rect">
            <a:avLst/>
          </a:prstGeom>
        </p:spPr>
        <p:txBody>
          <a:bodyPr lIns="0" tIns="0" rIns="0" bIns="0" rtlCol="0" anchor="t">
            <a:spAutoFit/>
          </a:bodyPr>
          <a:lstStyle/>
          <a:p>
            <a:pPr algn="ctr">
              <a:lnSpc>
                <a:spcPts val="1897"/>
              </a:lnSpc>
            </a:pPr>
            <a:r>
              <a:rPr lang="en-US" sz="1581" b="1">
                <a:solidFill>
                  <a:srgbClr val="F7FBFC"/>
                </a:solidFill>
                <a:latin typeface="Arial" panose="020B0604020202020204" pitchFamily="34" charset="0"/>
                <a:ea typeface="Lato Bold"/>
                <a:cs typeface="Arial" panose="020B0604020202020204" pitchFamily="34" charset="0"/>
                <a:sym typeface="Lato Bold"/>
              </a:rPr>
              <a:t>Language modifier</a:t>
            </a:r>
          </a:p>
        </p:txBody>
      </p:sp>
      <p:grpSp>
        <p:nvGrpSpPr>
          <p:cNvPr id="36" name="Group 36"/>
          <p:cNvGrpSpPr/>
          <p:nvPr/>
        </p:nvGrpSpPr>
        <p:grpSpPr>
          <a:xfrm>
            <a:off x="3333750" y="4000500"/>
            <a:ext cx="2622550" cy="2146300"/>
            <a:chOff x="0" y="0"/>
            <a:chExt cx="5245100" cy="4292600"/>
          </a:xfrm>
        </p:grpSpPr>
        <p:sp>
          <p:nvSpPr>
            <p:cNvPr id="37" name="Freeform 37"/>
            <p:cNvSpPr/>
            <p:nvPr/>
          </p:nvSpPr>
          <p:spPr>
            <a:xfrm>
              <a:off x="0" y="0"/>
              <a:ext cx="5245100" cy="4292600"/>
            </a:xfrm>
            <a:custGeom>
              <a:avLst/>
              <a:gdLst/>
              <a:ahLst/>
              <a:cxnLst/>
              <a:rect l="l" t="t" r="r" b="b"/>
              <a:pathLst>
                <a:path w="5245100" h="4292600">
                  <a:moveTo>
                    <a:pt x="0" y="0"/>
                  </a:moveTo>
                  <a:lnTo>
                    <a:pt x="5245100" y="0"/>
                  </a:lnTo>
                  <a:lnTo>
                    <a:pt x="5245100" y="4292600"/>
                  </a:lnTo>
                  <a:lnTo>
                    <a:pt x="0" y="4292600"/>
                  </a:lnTo>
                  <a:lnTo>
                    <a:pt x="0" y="0"/>
                  </a:lnTo>
                  <a:close/>
                </a:path>
              </a:pathLst>
            </a:custGeom>
            <a:blipFill>
              <a:blip r:embed="rId17"/>
              <a:stretch>
                <a:fillRect/>
              </a:stretch>
            </a:blipFill>
          </p:spPr>
          <p:txBody>
            <a:bodyPr/>
            <a:lstStyle/>
            <a:p>
              <a:endParaRPr lang="en-GB" sz="1200"/>
            </a:p>
          </p:txBody>
        </p:sp>
      </p:grpSp>
      <p:grpSp>
        <p:nvGrpSpPr>
          <p:cNvPr id="38" name="Group 38"/>
          <p:cNvGrpSpPr/>
          <p:nvPr/>
        </p:nvGrpSpPr>
        <p:grpSpPr>
          <a:xfrm>
            <a:off x="4203700" y="4140200"/>
            <a:ext cx="876300" cy="1003300"/>
            <a:chOff x="0" y="0"/>
            <a:chExt cx="1752600" cy="2006600"/>
          </a:xfrm>
        </p:grpSpPr>
        <p:sp>
          <p:nvSpPr>
            <p:cNvPr id="39" name="Freeform 39"/>
            <p:cNvSpPr/>
            <p:nvPr/>
          </p:nvSpPr>
          <p:spPr>
            <a:xfrm>
              <a:off x="0" y="0"/>
              <a:ext cx="1752600" cy="2006600"/>
            </a:xfrm>
            <a:custGeom>
              <a:avLst/>
              <a:gdLst/>
              <a:ahLst/>
              <a:cxnLst/>
              <a:rect l="l" t="t" r="r" b="b"/>
              <a:pathLst>
                <a:path w="1752600" h="2006600">
                  <a:moveTo>
                    <a:pt x="0" y="0"/>
                  </a:moveTo>
                  <a:lnTo>
                    <a:pt x="1752600" y="0"/>
                  </a:lnTo>
                  <a:lnTo>
                    <a:pt x="1752600" y="2006600"/>
                  </a:lnTo>
                  <a:lnTo>
                    <a:pt x="0" y="2006600"/>
                  </a:lnTo>
                  <a:lnTo>
                    <a:pt x="0" y="0"/>
                  </a:lnTo>
                  <a:close/>
                </a:path>
              </a:pathLst>
            </a:custGeom>
            <a:blipFill>
              <a:blip r:embed="rId18"/>
              <a:stretch>
                <a:fillRect/>
              </a:stretch>
            </a:blipFill>
          </p:spPr>
          <p:txBody>
            <a:bodyPr/>
            <a:lstStyle/>
            <a:p>
              <a:endParaRPr lang="en-GB" sz="1200"/>
            </a:p>
          </p:txBody>
        </p:sp>
      </p:grpSp>
      <p:sp>
        <p:nvSpPr>
          <p:cNvPr id="40" name="TextBox 40"/>
          <p:cNvSpPr txBox="1"/>
          <p:nvPr/>
        </p:nvSpPr>
        <p:spPr>
          <a:xfrm>
            <a:off x="4011168" y="5234305"/>
            <a:ext cx="1419906" cy="472565"/>
          </a:xfrm>
          <a:prstGeom prst="rect">
            <a:avLst/>
          </a:prstGeom>
        </p:spPr>
        <p:txBody>
          <a:bodyPr wrap="square" lIns="0" tIns="0" rIns="0" bIns="0" rtlCol="0" anchor="t">
            <a:spAutoFit/>
          </a:bodyPr>
          <a:lstStyle/>
          <a:p>
            <a:pPr algn="ctr">
              <a:lnSpc>
                <a:spcPts val="1897"/>
              </a:lnSpc>
            </a:pPr>
            <a:r>
              <a:rPr lang="en-US" sz="1581" b="1">
                <a:solidFill>
                  <a:srgbClr val="F7FBFC"/>
                </a:solidFill>
                <a:latin typeface="Arial" panose="020B0604020202020204" pitchFamily="34" charset="0"/>
                <a:ea typeface="Lato Bold"/>
                <a:cs typeface="Arial" panose="020B0604020202020204" pitchFamily="34" charset="0"/>
                <a:sym typeface="Lato Bold"/>
              </a:rPr>
              <a:t>Educational psychologists</a:t>
            </a:r>
          </a:p>
        </p:txBody>
      </p:sp>
      <p:grpSp>
        <p:nvGrpSpPr>
          <p:cNvPr id="41" name="Group 41"/>
          <p:cNvGrpSpPr/>
          <p:nvPr/>
        </p:nvGrpSpPr>
        <p:grpSpPr>
          <a:xfrm>
            <a:off x="6096000" y="4000500"/>
            <a:ext cx="2616200" cy="2146300"/>
            <a:chOff x="0" y="0"/>
            <a:chExt cx="5232400" cy="4292600"/>
          </a:xfrm>
        </p:grpSpPr>
        <p:sp>
          <p:nvSpPr>
            <p:cNvPr id="42" name="Freeform 42"/>
            <p:cNvSpPr/>
            <p:nvPr/>
          </p:nvSpPr>
          <p:spPr>
            <a:xfrm>
              <a:off x="0" y="0"/>
              <a:ext cx="5232400" cy="4292600"/>
            </a:xfrm>
            <a:custGeom>
              <a:avLst/>
              <a:gdLst/>
              <a:ahLst/>
              <a:cxnLst/>
              <a:rect l="l" t="t" r="r" b="b"/>
              <a:pathLst>
                <a:path w="5232400" h="4292600">
                  <a:moveTo>
                    <a:pt x="0" y="0"/>
                  </a:moveTo>
                  <a:lnTo>
                    <a:pt x="5232400" y="0"/>
                  </a:lnTo>
                  <a:lnTo>
                    <a:pt x="5232400" y="4292600"/>
                  </a:lnTo>
                  <a:lnTo>
                    <a:pt x="0" y="4292600"/>
                  </a:lnTo>
                  <a:lnTo>
                    <a:pt x="0" y="0"/>
                  </a:lnTo>
                  <a:close/>
                </a:path>
              </a:pathLst>
            </a:custGeom>
            <a:blipFill>
              <a:blip r:embed="rId19"/>
              <a:stretch>
                <a:fillRect/>
              </a:stretch>
            </a:blipFill>
          </p:spPr>
          <p:txBody>
            <a:bodyPr/>
            <a:lstStyle/>
            <a:p>
              <a:endParaRPr lang="en-GB" sz="1200"/>
            </a:p>
          </p:txBody>
        </p:sp>
      </p:grpSp>
      <p:grpSp>
        <p:nvGrpSpPr>
          <p:cNvPr id="43" name="Group 43"/>
          <p:cNvGrpSpPr/>
          <p:nvPr/>
        </p:nvGrpSpPr>
        <p:grpSpPr>
          <a:xfrm>
            <a:off x="6965950" y="4140200"/>
            <a:ext cx="876300" cy="717550"/>
            <a:chOff x="0" y="0"/>
            <a:chExt cx="1752600" cy="1435100"/>
          </a:xfrm>
        </p:grpSpPr>
        <p:sp>
          <p:nvSpPr>
            <p:cNvPr id="44" name="Freeform 44"/>
            <p:cNvSpPr/>
            <p:nvPr/>
          </p:nvSpPr>
          <p:spPr>
            <a:xfrm>
              <a:off x="0" y="0"/>
              <a:ext cx="1752600" cy="1435100"/>
            </a:xfrm>
            <a:custGeom>
              <a:avLst/>
              <a:gdLst/>
              <a:ahLst/>
              <a:cxnLst/>
              <a:rect l="l" t="t" r="r" b="b"/>
              <a:pathLst>
                <a:path w="1752600" h="1435100">
                  <a:moveTo>
                    <a:pt x="0" y="0"/>
                  </a:moveTo>
                  <a:lnTo>
                    <a:pt x="1752600" y="0"/>
                  </a:lnTo>
                  <a:lnTo>
                    <a:pt x="1752600" y="1435100"/>
                  </a:lnTo>
                  <a:lnTo>
                    <a:pt x="0" y="1435100"/>
                  </a:lnTo>
                  <a:lnTo>
                    <a:pt x="0" y="0"/>
                  </a:lnTo>
                  <a:close/>
                </a:path>
              </a:pathLst>
            </a:custGeom>
            <a:blipFill>
              <a:blip r:embed="rId20"/>
              <a:stretch>
                <a:fillRect/>
              </a:stretch>
            </a:blipFill>
          </p:spPr>
          <p:txBody>
            <a:bodyPr/>
            <a:lstStyle/>
            <a:p>
              <a:endParaRPr lang="en-GB" sz="1200"/>
            </a:p>
          </p:txBody>
        </p:sp>
      </p:grpSp>
      <p:sp>
        <p:nvSpPr>
          <p:cNvPr id="45" name="TextBox 45"/>
          <p:cNvSpPr txBox="1"/>
          <p:nvPr/>
        </p:nvSpPr>
        <p:spPr>
          <a:xfrm>
            <a:off x="6473952" y="4890644"/>
            <a:ext cx="1840992" cy="1154162"/>
          </a:xfrm>
          <a:prstGeom prst="rect">
            <a:avLst/>
          </a:prstGeom>
        </p:spPr>
        <p:txBody>
          <a:bodyPr lIns="0" tIns="0" rIns="0" bIns="0" rtlCol="0" anchor="t">
            <a:spAutoFit/>
          </a:bodyPr>
          <a:lstStyle/>
          <a:p>
            <a:pPr algn="ctr">
              <a:lnSpc>
                <a:spcPts val="1779"/>
              </a:lnSpc>
            </a:pPr>
            <a:r>
              <a:rPr lang="en-US" sz="1600" b="1">
                <a:solidFill>
                  <a:srgbClr val="F7FBFC"/>
                </a:solidFill>
                <a:latin typeface="Arial" panose="020B0604020202020204" pitchFamily="34" charset="0"/>
                <a:ea typeface="Lato Bold"/>
                <a:cs typeface="Arial" panose="020B0604020202020204" pitchFamily="34" charset="0"/>
                <a:sym typeface="Lato Bold"/>
              </a:rPr>
              <a:t>SENCos, ALNCos, learning &amp; support coordinators and support for learning teachers</a:t>
            </a:r>
          </a:p>
        </p:txBody>
      </p:sp>
      <p:grpSp>
        <p:nvGrpSpPr>
          <p:cNvPr id="46" name="Group 46"/>
          <p:cNvGrpSpPr/>
          <p:nvPr/>
        </p:nvGrpSpPr>
        <p:grpSpPr>
          <a:xfrm>
            <a:off x="8705850" y="4000500"/>
            <a:ext cx="2762250" cy="2146300"/>
            <a:chOff x="0" y="0"/>
            <a:chExt cx="5524500" cy="4292600"/>
          </a:xfrm>
        </p:grpSpPr>
        <p:sp>
          <p:nvSpPr>
            <p:cNvPr id="47" name="Freeform 47"/>
            <p:cNvSpPr/>
            <p:nvPr/>
          </p:nvSpPr>
          <p:spPr>
            <a:xfrm>
              <a:off x="0" y="0"/>
              <a:ext cx="5524500" cy="4292600"/>
            </a:xfrm>
            <a:custGeom>
              <a:avLst/>
              <a:gdLst/>
              <a:ahLst/>
              <a:cxnLst/>
              <a:rect l="l" t="t" r="r" b="b"/>
              <a:pathLst>
                <a:path w="5524500" h="4292600">
                  <a:moveTo>
                    <a:pt x="0" y="0"/>
                  </a:moveTo>
                  <a:lnTo>
                    <a:pt x="5524500" y="0"/>
                  </a:lnTo>
                  <a:lnTo>
                    <a:pt x="5524500" y="4292600"/>
                  </a:lnTo>
                  <a:lnTo>
                    <a:pt x="0" y="4292600"/>
                  </a:lnTo>
                  <a:lnTo>
                    <a:pt x="0" y="0"/>
                  </a:lnTo>
                  <a:close/>
                </a:path>
              </a:pathLst>
            </a:custGeom>
            <a:blipFill>
              <a:blip r:embed="rId21"/>
              <a:stretch>
                <a:fillRect/>
              </a:stretch>
            </a:blipFill>
          </p:spPr>
          <p:txBody>
            <a:bodyPr/>
            <a:lstStyle/>
            <a:p>
              <a:endParaRPr lang="en-GB" sz="1200"/>
            </a:p>
          </p:txBody>
        </p:sp>
      </p:grpSp>
      <p:grpSp>
        <p:nvGrpSpPr>
          <p:cNvPr id="48" name="Group 48"/>
          <p:cNvGrpSpPr/>
          <p:nvPr/>
        </p:nvGrpSpPr>
        <p:grpSpPr>
          <a:xfrm>
            <a:off x="9721850" y="4140200"/>
            <a:ext cx="876300" cy="1003300"/>
            <a:chOff x="0" y="0"/>
            <a:chExt cx="1752600" cy="2006600"/>
          </a:xfrm>
        </p:grpSpPr>
        <p:sp>
          <p:nvSpPr>
            <p:cNvPr id="49" name="Freeform 49"/>
            <p:cNvSpPr/>
            <p:nvPr/>
          </p:nvSpPr>
          <p:spPr>
            <a:xfrm>
              <a:off x="0" y="0"/>
              <a:ext cx="1752600" cy="2006600"/>
            </a:xfrm>
            <a:custGeom>
              <a:avLst/>
              <a:gdLst/>
              <a:ahLst/>
              <a:cxnLst/>
              <a:rect l="l" t="t" r="r" b="b"/>
              <a:pathLst>
                <a:path w="1752600" h="2006600">
                  <a:moveTo>
                    <a:pt x="0" y="0"/>
                  </a:moveTo>
                  <a:lnTo>
                    <a:pt x="1752600" y="0"/>
                  </a:lnTo>
                  <a:lnTo>
                    <a:pt x="1752600" y="2006600"/>
                  </a:lnTo>
                  <a:lnTo>
                    <a:pt x="0" y="2006600"/>
                  </a:lnTo>
                  <a:lnTo>
                    <a:pt x="0" y="0"/>
                  </a:lnTo>
                  <a:close/>
                </a:path>
              </a:pathLst>
            </a:custGeom>
            <a:blipFill>
              <a:blip r:embed="rId22"/>
              <a:stretch>
                <a:fillRect/>
              </a:stretch>
            </a:blipFill>
          </p:spPr>
          <p:txBody>
            <a:bodyPr/>
            <a:lstStyle/>
            <a:p>
              <a:endParaRPr lang="en-GB" sz="1200"/>
            </a:p>
          </p:txBody>
        </p:sp>
      </p:grpSp>
      <p:sp>
        <p:nvSpPr>
          <p:cNvPr id="50" name="TextBox 50"/>
          <p:cNvSpPr txBox="1"/>
          <p:nvPr/>
        </p:nvSpPr>
        <p:spPr>
          <a:xfrm>
            <a:off x="9095232" y="5234305"/>
            <a:ext cx="2036064" cy="487313"/>
          </a:xfrm>
          <a:prstGeom prst="rect">
            <a:avLst/>
          </a:prstGeom>
        </p:spPr>
        <p:txBody>
          <a:bodyPr lIns="0" tIns="0" rIns="0" bIns="0" rtlCol="0" anchor="t">
            <a:spAutoFit/>
          </a:bodyPr>
          <a:lstStyle/>
          <a:p>
            <a:pPr algn="ctr">
              <a:lnSpc>
                <a:spcPts val="1897"/>
              </a:lnSpc>
            </a:pPr>
            <a:r>
              <a:rPr lang="en-US" sz="1600" b="1">
                <a:solidFill>
                  <a:srgbClr val="F7FBFC"/>
                </a:solidFill>
                <a:latin typeface="Arial" panose="020B0604020202020204" pitchFamily="34" charset="0"/>
                <a:ea typeface="Lato Bold"/>
                <a:cs typeface="Arial" panose="020B0604020202020204" pitchFamily="34" charset="0"/>
                <a:sym typeface="Lato Bold"/>
              </a:rPr>
              <a:t>Teachers and setting leaders</a:t>
            </a:r>
          </a:p>
        </p:txBody>
      </p:sp>
      <p:grpSp>
        <p:nvGrpSpPr>
          <p:cNvPr id="51" name="Group 51"/>
          <p:cNvGrpSpPr/>
          <p:nvPr/>
        </p:nvGrpSpPr>
        <p:grpSpPr>
          <a:xfrm>
            <a:off x="139700" y="6000750"/>
            <a:ext cx="876300" cy="857250"/>
            <a:chOff x="0" y="0"/>
            <a:chExt cx="1752600" cy="1714500"/>
          </a:xfrm>
        </p:grpSpPr>
        <p:sp>
          <p:nvSpPr>
            <p:cNvPr id="52" name="Freeform 52"/>
            <p:cNvSpPr/>
            <p:nvPr/>
          </p:nvSpPr>
          <p:spPr>
            <a:xfrm>
              <a:off x="0" y="0"/>
              <a:ext cx="1752600" cy="1714500"/>
            </a:xfrm>
            <a:custGeom>
              <a:avLst/>
              <a:gdLst/>
              <a:ahLst/>
              <a:cxnLst/>
              <a:rect l="l" t="t" r="r" b="b"/>
              <a:pathLst>
                <a:path w="1752600" h="1714500">
                  <a:moveTo>
                    <a:pt x="0" y="0"/>
                  </a:moveTo>
                  <a:lnTo>
                    <a:pt x="1752600" y="0"/>
                  </a:lnTo>
                  <a:lnTo>
                    <a:pt x="1752600" y="1714500"/>
                  </a:lnTo>
                  <a:lnTo>
                    <a:pt x="0" y="1714500"/>
                  </a:lnTo>
                  <a:lnTo>
                    <a:pt x="0" y="0"/>
                  </a:lnTo>
                  <a:close/>
                </a:path>
              </a:pathLst>
            </a:custGeom>
            <a:blipFill>
              <a:blip r:embed="rId23"/>
              <a:stretch>
                <a:fillRect/>
              </a:stretch>
            </a:blipFill>
          </p:spPr>
          <p:txBody>
            <a:bodyPr/>
            <a:lstStyle/>
            <a:p>
              <a:endParaRPr lang="en-GB" sz="1200"/>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0181B"/>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2192000" cy="6858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grpSp>
      <p:grpSp>
        <p:nvGrpSpPr>
          <p:cNvPr id="4" name="Group 4"/>
          <p:cNvGrpSpPr/>
          <p:nvPr/>
        </p:nvGrpSpPr>
        <p:grpSpPr>
          <a:xfrm>
            <a:off x="0" y="1143000"/>
            <a:ext cx="12192000" cy="146050"/>
            <a:chOff x="0" y="0"/>
            <a:chExt cx="24384000" cy="292100"/>
          </a:xfrm>
        </p:grpSpPr>
        <p:sp>
          <p:nvSpPr>
            <p:cNvPr id="5" name="Freeform 5"/>
            <p:cNvSpPr/>
            <p:nvPr/>
          </p:nvSpPr>
          <p:spPr>
            <a:xfrm>
              <a:off x="0" y="0"/>
              <a:ext cx="24384000" cy="292100"/>
            </a:xfrm>
            <a:custGeom>
              <a:avLst/>
              <a:gdLst/>
              <a:ahLst/>
              <a:cxnLst/>
              <a:rect l="l" t="t" r="r" b="b"/>
              <a:pathLst>
                <a:path w="24384000" h="292100">
                  <a:moveTo>
                    <a:pt x="0" y="0"/>
                  </a:moveTo>
                  <a:lnTo>
                    <a:pt x="24384000" y="0"/>
                  </a:lnTo>
                  <a:lnTo>
                    <a:pt x="24384000" y="292100"/>
                  </a:lnTo>
                  <a:lnTo>
                    <a:pt x="0" y="292100"/>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grpSp>
      <p:sp>
        <p:nvSpPr>
          <p:cNvPr id="6" name="TextBox 6"/>
          <p:cNvSpPr txBox="1"/>
          <p:nvPr/>
        </p:nvSpPr>
        <p:spPr>
          <a:xfrm>
            <a:off x="573024" y="79775"/>
            <a:ext cx="2926080" cy="691792"/>
          </a:xfrm>
          <a:prstGeom prst="rect">
            <a:avLst/>
          </a:prstGeom>
        </p:spPr>
        <p:txBody>
          <a:bodyPr lIns="0" tIns="0" rIns="0" bIns="0" rtlCol="0" anchor="t">
            <a:spAutoFit/>
          </a:bodyPr>
          <a:lstStyle/>
          <a:p>
            <a:pPr defTabSz="609630">
              <a:lnSpc>
                <a:spcPts val="6088"/>
              </a:lnSpc>
            </a:pPr>
            <a:r>
              <a:rPr lang="en-US" sz="3600" b="1" spc="-93">
                <a:solidFill>
                  <a:srgbClr val="F7FBFC"/>
                </a:solidFill>
                <a:latin typeface="Arial Bold"/>
                <a:ea typeface="Arial Bold"/>
                <a:cs typeface="Arial Bold"/>
                <a:sym typeface="Arial Bold"/>
              </a:rPr>
              <a:t>The aim</a:t>
            </a:r>
            <a:r>
              <a:rPr lang="en-US" sz="2667" b="1" spc="-93">
                <a:solidFill>
                  <a:srgbClr val="F7FBFC"/>
                </a:solidFill>
                <a:latin typeface="Arial Bold"/>
                <a:ea typeface="Arial Bold"/>
                <a:cs typeface="Arial Bold"/>
                <a:sym typeface="Arial Bold"/>
              </a:rPr>
              <a:t>....</a:t>
            </a:r>
          </a:p>
        </p:txBody>
      </p:sp>
      <p:grpSp>
        <p:nvGrpSpPr>
          <p:cNvPr id="7" name="Group 7"/>
          <p:cNvGrpSpPr/>
          <p:nvPr/>
        </p:nvGrpSpPr>
        <p:grpSpPr>
          <a:xfrm>
            <a:off x="8128000" y="0"/>
            <a:ext cx="2470150" cy="1143000"/>
            <a:chOff x="0" y="0"/>
            <a:chExt cx="4940300" cy="2286000"/>
          </a:xfrm>
        </p:grpSpPr>
        <p:sp>
          <p:nvSpPr>
            <p:cNvPr id="8" name="Freeform 8"/>
            <p:cNvSpPr/>
            <p:nvPr/>
          </p:nvSpPr>
          <p:spPr>
            <a:xfrm>
              <a:off x="0" y="0"/>
              <a:ext cx="4940300" cy="2286000"/>
            </a:xfrm>
            <a:custGeom>
              <a:avLst/>
              <a:gdLst/>
              <a:ahLst/>
              <a:cxnLst/>
              <a:rect l="l" t="t" r="r" b="b"/>
              <a:pathLst>
                <a:path w="4940300" h="2286000">
                  <a:moveTo>
                    <a:pt x="0" y="0"/>
                  </a:moveTo>
                  <a:lnTo>
                    <a:pt x="4940300" y="0"/>
                  </a:lnTo>
                  <a:lnTo>
                    <a:pt x="4940300" y="2286000"/>
                  </a:lnTo>
                  <a:lnTo>
                    <a:pt x="0" y="2286000"/>
                  </a:lnTo>
                  <a:lnTo>
                    <a:pt x="0" y="0"/>
                  </a:lnTo>
                  <a:close/>
                </a:path>
              </a:pathLst>
            </a:custGeom>
            <a:blipFill>
              <a:blip r:embed="rId5"/>
              <a:stretch>
                <a:fillRect/>
              </a:stretch>
            </a:blipFill>
          </p:spPr>
          <p:txBody>
            <a:bodyPr/>
            <a:lstStyle/>
            <a:p>
              <a:pPr defTabSz="609630"/>
              <a:endParaRPr lang="en-GB" sz="1200">
                <a:solidFill>
                  <a:prstClr val="black"/>
                </a:solidFill>
                <a:latin typeface="Calibri"/>
              </a:endParaRPr>
            </a:p>
          </p:txBody>
        </p:sp>
      </p:grpSp>
      <p:grpSp>
        <p:nvGrpSpPr>
          <p:cNvPr id="9" name="Group 9"/>
          <p:cNvGrpSpPr/>
          <p:nvPr/>
        </p:nvGrpSpPr>
        <p:grpSpPr>
          <a:xfrm>
            <a:off x="10160000" y="0"/>
            <a:ext cx="1892300" cy="1289050"/>
            <a:chOff x="0" y="0"/>
            <a:chExt cx="3784600" cy="2578100"/>
          </a:xfrm>
        </p:grpSpPr>
        <p:sp>
          <p:nvSpPr>
            <p:cNvPr id="10" name="Freeform 10"/>
            <p:cNvSpPr/>
            <p:nvPr/>
          </p:nvSpPr>
          <p:spPr>
            <a:xfrm>
              <a:off x="0" y="0"/>
              <a:ext cx="3784600" cy="2578100"/>
            </a:xfrm>
            <a:custGeom>
              <a:avLst/>
              <a:gdLst/>
              <a:ahLst/>
              <a:cxnLst/>
              <a:rect l="l" t="t" r="r" b="b"/>
              <a:pathLst>
                <a:path w="3784600" h="2578100">
                  <a:moveTo>
                    <a:pt x="0" y="0"/>
                  </a:moveTo>
                  <a:lnTo>
                    <a:pt x="3784600" y="0"/>
                  </a:lnTo>
                  <a:lnTo>
                    <a:pt x="3784600" y="2578100"/>
                  </a:lnTo>
                  <a:lnTo>
                    <a:pt x="0" y="2578100"/>
                  </a:lnTo>
                  <a:lnTo>
                    <a:pt x="0" y="0"/>
                  </a:lnTo>
                  <a:close/>
                </a:path>
              </a:pathLst>
            </a:custGeom>
            <a:blipFill>
              <a:blip r:embed="rId6"/>
              <a:stretch>
                <a:fillRect/>
              </a:stretch>
            </a:blipFill>
          </p:spPr>
          <p:txBody>
            <a:bodyPr/>
            <a:lstStyle/>
            <a:p>
              <a:pPr defTabSz="609630"/>
              <a:endParaRPr lang="en-GB" sz="1200">
                <a:solidFill>
                  <a:prstClr val="black"/>
                </a:solidFill>
                <a:latin typeface="Calibri"/>
              </a:endParaRPr>
            </a:p>
          </p:txBody>
        </p:sp>
      </p:grpSp>
      <p:grpSp>
        <p:nvGrpSpPr>
          <p:cNvPr id="11" name="Group 11"/>
          <p:cNvGrpSpPr/>
          <p:nvPr/>
        </p:nvGrpSpPr>
        <p:grpSpPr>
          <a:xfrm>
            <a:off x="285750" y="1428750"/>
            <a:ext cx="11766550" cy="5289550"/>
            <a:chOff x="0" y="0"/>
            <a:chExt cx="23533100" cy="10579100"/>
          </a:xfrm>
        </p:grpSpPr>
        <p:sp>
          <p:nvSpPr>
            <p:cNvPr id="12" name="Freeform 12"/>
            <p:cNvSpPr/>
            <p:nvPr/>
          </p:nvSpPr>
          <p:spPr>
            <a:xfrm>
              <a:off x="0" y="0"/>
              <a:ext cx="23533100" cy="10579100"/>
            </a:xfrm>
            <a:custGeom>
              <a:avLst/>
              <a:gdLst/>
              <a:ahLst/>
              <a:cxnLst/>
              <a:rect l="l" t="t" r="r" b="b"/>
              <a:pathLst>
                <a:path w="23533100" h="10579100">
                  <a:moveTo>
                    <a:pt x="0" y="0"/>
                  </a:moveTo>
                  <a:lnTo>
                    <a:pt x="23533100" y="0"/>
                  </a:lnTo>
                  <a:lnTo>
                    <a:pt x="23533100" y="10579100"/>
                  </a:lnTo>
                  <a:lnTo>
                    <a:pt x="0" y="10579100"/>
                  </a:lnTo>
                  <a:lnTo>
                    <a:pt x="0" y="0"/>
                  </a:lnTo>
                  <a:close/>
                </a:path>
              </a:pathLst>
            </a:custGeom>
            <a:blipFill>
              <a:blip r:embed="rId7"/>
              <a:stretch>
                <a:fillRect/>
              </a:stretch>
            </a:blipFill>
          </p:spPr>
          <p:txBody>
            <a:bodyPr/>
            <a:lstStyle/>
            <a:p>
              <a:pPr defTabSz="609630"/>
              <a:endParaRPr lang="en-GB" sz="1200">
                <a:solidFill>
                  <a:prstClr val="black"/>
                </a:solidFill>
                <a:latin typeface="Calibri"/>
              </a:endParaRPr>
            </a:p>
          </p:txBody>
        </p:sp>
      </p:grpSp>
      <p:grpSp>
        <p:nvGrpSpPr>
          <p:cNvPr id="13" name="Group 13"/>
          <p:cNvGrpSpPr/>
          <p:nvPr/>
        </p:nvGrpSpPr>
        <p:grpSpPr>
          <a:xfrm>
            <a:off x="577850" y="2000250"/>
            <a:ext cx="4070350" cy="4286250"/>
            <a:chOff x="0" y="0"/>
            <a:chExt cx="8140700" cy="8572500"/>
          </a:xfrm>
        </p:grpSpPr>
        <p:sp>
          <p:nvSpPr>
            <p:cNvPr id="14" name="Freeform 14"/>
            <p:cNvSpPr/>
            <p:nvPr/>
          </p:nvSpPr>
          <p:spPr>
            <a:xfrm>
              <a:off x="0" y="0"/>
              <a:ext cx="8140700" cy="8572500"/>
            </a:xfrm>
            <a:custGeom>
              <a:avLst/>
              <a:gdLst/>
              <a:ahLst/>
              <a:cxnLst/>
              <a:rect l="l" t="t" r="r" b="b"/>
              <a:pathLst>
                <a:path w="8140700" h="8572500">
                  <a:moveTo>
                    <a:pt x="0" y="0"/>
                  </a:moveTo>
                  <a:lnTo>
                    <a:pt x="8140700" y="0"/>
                  </a:lnTo>
                  <a:lnTo>
                    <a:pt x="8140700" y="8572500"/>
                  </a:lnTo>
                  <a:lnTo>
                    <a:pt x="0" y="8572500"/>
                  </a:lnTo>
                  <a:lnTo>
                    <a:pt x="0" y="0"/>
                  </a:lnTo>
                  <a:close/>
                </a:path>
              </a:pathLst>
            </a:custGeom>
            <a:blipFill>
              <a:blip r:embed="rId8"/>
              <a:stretch>
                <a:fillRect/>
              </a:stretch>
            </a:blipFill>
          </p:spPr>
          <p:txBody>
            <a:bodyPr/>
            <a:lstStyle/>
            <a:p>
              <a:pPr defTabSz="609630"/>
              <a:endParaRPr lang="en-GB" sz="1200">
                <a:solidFill>
                  <a:prstClr val="black"/>
                </a:solidFill>
                <a:latin typeface="Calibri"/>
              </a:endParaRPr>
            </a:p>
          </p:txBody>
        </p:sp>
      </p:grpSp>
      <p:grpSp>
        <p:nvGrpSpPr>
          <p:cNvPr id="15" name="Group 15"/>
          <p:cNvGrpSpPr/>
          <p:nvPr/>
        </p:nvGrpSpPr>
        <p:grpSpPr>
          <a:xfrm>
            <a:off x="1885950" y="1568450"/>
            <a:ext cx="1454150" cy="1289050"/>
            <a:chOff x="0" y="0"/>
            <a:chExt cx="2908300" cy="2578100"/>
          </a:xfrm>
        </p:grpSpPr>
        <p:sp>
          <p:nvSpPr>
            <p:cNvPr id="16" name="Freeform 16"/>
            <p:cNvSpPr/>
            <p:nvPr/>
          </p:nvSpPr>
          <p:spPr>
            <a:xfrm>
              <a:off x="0" y="0"/>
              <a:ext cx="2908300" cy="2578100"/>
            </a:xfrm>
            <a:custGeom>
              <a:avLst/>
              <a:gdLst/>
              <a:ahLst/>
              <a:cxnLst/>
              <a:rect l="l" t="t" r="r" b="b"/>
              <a:pathLst>
                <a:path w="2908300" h="2578100">
                  <a:moveTo>
                    <a:pt x="0" y="0"/>
                  </a:moveTo>
                  <a:lnTo>
                    <a:pt x="2908300" y="0"/>
                  </a:lnTo>
                  <a:lnTo>
                    <a:pt x="2908300" y="2578100"/>
                  </a:lnTo>
                  <a:lnTo>
                    <a:pt x="0" y="2578100"/>
                  </a:lnTo>
                  <a:lnTo>
                    <a:pt x="0" y="0"/>
                  </a:lnTo>
                  <a:close/>
                </a:path>
              </a:pathLst>
            </a:custGeom>
            <a:blipFill>
              <a:blip r:embed="rId9"/>
              <a:stretch>
                <a:fillRect/>
              </a:stretch>
            </a:blipFill>
          </p:spPr>
          <p:txBody>
            <a:bodyPr/>
            <a:lstStyle/>
            <a:p>
              <a:pPr defTabSz="609630"/>
              <a:endParaRPr lang="en-GB" sz="1200">
                <a:solidFill>
                  <a:prstClr val="black"/>
                </a:solidFill>
                <a:latin typeface="Calibri"/>
              </a:endParaRPr>
            </a:p>
          </p:txBody>
        </p:sp>
      </p:grpSp>
      <p:sp>
        <p:nvSpPr>
          <p:cNvPr id="17" name="TextBox 17"/>
          <p:cNvSpPr txBox="1"/>
          <p:nvPr/>
        </p:nvSpPr>
        <p:spPr>
          <a:xfrm>
            <a:off x="966978" y="3332695"/>
            <a:ext cx="3438144" cy="1551194"/>
          </a:xfrm>
          <a:prstGeom prst="rect">
            <a:avLst/>
          </a:prstGeom>
        </p:spPr>
        <p:txBody>
          <a:bodyPr lIns="0" tIns="0" rIns="0" bIns="0" rtlCol="0" anchor="t">
            <a:spAutoFit/>
          </a:bodyPr>
          <a:lstStyle/>
          <a:p>
            <a:pPr defTabSz="609630">
              <a:lnSpc>
                <a:spcPts val="4231"/>
              </a:lnSpc>
            </a:pPr>
            <a:r>
              <a:rPr lang="en-US" sz="2400" spc="-65">
                <a:solidFill>
                  <a:srgbClr val="F7FBFC"/>
                </a:solidFill>
                <a:latin typeface="Arial" panose="020B0604020202020204" pitchFamily="34" charset="0"/>
                <a:ea typeface="Arial Bold"/>
                <a:cs typeface="Arial" panose="020B0604020202020204" pitchFamily="34" charset="0"/>
                <a:sym typeface="Arial Bold"/>
              </a:rPr>
              <a:t>To bring together expertise necessary to answer three central questions</a:t>
            </a:r>
          </a:p>
        </p:txBody>
      </p:sp>
      <p:grpSp>
        <p:nvGrpSpPr>
          <p:cNvPr id="18" name="Group 18"/>
          <p:cNvGrpSpPr/>
          <p:nvPr/>
        </p:nvGrpSpPr>
        <p:grpSpPr>
          <a:xfrm>
            <a:off x="4787900" y="2286000"/>
            <a:ext cx="152400" cy="3575050"/>
            <a:chOff x="0" y="0"/>
            <a:chExt cx="304800" cy="7150100"/>
          </a:xfrm>
        </p:grpSpPr>
        <p:sp>
          <p:nvSpPr>
            <p:cNvPr id="19" name="Freeform 19"/>
            <p:cNvSpPr/>
            <p:nvPr/>
          </p:nvSpPr>
          <p:spPr>
            <a:xfrm>
              <a:off x="0" y="0"/>
              <a:ext cx="304800" cy="7150100"/>
            </a:xfrm>
            <a:custGeom>
              <a:avLst/>
              <a:gdLst/>
              <a:ahLst/>
              <a:cxnLst/>
              <a:rect l="l" t="t" r="r" b="b"/>
              <a:pathLst>
                <a:path w="304800" h="7150100">
                  <a:moveTo>
                    <a:pt x="0" y="0"/>
                  </a:moveTo>
                  <a:lnTo>
                    <a:pt x="304800" y="0"/>
                  </a:lnTo>
                  <a:lnTo>
                    <a:pt x="304800" y="7150100"/>
                  </a:lnTo>
                  <a:lnTo>
                    <a:pt x="0" y="7150100"/>
                  </a:lnTo>
                  <a:lnTo>
                    <a:pt x="0" y="0"/>
                  </a:lnTo>
                  <a:close/>
                </a:path>
              </a:pathLst>
            </a:custGeom>
            <a:blipFill>
              <a:blip r:embed="rId10"/>
              <a:stretch>
                <a:fillRect/>
              </a:stretch>
            </a:blipFill>
          </p:spPr>
          <p:txBody>
            <a:bodyPr/>
            <a:lstStyle/>
            <a:p>
              <a:pPr defTabSz="609630"/>
              <a:endParaRPr lang="en-GB" sz="1200">
                <a:solidFill>
                  <a:prstClr val="black"/>
                </a:solidFill>
                <a:latin typeface="Calibri"/>
              </a:endParaRPr>
            </a:p>
          </p:txBody>
        </p:sp>
      </p:grpSp>
      <p:grpSp>
        <p:nvGrpSpPr>
          <p:cNvPr id="20" name="Group 20"/>
          <p:cNvGrpSpPr/>
          <p:nvPr/>
        </p:nvGrpSpPr>
        <p:grpSpPr>
          <a:xfrm>
            <a:off x="5219700" y="2711450"/>
            <a:ext cx="444500" cy="431800"/>
            <a:chOff x="0" y="0"/>
            <a:chExt cx="889000" cy="863600"/>
          </a:xfrm>
        </p:grpSpPr>
        <p:sp>
          <p:nvSpPr>
            <p:cNvPr id="21" name="Freeform 21"/>
            <p:cNvSpPr/>
            <p:nvPr/>
          </p:nvSpPr>
          <p:spPr>
            <a:xfrm>
              <a:off x="0" y="0"/>
              <a:ext cx="889000" cy="863600"/>
            </a:xfrm>
            <a:custGeom>
              <a:avLst/>
              <a:gdLst/>
              <a:ahLst/>
              <a:cxnLst/>
              <a:rect l="l" t="t" r="r" b="b"/>
              <a:pathLst>
                <a:path w="889000" h="863600">
                  <a:moveTo>
                    <a:pt x="0" y="0"/>
                  </a:moveTo>
                  <a:lnTo>
                    <a:pt x="889000" y="0"/>
                  </a:lnTo>
                  <a:lnTo>
                    <a:pt x="889000" y="863600"/>
                  </a:lnTo>
                  <a:lnTo>
                    <a:pt x="0" y="863600"/>
                  </a:lnTo>
                  <a:lnTo>
                    <a:pt x="0" y="0"/>
                  </a:lnTo>
                  <a:close/>
                </a:path>
              </a:pathLst>
            </a:custGeom>
            <a:blipFill>
              <a:blip r:embed="rId11"/>
              <a:stretch>
                <a:fillRect/>
              </a:stretch>
            </a:blipFill>
          </p:spPr>
          <p:txBody>
            <a:bodyPr/>
            <a:lstStyle/>
            <a:p>
              <a:pPr defTabSz="609630"/>
              <a:endParaRPr lang="en-GB" sz="1200">
                <a:solidFill>
                  <a:prstClr val="black"/>
                </a:solidFill>
                <a:latin typeface="Calibri"/>
              </a:endParaRPr>
            </a:p>
          </p:txBody>
        </p:sp>
      </p:grpSp>
      <p:grpSp>
        <p:nvGrpSpPr>
          <p:cNvPr id="22" name="Group 22"/>
          <p:cNvGrpSpPr/>
          <p:nvPr/>
        </p:nvGrpSpPr>
        <p:grpSpPr>
          <a:xfrm>
            <a:off x="4787900" y="1981200"/>
            <a:ext cx="6978650" cy="4305300"/>
            <a:chOff x="0" y="-38100"/>
            <a:chExt cx="13957300" cy="8610600"/>
          </a:xfrm>
          <a:solidFill>
            <a:srgbClr val="10181B"/>
          </a:solidFill>
        </p:grpSpPr>
        <p:sp>
          <p:nvSpPr>
            <p:cNvPr id="23" name="Freeform 23"/>
            <p:cNvSpPr/>
            <p:nvPr/>
          </p:nvSpPr>
          <p:spPr>
            <a:xfrm>
              <a:off x="0" y="0"/>
              <a:ext cx="13957300" cy="8572500"/>
            </a:xfrm>
            <a:custGeom>
              <a:avLst/>
              <a:gdLst/>
              <a:ahLst/>
              <a:cxnLst/>
              <a:rect l="l" t="t" r="r" b="b"/>
              <a:pathLst>
                <a:path w="13957300" h="8572500">
                  <a:moveTo>
                    <a:pt x="0" y="0"/>
                  </a:moveTo>
                  <a:lnTo>
                    <a:pt x="13957300" y="0"/>
                  </a:lnTo>
                  <a:lnTo>
                    <a:pt x="13957300" y="8572500"/>
                  </a:lnTo>
                  <a:lnTo>
                    <a:pt x="0" y="8572500"/>
                  </a:lnTo>
                  <a:close/>
                </a:path>
              </a:pathLst>
            </a:custGeom>
            <a:grpFill/>
            <a:ln w="19050" cap="sq">
              <a:solidFill>
                <a:srgbClr val="21E6D1"/>
              </a:solidFill>
              <a:prstDash val="solid"/>
              <a:miter/>
            </a:ln>
          </p:spPr>
          <p:txBody>
            <a:bodyPr/>
            <a:lstStyle/>
            <a:p>
              <a:pPr defTabSz="609630"/>
              <a:endParaRPr lang="en-GB" sz="1200">
                <a:solidFill>
                  <a:prstClr val="black"/>
                </a:solidFill>
                <a:latin typeface="Calibri"/>
              </a:endParaRPr>
            </a:p>
          </p:txBody>
        </p:sp>
        <p:sp>
          <p:nvSpPr>
            <p:cNvPr id="24" name="TextBox 24"/>
            <p:cNvSpPr txBox="1"/>
            <p:nvPr/>
          </p:nvSpPr>
          <p:spPr>
            <a:xfrm>
              <a:off x="0" y="-38100"/>
              <a:ext cx="13957300" cy="8610600"/>
            </a:xfrm>
            <a:prstGeom prst="rect">
              <a:avLst/>
            </a:prstGeom>
            <a:grpFill/>
          </p:spPr>
          <p:txBody>
            <a:bodyPr lIns="33867" tIns="33867" rIns="33867" bIns="33867" rtlCol="0" anchor="ctr"/>
            <a:lstStyle/>
            <a:p>
              <a:pPr defTabSz="609630">
                <a:lnSpc>
                  <a:spcPts val="1119"/>
                </a:lnSpc>
              </a:pPr>
              <a:endParaRPr sz="1200">
                <a:solidFill>
                  <a:prstClr val="black"/>
                </a:solidFill>
                <a:latin typeface="Calibri"/>
              </a:endParaRPr>
            </a:p>
          </p:txBody>
        </p:sp>
      </p:grpSp>
      <p:sp>
        <p:nvSpPr>
          <p:cNvPr id="25" name="TextBox 25"/>
          <p:cNvSpPr txBox="1"/>
          <p:nvPr/>
        </p:nvSpPr>
        <p:spPr>
          <a:xfrm>
            <a:off x="5827776" y="2634317"/>
            <a:ext cx="5181600" cy="810607"/>
          </a:xfrm>
          <a:prstGeom prst="rect">
            <a:avLst/>
          </a:prstGeom>
        </p:spPr>
        <p:txBody>
          <a:bodyPr wrap="square" lIns="0" tIns="0" rIns="0" bIns="0" rtlCol="0" anchor="t">
            <a:spAutoFit/>
          </a:bodyPr>
          <a:lstStyle/>
          <a:p>
            <a:pPr defTabSz="609630">
              <a:lnSpc>
                <a:spcPts val="3293"/>
              </a:lnSpc>
            </a:pPr>
            <a:r>
              <a:rPr lang="en-US" sz="2400" spc="-49">
                <a:solidFill>
                  <a:srgbClr val="F7FBFC"/>
                </a:solidFill>
                <a:latin typeface="Arial" panose="020B0604020202020204" pitchFamily="34" charset="0"/>
                <a:ea typeface="Arial Bold"/>
                <a:cs typeface="Arial" panose="020B0604020202020204" pitchFamily="34" charset="0"/>
                <a:sym typeface="Arial Bold"/>
              </a:rPr>
              <a:t>What is the assessment intended to measure?</a:t>
            </a:r>
          </a:p>
        </p:txBody>
      </p:sp>
      <p:grpSp>
        <p:nvGrpSpPr>
          <p:cNvPr id="26" name="Group 26"/>
          <p:cNvGrpSpPr/>
          <p:nvPr/>
        </p:nvGrpSpPr>
        <p:grpSpPr>
          <a:xfrm>
            <a:off x="5219700" y="3714750"/>
            <a:ext cx="444500" cy="431800"/>
            <a:chOff x="0" y="0"/>
            <a:chExt cx="889000" cy="863600"/>
          </a:xfrm>
        </p:grpSpPr>
        <p:sp>
          <p:nvSpPr>
            <p:cNvPr id="27" name="Freeform 27"/>
            <p:cNvSpPr/>
            <p:nvPr/>
          </p:nvSpPr>
          <p:spPr>
            <a:xfrm>
              <a:off x="0" y="0"/>
              <a:ext cx="889000" cy="863600"/>
            </a:xfrm>
            <a:custGeom>
              <a:avLst/>
              <a:gdLst/>
              <a:ahLst/>
              <a:cxnLst/>
              <a:rect l="l" t="t" r="r" b="b"/>
              <a:pathLst>
                <a:path w="889000" h="863600">
                  <a:moveTo>
                    <a:pt x="0" y="0"/>
                  </a:moveTo>
                  <a:lnTo>
                    <a:pt x="889000" y="0"/>
                  </a:lnTo>
                  <a:lnTo>
                    <a:pt x="889000" y="863600"/>
                  </a:lnTo>
                  <a:lnTo>
                    <a:pt x="0" y="863600"/>
                  </a:lnTo>
                  <a:lnTo>
                    <a:pt x="0" y="0"/>
                  </a:lnTo>
                  <a:close/>
                </a:path>
              </a:pathLst>
            </a:custGeom>
            <a:blipFill>
              <a:blip r:embed="rId12"/>
              <a:stretch>
                <a:fillRect/>
              </a:stretch>
            </a:blipFill>
          </p:spPr>
          <p:txBody>
            <a:bodyPr/>
            <a:lstStyle/>
            <a:p>
              <a:pPr defTabSz="609630"/>
              <a:endParaRPr lang="en-GB" sz="1200">
                <a:solidFill>
                  <a:prstClr val="black"/>
                </a:solidFill>
                <a:latin typeface="Calibri"/>
              </a:endParaRPr>
            </a:p>
          </p:txBody>
        </p:sp>
      </p:grpSp>
      <p:sp>
        <p:nvSpPr>
          <p:cNvPr id="28" name="TextBox 28"/>
          <p:cNvSpPr txBox="1"/>
          <p:nvPr/>
        </p:nvSpPr>
        <p:spPr>
          <a:xfrm>
            <a:off x="5827776" y="3709569"/>
            <a:ext cx="4014093" cy="367729"/>
          </a:xfrm>
          <a:prstGeom prst="rect">
            <a:avLst/>
          </a:prstGeom>
        </p:spPr>
        <p:txBody>
          <a:bodyPr lIns="0" tIns="0" rIns="0" bIns="0" rtlCol="0" anchor="t">
            <a:spAutoFit/>
          </a:bodyPr>
          <a:lstStyle/>
          <a:p>
            <a:pPr defTabSz="609630">
              <a:lnSpc>
                <a:spcPts val="3099"/>
              </a:lnSpc>
            </a:pPr>
            <a:r>
              <a:rPr lang="en-US" sz="2400" spc="-47">
                <a:solidFill>
                  <a:srgbClr val="F7FBFC"/>
                </a:solidFill>
                <a:latin typeface="Arial" panose="020B0604020202020204" pitchFamily="34" charset="0"/>
                <a:ea typeface="DM Sans Bold"/>
                <a:cs typeface="Arial" panose="020B0604020202020204" pitchFamily="34" charset="0"/>
                <a:sym typeface="DM Sans Bold"/>
              </a:rPr>
              <a:t>What is creating the barrier?</a:t>
            </a:r>
          </a:p>
        </p:txBody>
      </p:sp>
      <p:grpSp>
        <p:nvGrpSpPr>
          <p:cNvPr id="29" name="Group 29"/>
          <p:cNvGrpSpPr/>
          <p:nvPr/>
        </p:nvGrpSpPr>
        <p:grpSpPr>
          <a:xfrm>
            <a:off x="5219700" y="4286250"/>
            <a:ext cx="444500" cy="431800"/>
            <a:chOff x="0" y="0"/>
            <a:chExt cx="889000" cy="863600"/>
          </a:xfrm>
        </p:grpSpPr>
        <p:sp>
          <p:nvSpPr>
            <p:cNvPr id="30" name="Freeform 30"/>
            <p:cNvSpPr/>
            <p:nvPr/>
          </p:nvSpPr>
          <p:spPr>
            <a:xfrm>
              <a:off x="0" y="0"/>
              <a:ext cx="889000" cy="863600"/>
            </a:xfrm>
            <a:custGeom>
              <a:avLst/>
              <a:gdLst/>
              <a:ahLst/>
              <a:cxnLst/>
              <a:rect l="l" t="t" r="r" b="b"/>
              <a:pathLst>
                <a:path w="889000" h="863600">
                  <a:moveTo>
                    <a:pt x="0" y="0"/>
                  </a:moveTo>
                  <a:lnTo>
                    <a:pt x="889000" y="0"/>
                  </a:lnTo>
                  <a:lnTo>
                    <a:pt x="889000" y="863600"/>
                  </a:lnTo>
                  <a:lnTo>
                    <a:pt x="0" y="863600"/>
                  </a:lnTo>
                  <a:lnTo>
                    <a:pt x="0" y="0"/>
                  </a:lnTo>
                  <a:close/>
                </a:path>
              </a:pathLst>
            </a:custGeom>
            <a:blipFill>
              <a:blip r:embed="rId13"/>
              <a:stretch>
                <a:fillRect/>
              </a:stretch>
            </a:blipFill>
          </p:spPr>
          <p:txBody>
            <a:bodyPr/>
            <a:lstStyle/>
            <a:p>
              <a:pPr defTabSz="609630"/>
              <a:endParaRPr lang="en-GB" sz="1200">
                <a:solidFill>
                  <a:prstClr val="black"/>
                </a:solidFill>
                <a:latin typeface="Calibri"/>
              </a:endParaRPr>
            </a:p>
          </p:txBody>
        </p:sp>
      </p:grpSp>
      <p:sp>
        <p:nvSpPr>
          <p:cNvPr id="31" name="TextBox 31"/>
          <p:cNvSpPr txBox="1"/>
          <p:nvPr/>
        </p:nvSpPr>
        <p:spPr>
          <a:xfrm>
            <a:off x="5827776" y="4262457"/>
            <a:ext cx="5303520" cy="1233479"/>
          </a:xfrm>
          <a:prstGeom prst="rect">
            <a:avLst/>
          </a:prstGeom>
        </p:spPr>
        <p:txBody>
          <a:bodyPr lIns="0" tIns="0" rIns="0" bIns="0" rtlCol="0" anchor="t">
            <a:spAutoFit/>
          </a:bodyPr>
          <a:lstStyle/>
          <a:p>
            <a:pPr defTabSz="609630">
              <a:lnSpc>
                <a:spcPts val="3293"/>
              </a:lnSpc>
            </a:pPr>
            <a:r>
              <a:rPr lang="en-US" sz="2400" spc="-49">
                <a:solidFill>
                  <a:srgbClr val="F7FBFC"/>
                </a:solidFill>
                <a:latin typeface="Arial" panose="020B0604020202020204" pitchFamily="34" charset="0"/>
                <a:ea typeface="Arial Bold"/>
                <a:cs typeface="Arial" panose="020B0604020202020204" pitchFamily="34" charset="0"/>
                <a:sym typeface="Arial Bold"/>
              </a:rPr>
              <a:t>What, if anything, can be changed without changing what is being assessed?</a:t>
            </a:r>
          </a:p>
        </p:txBody>
      </p:sp>
      <p:grpSp>
        <p:nvGrpSpPr>
          <p:cNvPr id="32" name="Group 32"/>
          <p:cNvGrpSpPr/>
          <p:nvPr/>
        </p:nvGrpSpPr>
        <p:grpSpPr>
          <a:xfrm>
            <a:off x="8851900" y="4286250"/>
            <a:ext cx="3200400" cy="2432050"/>
            <a:chOff x="0" y="0"/>
            <a:chExt cx="6400800" cy="4864100"/>
          </a:xfrm>
        </p:grpSpPr>
        <p:sp>
          <p:nvSpPr>
            <p:cNvPr id="33" name="Freeform 33"/>
            <p:cNvSpPr/>
            <p:nvPr/>
          </p:nvSpPr>
          <p:spPr>
            <a:xfrm>
              <a:off x="0" y="0"/>
              <a:ext cx="6400800" cy="4864100"/>
            </a:xfrm>
            <a:custGeom>
              <a:avLst/>
              <a:gdLst/>
              <a:ahLst/>
              <a:cxnLst/>
              <a:rect l="l" t="t" r="r" b="b"/>
              <a:pathLst>
                <a:path w="6400800" h="4864100">
                  <a:moveTo>
                    <a:pt x="0" y="0"/>
                  </a:moveTo>
                  <a:lnTo>
                    <a:pt x="6400800" y="0"/>
                  </a:lnTo>
                  <a:lnTo>
                    <a:pt x="6400800" y="4864100"/>
                  </a:lnTo>
                  <a:lnTo>
                    <a:pt x="0" y="4864100"/>
                  </a:lnTo>
                  <a:lnTo>
                    <a:pt x="0" y="0"/>
                  </a:lnTo>
                  <a:close/>
                </a:path>
              </a:pathLst>
            </a:custGeom>
            <a:blipFill>
              <a:blip r:embed="rId14"/>
              <a:stretch>
                <a:fillRect/>
              </a:stretch>
            </a:blipFill>
          </p:spPr>
          <p:txBody>
            <a:bodyPr/>
            <a:lstStyle/>
            <a:p>
              <a:pPr defTabSz="609630"/>
              <a:endParaRPr lang="en-GB" sz="1200">
                <a:solidFill>
                  <a:prstClr val="black"/>
                </a:solidFill>
                <a:latin typeface="Calibri"/>
              </a:endParaRPr>
            </a:p>
          </p:txBody>
        </p:sp>
      </p:grpSp>
      <p:grpSp>
        <p:nvGrpSpPr>
          <p:cNvPr id="34" name="Group 26">
            <a:extLst>
              <a:ext uri="{FF2B5EF4-FFF2-40B4-BE49-F238E27FC236}">
                <a16:creationId xmlns:a16="http://schemas.microsoft.com/office/drawing/2014/main" id="{FC9DEEF6-C417-B9A1-4D27-D31D70A10D85}"/>
              </a:ext>
            </a:extLst>
          </p:cNvPr>
          <p:cNvGrpSpPr/>
          <p:nvPr/>
        </p:nvGrpSpPr>
        <p:grpSpPr>
          <a:xfrm>
            <a:off x="5189728" y="2670902"/>
            <a:ext cx="444500" cy="431800"/>
            <a:chOff x="0" y="0"/>
            <a:chExt cx="889000" cy="863600"/>
          </a:xfrm>
        </p:grpSpPr>
        <p:sp>
          <p:nvSpPr>
            <p:cNvPr id="35" name="Freeform 27">
              <a:extLst>
                <a:ext uri="{FF2B5EF4-FFF2-40B4-BE49-F238E27FC236}">
                  <a16:creationId xmlns:a16="http://schemas.microsoft.com/office/drawing/2014/main" id="{C2B11064-9C77-9FF4-6084-6E6581198FA9}"/>
                </a:ext>
              </a:extLst>
            </p:cNvPr>
            <p:cNvSpPr/>
            <p:nvPr/>
          </p:nvSpPr>
          <p:spPr>
            <a:xfrm>
              <a:off x="0" y="0"/>
              <a:ext cx="889000" cy="863600"/>
            </a:xfrm>
            <a:custGeom>
              <a:avLst/>
              <a:gdLst/>
              <a:ahLst/>
              <a:cxnLst/>
              <a:rect l="l" t="t" r="r" b="b"/>
              <a:pathLst>
                <a:path w="889000" h="863600">
                  <a:moveTo>
                    <a:pt x="0" y="0"/>
                  </a:moveTo>
                  <a:lnTo>
                    <a:pt x="889000" y="0"/>
                  </a:lnTo>
                  <a:lnTo>
                    <a:pt x="889000" y="863600"/>
                  </a:lnTo>
                  <a:lnTo>
                    <a:pt x="0" y="863600"/>
                  </a:lnTo>
                  <a:lnTo>
                    <a:pt x="0" y="0"/>
                  </a:lnTo>
                  <a:close/>
                </a:path>
              </a:pathLst>
            </a:custGeom>
            <a:blipFill>
              <a:blip r:embed="rId12"/>
              <a:stretch>
                <a:fillRect/>
              </a:stretch>
            </a:blipFill>
          </p:spPr>
          <p:txBody>
            <a:bodyPr/>
            <a:lstStyle/>
            <a:p>
              <a:pPr defTabSz="609630"/>
              <a:endParaRPr lang="en-GB" sz="1200">
                <a:solidFill>
                  <a:prstClr val="black"/>
                </a:solidFill>
                <a:latin typeface="Calibri"/>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C83BB-C534-18CE-BF0A-03E5A9F47A15}"/>
              </a:ext>
            </a:extLst>
          </p:cNvPr>
          <p:cNvSpPr>
            <a:spLocks noGrp="1"/>
          </p:cNvSpPr>
          <p:nvPr>
            <p:ph type="title"/>
          </p:nvPr>
        </p:nvSpPr>
        <p:spPr>
          <a:xfrm>
            <a:off x="140776" y="3051498"/>
            <a:ext cx="3386379" cy="744377"/>
          </a:xfrm>
        </p:spPr>
        <p:txBody>
          <a:bodyPr anchor="ctr">
            <a:normAutofit fontScale="90000"/>
          </a:bodyPr>
          <a:lstStyle/>
          <a:p>
            <a:r>
              <a:rPr lang="en-GB" b="1">
                <a:latin typeface="Arial" panose="020B0604020202020204" pitchFamily="34" charset="0"/>
                <a:ea typeface="Open Sans"/>
                <a:cs typeface="Arial" panose="020B0604020202020204" pitchFamily="34" charset="0"/>
              </a:rPr>
              <a:t>Key principles </a:t>
            </a:r>
            <a:br>
              <a:rPr lang="en-GB" b="1"/>
            </a:br>
            <a:endParaRPr lang="en-GB"/>
          </a:p>
        </p:txBody>
      </p:sp>
      <p:sp>
        <p:nvSpPr>
          <p:cNvPr id="3" name="Text Placeholder 2">
            <a:extLst>
              <a:ext uri="{FF2B5EF4-FFF2-40B4-BE49-F238E27FC236}">
                <a16:creationId xmlns:a16="http://schemas.microsoft.com/office/drawing/2014/main" id="{71AF75F6-C868-C77D-22B0-DE9772D84430}"/>
              </a:ext>
            </a:extLst>
          </p:cNvPr>
          <p:cNvSpPr>
            <a:spLocks noGrp="1"/>
          </p:cNvSpPr>
          <p:nvPr>
            <p:ph idx="1"/>
          </p:nvPr>
        </p:nvSpPr>
        <p:spPr>
          <a:xfrm>
            <a:off x="2839735" y="4574"/>
            <a:ext cx="9353556" cy="6188118"/>
          </a:xfrm>
        </p:spPr>
        <p:txBody>
          <a:bodyPr vert="horz" lIns="91440" tIns="45720" rIns="91440" bIns="45720" rtlCol="0" anchor="t">
            <a:noAutofit/>
          </a:bodyPr>
          <a:lstStyle/>
          <a:p>
            <a:pPr marL="151765" indent="0">
              <a:buNone/>
            </a:pPr>
            <a:r>
              <a:rPr lang="en-GB" sz="2000" b="1">
                <a:latin typeface="Arial"/>
                <a:cs typeface="Arial"/>
              </a:rPr>
              <a:t>Maintain the assessment objective</a:t>
            </a:r>
            <a:endParaRPr lang="en-GB" sz="2000">
              <a:latin typeface="Arial"/>
              <a:cs typeface="Arial"/>
            </a:endParaRPr>
          </a:p>
          <a:p>
            <a:pPr lvl="0"/>
            <a:r>
              <a:rPr lang="en-GB" sz="2000">
                <a:latin typeface="Arial"/>
                <a:cs typeface="Arial"/>
              </a:rPr>
              <a:t>Keep the same knowledge, skill and level of challenge. </a:t>
            </a:r>
          </a:p>
          <a:p>
            <a:pPr lvl="0"/>
            <a:r>
              <a:rPr lang="en-GB" sz="2000">
                <a:latin typeface="Arial"/>
                <a:cs typeface="Arial"/>
              </a:rPr>
              <a:t>Modify the </a:t>
            </a:r>
            <a:r>
              <a:rPr lang="en-GB" sz="2000" b="1">
                <a:latin typeface="Arial"/>
                <a:cs typeface="Arial"/>
              </a:rPr>
              <a:t>carrier language</a:t>
            </a:r>
            <a:r>
              <a:rPr lang="en-GB" sz="2000">
                <a:latin typeface="Arial"/>
                <a:cs typeface="Arial"/>
              </a:rPr>
              <a:t>, not what is being assessed. </a:t>
            </a:r>
          </a:p>
          <a:p>
            <a:pPr marL="0" indent="0">
              <a:buNone/>
            </a:pPr>
            <a:endParaRPr lang="en-GB" sz="2000">
              <a:latin typeface="Arial"/>
              <a:cs typeface="Arial"/>
            </a:endParaRPr>
          </a:p>
          <a:p>
            <a:pPr marL="151765" indent="0">
              <a:buNone/>
            </a:pPr>
            <a:r>
              <a:rPr lang="en-GB" sz="2000" b="1">
                <a:latin typeface="Arial"/>
                <a:cs typeface="Arial"/>
              </a:rPr>
              <a:t>Make instructions clear</a:t>
            </a:r>
            <a:endParaRPr lang="en-GB" sz="2000">
              <a:latin typeface="Arial"/>
              <a:cs typeface="Arial"/>
            </a:endParaRPr>
          </a:p>
          <a:p>
            <a:pPr lvl="0"/>
            <a:r>
              <a:rPr lang="en-GB" sz="2000">
                <a:latin typeface="Arial"/>
                <a:cs typeface="Arial"/>
              </a:rPr>
              <a:t>Use direct, active language. </a:t>
            </a:r>
          </a:p>
          <a:p>
            <a:pPr lvl="0"/>
            <a:r>
              <a:rPr lang="en-GB" sz="2000">
                <a:latin typeface="Arial"/>
                <a:cs typeface="Arial"/>
              </a:rPr>
              <a:t>Keep instructions short and clearly separated. </a:t>
            </a:r>
          </a:p>
          <a:p>
            <a:pPr lvl="0"/>
            <a:r>
              <a:rPr lang="en-GB" sz="2000">
                <a:latin typeface="Arial"/>
                <a:cs typeface="Arial"/>
              </a:rPr>
              <a:t>Make it obvious what the candidate needs to do. </a:t>
            </a:r>
          </a:p>
          <a:p>
            <a:endParaRPr lang="en-GB" sz="2000">
              <a:latin typeface="Arial"/>
              <a:cs typeface="Arial"/>
            </a:endParaRPr>
          </a:p>
          <a:p>
            <a:pPr marL="151765" indent="0">
              <a:buNone/>
            </a:pPr>
            <a:r>
              <a:rPr lang="en-GB" sz="2000" b="1">
                <a:latin typeface="Arial"/>
                <a:cs typeface="Arial"/>
              </a:rPr>
              <a:t>Reduce unnecessary language complexity</a:t>
            </a:r>
            <a:endParaRPr lang="en-GB" sz="2000">
              <a:latin typeface="Arial"/>
              <a:cs typeface="Arial"/>
            </a:endParaRPr>
          </a:p>
          <a:p>
            <a:pPr lvl="0"/>
            <a:r>
              <a:rPr lang="en-GB" sz="2000">
                <a:latin typeface="Arial"/>
                <a:cs typeface="Arial"/>
              </a:rPr>
              <a:t>Prefer shorter sentences. </a:t>
            </a:r>
          </a:p>
          <a:p>
            <a:pPr lvl="0"/>
            <a:r>
              <a:rPr lang="en-GB" sz="2000">
                <a:latin typeface="Arial"/>
                <a:cs typeface="Arial"/>
              </a:rPr>
              <a:t>Avoid complex clauses, double negatives and unnecessary passive constructions. </a:t>
            </a:r>
          </a:p>
          <a:p>
            <a:r>
              <a:rPr lang="en-GB" sz="2000">
                <a:latin typeface="Arial"/>
                <a:cs typeface="Arial"/>
              </a:rPr>
              <a:t>Reduce language that requires learners to infer what is meant.</a:t>
            </a:r>
          </a:p>
          <a:p>
            <a:endParaRPr lang="en-GB" sz="2000">
              <a:latin typeface="Arial"/>
              <a:cs typeface="Arial"/>
            </a:endParaRPr>
          </a:p>
        </p:txBody>
      </p:sp>
      <p:sp>
        <p:nvSpPr>
          <p:cNvPr id="5" name="Rectangle 4">
            <a:extLst>
              <a:ext uri="{FF2B5EF4-FFF2-40B4-BE49-F238E27FC236}">
                <a16:creationId xmlns:a16="http://schemas.microsoft.com/office/drawing/2014/main" id="{20D698E1-0C7A-02FC-3742-E2113A7CCDFA}"/>
              </a:ext>
            </a:extLst>
          </p:cNvPr>
          <p:cNvSpPr/>
          <p:nvPr/>
        </p:nvSpPr>
        <p:spPr>
          <a:xfrm>
            <a:off x="574431" y="6189784"/>
            <a:ext cx="10351476" cy="621323"/>
          </a:xfrm>
          <a:prstGeom prst="rect">
            <a:avLst/>
          </a:prstGeom>
          <a:solidFill>
            <a:srgbClr val="1025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739682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21552-AC63-E293-937C-62717DB493F2}"/>
              </a:ext>
            </a:extLst>
          </p:cNvPr>
          <p:cNvSpPr>
            <a:spLocks noGrp="1"/>
          </p:cNvSpPr>
          <p:nvPr>
            <p:ph type="title"/>
          </p:nvPr>
        </p:nvSpPr>
        <p:spPr>
          <a:xfrm>
            <a:off x="838200" y="3498"/>
            <a:ext cx="10515600" cy="611944"/>
          </a:xfrm>
        </p:spPr>
        <p:txBody>
          <a:bodyPr>
            <a:normAutofit fontScale="90000"/>
          </a:bodyPr>
          <a:lstStyle/>
          <a:p>
            <a:r>
              <a:rPr lang="en-GB" sz="4000" b="1">
                <a:latin typeface="Arial"/>
                <a:ea typeface="Open Sans"/>
                <a:cs typeface="Arial"/>
              </a:rPr>
              <a:t>Vocabulary, structure and presentation</a:t>
            </a:r>
            <a:endParaRPr lang="en-GB" sz="4000">
              <a:solidFill>
                <a:srgbClr val="000000"/>
              </a:solidFill>
              <a:latin typeface="Arial"/>
              <a:ea typeface="Open Sans"/>
              <a:cs typeface="Arial"/>
            </a:endParaRPr>
          </a:p>
        </p:txBody>
      </p:sp>
      <p:sp>
        <p:nvSpPr>
          <p:cNvPr id="3" name="Content Placeholder 2">
            <a:extLst>
              <a:ext uri="{FF2B5EF4-FFF2-40B4-BE49-F238E27FC236}">
                <a16:creationId xmlns:a16="http://schemas.microsoft.com/office/drawing/2014/main" id="{7C48FBF5-D3B1-2D7F-FEF1-B19835AA839D}"/>
              </a:ext>
            </a:extLst>
          </p:cNvPr>
          <p:cNvSpPr>
            <a:spLocks noGrp="1"/>
          </p:cNvSpPr>
          <p:nvPr>
            <p:ph idx="1"/>
          </p:nvPr>
        </p:nvSpPr>
        <p:spPr>
          <a:xfrm>
            <a:off x="838200" y="813150"/>
            <a:ext cx="10515600" cy="5576764"/>
          </a:xfrm>
        </p:spPr>
        <p:txBody>
          <a:bodyPr vert="horz" lIns="91440" tIns="45720" rIns="91440" bIns="45720" rtlCol="0" anchor="t">
            <a:normAutofit fontScale="92500" lnSpcReduction="20000"/>
          </a:bodyPr>
          <a:lstStyle/>
          <a:p>
            <a:pPr marL="0" indent="0">
              <a:buNone/>
            </a:pPr>
            <a:r>
              <a:rPr lang="en-GB" b="1" dirty="0">
                <a:latin typeface="Arial"/>
                <a:cs typeface="Arial"/>
              </a:rPr>
              <a:t>Use accessible wording</a:t>
            </a:r>
            <a:endParaRPr lang="en-GB" dirty="0">
              <a:latin typeface="Arial"/>
              <a:cs typeface="Arial"/>
            </a:endParaRPr>
          </a:p>
          <a:p>
            <a:pPr lvl="0"/>
            <a:r>
              <a:rPr lang="en-GB" dirty="0">
                <a:latin typeface="Arial"/>
                <a:cs typeface="Arial"/>
              </a:rPr>
              <a:t>Prefer familiar words in carrier language. </a:t>
            </a:r>
          </a:p>
          <a:p>
            <a:pPr lvl="0"/>
            <a:r>
              <a:rPr lang="en-GB" dirty="0">
                <a:latin typeface="Arial"/>
                <a:cs typeface="Arial"/>
              </a:rPr>
              <a:t>Retain essential subject-specific terminology. </a:t>
            </a:r>
          </a:p>
          <a:p>
            <a:pPr lvl="0"/>
            <a:r>
              <a:rPr lang="en-GB" dirty="0">
                <a:latin typeface="Arial"/>
                <a:cs typeface="Arial"/>
              </a:rPr>
              <a:t>Avoid idioms, ambiguous phrasing and unnecessarily abstract language. </a:t>
            </a:r>
          </a:p>
          <a:p>
            <a:pPr lvl="0"/>
            <a:r>
              <a:rPr lang="en-GB" dirty="0">
                <a:latin typeface="Arial"/>
                <a:cs typeface="Arial"/>
              </a:rPr>
              <a:t>Use terminology and style consistently. </a:t>
            </a:r>
          </a:p>
          <a:p>
            <a:pPr marL="0" indent="0">
              <a:buNone/>
            </a:pPr>
            <a:endParaRPr lang="en-GB" dirty="0">
              <a:latin typeface="Arial"/>
              <a:cs typeface="Arial"/>
            </a:endParaRPr>
          </a:p>
          <a:p>
            <a:pPr marL="0" indent="0">
              <a:buNone/>
            </a:pPr>
            <a:r>
              <a:rPr lang="en-GB" b="1" dirty="0">
                <a:latin typeface="Arial"/>
                <a:cs typeface="Arial"/>
              </a:rPr>
              <a:t>Make the paper easy to navigate</a:t>
            </a:r>
            <a:endParaRPr lang="en-GB" dirty="0">
              <a:latin typeface="Arial"/>
              <a:cs typeface="Arial"/>
            </a:endParaRPr>
          </a:p>
          <a:p>
            <a:pPr lvl="0"/>
            <a:r>
              <a:rPr lang="en-GB" dirty="0">
                <a:latin typeface="Arial"/>
                <a:cs typeface="Arial"/>
              </a:rPr>
              <a:t>Use readable text, spacing and clear organisation. </a:t>
            </a:r>
          </a:p>
          <a:p>
            <a:pPr lvl="0"/>
            <a:r>
              <a:rPr lang="en-GB" dirty="0">
                <a:latin typeface="Arial"/>
                <a:cs typeface="Arial"/>
              </a:rPr>
              <a:t>Break up dense information with bullets, tables or headings where appropriate. </a:t>
            </a:r>
          </a:p>
          <a:p>
            <a:pPr lvl="0"/>
            <a:r>
              <a:rPr lang="en-GB" dirty="0">
                <a:latin typeface="Arial"/>
                <a:cs typeface="Arial"/>
              </a:rPr>
              <a:t>Ensure diagrams, labels and other visual material are clear and legible.</a:t>
            </a:r>
            <a:r>
              <a:rPr lang="en-GB" dirty="0"/>
              <a:t> </a:t>
            </a:r>
          </a:p>
          <a:p>
            <a:pPr lvl="0"/>
            <a:endParaRPr lang="en-GB" dirty="0"/>
          </a:p>
        </p:txBody>
      </p:sp>
      <p:sp>
        <p:nvSpPr>
          <p:cNvPr id="5" name="Rectangle 4">
            <a:extLst>
              <a:ext uri="{FF2B5EF4-FFF2-40B4-BE49-F238E27FC236}">
                <a16:creationId xmlns:a16="http://schemas.microsoft.com/office/drawing/2014/main" id="{5F2A16C1-A2BD-7F9C-3A48-60C68BC480F0}"/>
              </a:ext>
            </a:extLst>
          </p:cNvPr>
          <p:cNvSpPr/>
          <p:nvPr/>
        </p:nvSpPr>
        <p:spPr>
          <a:xfrm>
            <a:off x="574431" y="6189784"/>
            <a:ext cx="10351476" cy="621323"/>
          </a:xfrm>
          <a:prstGeom prst="rect">
            <a:avLst/>
          </a:prstGeom>
          <a:solidFill>
            <a:srgbClr val="1025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339562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A245A06-C929-F3E6-12AD-76B50BD44AC8}"/>
              </a:ext>
            </a:extLst>
          </p:cNvPr>
          <p:cNvSpPr>
            <a:spLocks noGrp="1"/>
          </p:cNvSpPr>
          <p:nvPr>
            <p:ph idx="1"/>
          </p:nvPr>
        </p:nvSpPr>
        <p:spPr>
          <a:xfrm>
            <a:off x="177788" y="4576"/>
            <a:ext cx="11884615" cy="6661817"/>
          </a:xfrm>
        </p:spPr>
        <p:txBody>
          <a:bodyPr vert="horz" lIns="91440" tIns="45720" rIns="91440" bIns="45720" rtlCol="0" anchor="t">
            <a:normAutofit fontScale="85000" lnSpcReduction="20000"/>
          </a:bodyPr>
          <a:lstStyle/>
          <a:p>
            <a:pPr>
              <a:buNone/>
            </a:pPr>
            <a:r>
              <a:rPr lang="en-GB" sz="4000" b="1">
                <a:latin typeface="Arial"/>
                <a:ea typeface="Open Sans"/>
                <a:cs typeface="Arial"/>
              </a:rPr>
              <a:t>Questions and source material</a:t>
            </a:r>
            <a:endParaRPr lang="en-GB" sz="4000" b="1">
              <a:latin typeface="Arial"/>
              <a:cs typeface="Arial"/>
            </a:endParaRPr>
          </a:p>
          <a:p>
            <a:pPr>
              <a:buNone/>
            </a:pPr>
            <a:endParaRPr lang="en-GB" b="1">
              <a:latin typeface="Open Sans"/>
              <a:ea typeface="Open Sans"/>
              <a:cs typeface="Open Sans"/>
            </a:endParaRPr>
          </a:p>
          <a:p>
            <a:pPr>
              <a:buNone/>
            </a:pPr>
            <a:r>
              <a:rPr lang="en-GB" b="1">
                <a:latin typeface="Arial"/>
                <a:ea typeface="Open Sans"/>
                <a:cs typeface="Arial"/>
              </a:rPr>
              <a:t>Check the question as a whole</a:t>
            </a:r>
            <a:endParaRPr lang="en-GB">
              <a:latin typeface="Arial"/>
              <a:ea typeface="Open Sans"/>
              <a:cs typeface="Arial"/>
            </a:endParaRPr>
          </a:p>
          <a:p>
            <a:pPr lvl="0">
              <a:buNone/>
            </a:pPr>
            <a:r>
              <a:rPr lang="en-GB">
                <a:latin typeface="Arial"/>
                <a:cs typeface="Arial"/>
              </a:rPr>
              <a:t>●</a:t>
            </a:r>
            <a:r>
              <a:rPr lang="en-GB">
                <a:latin typeface="Arial"/>
                <a:ea typeface="Open Sans"/>
                <a:cs typeface="Arial"/>
              </a:rPr>
              <a:t>Is the rubric as clear as the question itself? </a:t>
            </a:r>
          </a:p>
          <a:p>
            <a:pPr lvl="0">
              <a:buNone/>
            </a:pPr>
            <a:r>
              <a:rPr lang="en-GB">
                <a:latin typeface="Arial"/>
                <a:cs typeface="Arial"/>
              </a:rPr>
              <a:t>●</a:t>
            </a:r>
            <a:r>
              <a:rPr lang="en-GB">
                <a:latin typeface="Arial"/>
                <a:ea typeface="Open Sans"/>
                <a:cs typeface="Arial"/>
              </a:rPr>
              <a:t>Can unnecessary carrier language be removed? </a:t>
            </a:r>
          </a:p>
          <a:p>
            <a:pPr lvl="0">
              <a:buNone/>
            </a:pPr>
            <a:r>
              <a:rPr lang="en-GB">
                <a:latin typeface="Arial"/>
                <a:cs typeface="Arial"/>
              </a:rPr>
              <a:t>●</a:t>
            </a:r>
            <a:r>
              <a:rPr lang="en-GB">
                <a:latin typeface="Arial"/>
                <a:ea typeface="Open Sans"/>
                <a:cs typeface="Arial"/>
              </a:rPr>
              <a:t>Is it immediately clear what response is required? </a:t>
            </a:r>
          </a:p>
          <a:p>
            <a:pPr>
              <a:buNone/>
            </a:pPr>
            <a:endParaRPr lang="en-GB">
              <a:latin typeface="Arial"/>
              <a:cs typeface="Arial"/>
            </a:endParaRPr>
          </a:p>
          <a:p>
            <a:pPr>
              <a:buNone/>
            </a:pPr>
            <a:r>
              <a:rPr lang="en-GB" b="1">
                <a:latin typeface="Arial"/>
                <a:ea typeface="Open Sans"/>
                <a:cs typeface="Arial"/>
              </a:rPr>
              <a:t>Check source and stimulus material</a:t>
            </a:r>
            <a:endParaRPr lang="en-GB">
              <a:latin typeface="Arial"/>
              <a:ea typeface="Open Sans"/>
              <a:cs typeface="Arial"/>
            </a:endParaRPr>
          </a:p>
          <a:p>
            <a:pPr lvl="0">
              <a:buNone/>
            </a:pPr>
            <a:r>
              <a:rPr lang="en-GB">
                <a:latin typeface="Arial"/>
                <a:cs typeface="Arial"/>
              </a:rPr>
              <a:t>●</a:t>
            </a:r>
            <a:r>
              <a:rPr lang="en-GB">
                <a:latin typeface="Arial"/>
                <a:ea typeface="Open Sans"/>
                <a:cs typeface="Arial"/>
              </a:rPr>
              <a:t>Consider the accessibility of extracts, case studies, diagrams and supporting text. </a:t>
            </a:r>
          </a:p>
          <a:p>
            <a:pPr lvl="0">
              <a:buNone/>
            </a:pPr>
            <a:r>
              <a:rPr lang="en-GB">
                <a:latin typeface="Arial"/>
                <a:cs typeface="Arial"/>
              </a:rPr>
              <a:t>●</a:t>
            </a:r>
            <a:r>
              <a:rPr lang="en-GB">
                <a:latin typeface="Arial"/>
                <a:ea typeface="Open Sans"/>
                <a:cs typeface="Arial"/>
              </a:rPr>
              <a:t>Modify examiner-written material where appropriate. </a:t>
            </a:r>
          </a:p>
          <a:p>
            <a:pPr lvl="0">
              <a:buNone/>
            </a:pPr>
            <a:r>
              <a:rPr lang="en-GB">
                <a:latin typeface="Arial"/>
                <a:cs typeface="Arial"/>
              </a:rPr>
              <a:t>●</a:t>
            </a:r>
            <a:r>
              <a:rPr lang="en-GB">
                <a:latin typeface="Arial"/>
                <a:ea typeface="Open Sans"/>
                <a:cs typeface="Arial"/>
              </a:rPr>
              <a:t>Consider a glossary where source wording must be retained. </a:t>
            </a:r>
          </a:p>
          <a:p>
            <a:pPr lvl="0">
              <a:buNone/>
            </a:pPr>
            <a:r>
              <a:rPr lang="en-GB">
                <a:latin typeface="Arial"/>
                <a:cs typeface="Arial"/>
              </a:rPr>
              <a:t>●</a:t>
            </a:r>
            <a:r>
              <a:rPr lang="en-GB">
                <a:latin typeface="Arial"/>
                <a:ea typeface="Open Sans"/>
                <a:cs typeface="Arial"/>
              </a:rPr>
              <a:t>Avoid unintentionally turning a subject assessment into a reading-comprehension test, unless reading comprehension is what is being assessed.</a:t>
            </a:r>
          </a:p>
          <a:p>
            <a:pPr>
              <a:buNone/>
            </a:pPr>
            <a:endParaRPr lang="en-GB">
              <a:latin typeface="Arial"/>
              <a:cs typeface="Arial"/>
            </a:endParaRPr>
          </a:p>
          <a:p>
            <a:pPr>
              <a:buNone/>
            </a:pPr>
            <a:r>
              <a:rPr lang="en-GB" b="1">
                <a:latin typeface="Arial"/>
                <a:ea typeface="Open Sans"/>
                <a:cs typeface="Arial"/>
              </a:rPr>
              <a:t>Key check:  </a:t>
            </a:r>
            <a:r>
              <a:rPr lang="en-GB" i="1">
                <a:latin typeface="Arial"/>
                <a:ea typeface="Open Sans"/>
                <a:cs typeface="Arial"/>
              </a:rPr>
              <a:t>Does every word, sentence and piece of information need to be there?</a:t>
            </a:r>
            <a:endParaRPr lang="en-GB">
              <a:latin typeface="Arial"/>
              <a:ea typeface="Open Sans"/>
              <a:cs typeface="Arial"/>
            </a:endParaRPr>
          </a:p>
        </p:txBody>
      </p:sp>
      <p:sp>
        <p:nvSpPr>
          <p:cNvPr id="4" name="Rectangle 3">
            <a:extLst>
              <a:ext uri="{FF2B5EF4-FFF2-40B4-BE49-F238E27FC236}">
                <a16:creationId xmlns:a16="http://schemas.microsoft.com/office/drawing/2014/main" id="{71A6BC98-2BE7-AA6F-3159-1E0A8A0C4A58}"/>
              </a:ext>
            </a:extLst>
          </p:cNvPr>
          <p:cNvSpPr/>
          <p:nvPr/>
        </p:nvSpPr>
        <p:spPr>
          <a:xfrm>
            <a:off x="574431" y="6189784"/>
            <a:ext cx="10351476" cy="621323"/>
          </a:xfrm>
          <a:prstGeom prst="rect">
            <a:avLst/>
          </a:prstGeom>
          <a:solidFill>
            <a:srgbClr val="1025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517107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7520C-15AB-0499-B00A-F553940516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099C8F-1672-6CB6-E5BB-2EA41B59F0B0}"/>
              </a:ext>
            </a:extLst>
          </p:cNvPr>
          <p:cNvSpPr>
            <a:spLocks noGrp="1"/>
          </p:cNvSpPr>
          <p:nvPr>
            <p:ph type="title"/>
          </p:nvPr>
        </p:nvSpPr>
        <p:spPr/>
        <p:txBody>
          <a:bodyPr/>
          <a:lstStyle/>
          <a:p>
            <a:r>
              <a:rPr lang="en-GB" sz="4000" b="1">
                <a:latin typeface="Arial"/>
                <a:ea typeface="Open Sans"/>
                <a:cs typeface="Arial"/>
              </a:rPr>
              <a:t>Rubric example</a:t>
            </a:r>
            <a:endParaRPr lang="en-GB" sz="4000">
              <a:solidFill>
                <a:srgbClr val="000000"/>
              </a:solidFill>
              <a:latin typeface="Arial"/>
              <a:ea typeface="Open Sans"/>
              <a:cs typeface="Arial"/>
            </a:endParaRPr>
          </a:p>
          <a:p>
            <a:endParaRPr lang="en-GB" sz="1300" b="1">
              <a:solidFill>
                <a:srgbClr val="FFFFFF"/>
              </a:solidFill>
              <a:latin typeface="Aptos"/>
              <a:ea typeface="Open Sans"/>
              <a:cs typeface="Open Sans"/>
            </a:endParaRPr>
          </a:p>
        </p:txBody>
      </p:sp>
      <p:sp>
        <p:nvSpPr>
          <p:cNvPr id="3" name="Content Placeholder 2">
            <a:extLst>
              <a:ext uri="{FF2B5EF4-FFF2-40B4-BE49-F238E27FC236}">
                <a16:creationId xmlns:a16="http://schemas.microsoft.com/office/drawing/2014/main" id="{EA34694A-80EE-5E5E-61CB-B44C3852562A}"/>
              </a:ext>
            </a:extLst>
          </p:cNvPr>
          <p:cNvSpPr>
            <a:spLocks noGrp="1"/>
          </p:cNvSpPr>
          <p:nvPr>
            <p:ph idx="1"/>
          </p:nvPr>
        </p:nvSpPr>
        <p:spPr>
          <a:xfrm>
            <a:off x="838200" y="1493787"/>
            <a:ext cx="10515600" cy="4695466"/>
          </a:xfrm>
        </p:spPr>
        <p:txBody>
          <a:bodyPr vert="horz" lIns="91440" tIns="45720" rIns="91440" bIns="45720" rtlCol="0" anchor="t">
            <a:normAutofit/>
          </a:bodyPr>
          <a:lstStyle/>
          <a:p>
            <a:pPr marL="0" indent="0">
              <a:buNone/>
            </a:pPr>
            <a:r>
              <a:rPr lang="en-GB" sz="4000" b="1">
                <a:latin typeface="Arial"/>
                <a:cs typeface="Arial"/>
              </a:rPr>
              <a:t>Instead of:</a:t>
            </a:r>
            <a:br>
              <a:rPr lang="en-GB" sz="4000">
                <a:latin typeface="Arial"/>
                <a:cs typeface="Arial"/>
              </a:rPr>
            </a:br>
            <a:r>
              <a:rPr lang="en-GB" sz="4000">
                <a:latin typeface="Arial"/>
                <a:cs typeface="Arial"/>
              </a:rPr>
              <a:t>“Attempt any two of the following, ensuring no repetition of topics.”</a:t>
            </a:r>
            <a:endParaRPr lang="en-US" sz="4000">
              <a:latin typeface="Arial"/>
              <a:cs typeface="Arial"/>
            </a:endParaRPr>
          </a:p>
          <a:p>
            <a:pPr marL="0" indent="0">
              <a:buNone/>
            </a:pPr>
            <a:endParaRPr lang="en-GB" sz="4000">
              <a:latin typeface="Arial"/>
              <a:cs typeface="Arial"/>
            </a:endParaRPr>
          </a:p>
          <a:p>
            <a:pPr marL="0" indent="0">
              <a:buNone/>
            </a:pPr>
            <a:r>
              <a:rPr lang="en-GB" sz="4000" b="1">
                <a:latin typeface="Arial"/>
                <a:cs typeface="Arial"/>
              </a:rPr>
              <a:t>Use:</a:t>
            </a:r>
            <a:br>
              <a:rPr lang="en-GB" sz="4000">
                <a:latin typeface="Arial"/>
                <a:cs typeface="Arial"/>
              </a:rPr>
            </a:br>
            <a:r>
              <a:rPr lang="en-GB" sz="4000">
                <a:latin typeface="Arial"/>
                <a:cs typeface="Arial"/>
              </a:rPr>
              <a:t>“Answer any two questions. Do not choose both on the same topic.”</a:t>
            </a:r>
          </a:p>
          <a:p>
            <a:endParaRPr lang="en-GB" sz="4000">
              <a:latin typeface="Arial"/>
              <a:cs typeface="Arial"/>
            </a:endParaRPr>
          </a:p>
        </p:txBody>
      </p:sp>
      <p:sp>
        <p:nvSpPr>
          <p:cNvPr id="5" name="Rectangle 4">
            <a:extLst>
              <a:ext uri="{FF2B5EF4-FFF2-40B4-BE49-F238E27FC236}">
                <a16:creationId xmlns:a16="http://schemas.microsoft.com/office/drawing/2014/main" id="{6184F3AA-03E7-A602-4D80-8C35D7DA9FAE}"/>
              </a:ext>
            </a:extLst>
          </p:cNvPr>
          <p:cNvSpPr/>
          <p:nvPr/>
        </p:nvSpPr>
        <p:spPr>
          <a:xfrm>
            <a:off x="574431" y="6189784"/>
            <a:ext cx="10351476" cy="621323"/>
          </a:xfrm>
          <a:prstGeom prst="rect">
            <a:avLst/>
          </a:prstGeom>
          <a:solidFill>
            <a:srgbClr val="1025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671285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D3462-53FC-7BAA-F3DD-0FA8D8FC4D2D}"/>
              </a:ext>
            </a:extLst>
          </p:cNvPr>
          <p:cNvSpPr>
            <a:spLocks noGrp="1"/>
          </p:cNvSpPr>
          <p:nvPr>
            <p:ph type="title"/>
          </p:nvPr>
        </p:nvSpPr>
        <p:spPr>
          <a:xfrm>
            <a:off x="179522" y="51008"/>
            <a:ext cx="10515600" cy="468313"/>
          </a:xfrm>
        </p:spPr>
        <p:txBody>
          <a:bodyPr>
            <a:normAutofit fontScale="90000"/>
          </a:bodyPr>
          <a:lstStyle/>
          <a:p>
            <a:r>
              <a:rPr lang="en-GB">
                <a:latin typeface="Arial" panose="020B0604020202020204" pitchFamily="34" charset="0"/>
                <a:ea typeface="Open Sans"/>
                <a:cs typeface="Arial" panose="020B0604020202020204" pitchFamily="34" charset="0"/>
              </a:rPr>
              <a:t>Example</a:t>
            </a:r>
            <a:endParaRPr lang="en-GB">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685FD8C8-71FC-9671-661C-8A1DA6077C72}"/>
              </a:ext>
            </a:extLst>
          </p:cNvPr>
          <p:cNvSpPr>
            <a:spLocks noGrp="1"/>
          </p:cNvSpPr>
          <p:nvPr>
            <p:ph idx="1"/>
          </p:nvPr>
        </p:nvSpPr>
        <p:spPr>
          <a:xfrm>
            <a:off x="579664" y="797530"/>
            <a:ext cx="10515600" cy="4944004"/>
          </a:xfrm>
        </p:spPr>
        <p:txBody>
          <a:bodyPr vert="horz" lIns="91440" tIns="45720" rIns="91440" bIns="45720" rtlCol="0" anchor="t">
            <a:noAutofit/>
          </a:bodyPr>
          <a:lstStyle/>
          <a:p>
            <a:pPr marL="608965" indent="-456565">
              <a:buNone/>
            </a:pPr>
            <a:r>
              <a:rPr lang="en-GB" sz="2400">
                <a:solidFill>
                  <a:srgbClr val="FFFFFF"/>
                </a:solidFill>
                <a:latin typeface="Arial"/>
                <a:ea typeface="Open Sans"/>
                <a:cs typeface="Arial"/>
              </a:rPr>
              <a:t>A garden fence is made from 4 panels, each 80 cm long, and 2 panels, each 1.5 m long.</a:t>
            </a:r>
            <a:endParaRPr lang="en-US" sz="2400">
              <a:solidFill>
                <a:srgbClr val="FFFFFF"/>
              </a:solidFill>
              <a:latin typeface="Arial"/>
              <a:ea typeface="Open Sans"/>
              <a:cs typeface="Arial"/>
            </a:endParaRPr>
          </a:p>
          <a:p>
            <a:pPr marL="608965" indent="-456565">
              <a:buNone/>
            </a:pPr>
            <a:r>
              <a:rPr lang="en-GB" sz="2400">
                <a:solidFill>
                  <a:srgbClr val="FFFFFF"/>
                </a:solidFill>
                <a:latin typeface="Arial"/>
                <a:ea typeface="Open Sans"/>
                <a:cs typeface="Arial"/>
              </a:rPr>
              <a:t>What is the total length of the fence in metres?</a:t>
            </a:r>
            <a:endParaRPr lang="en-US" sz="2400">
              <a:solidFill>
                <a:srgbClr val="FFFFFF"/>
              </a:solidFill>
              <a:latin typeface="Arial"/>
              <a:cs typeface="Arial"/>
            </a:endParaRPr>
          </a:p>
          <a:p>
            <a:pPr marL="608965" indent="-456565">
              <a:buNone/>
            </a:pPr>
            <a:endParaRPr lang="en-GB" sz="2400">
              <a:latin typeface="Arial"/>
              <a:ea typeface="Open Sans"/>
              <a:cs typeface="Arial"/>
            </a:endParaRPr>
          </a:p>
          <a:p>
            <a:pPr marL="608965" indent="-456565">
              <a:buNone/>
            </a:pPr>
            <a:r>
              <a:rPr lang="en-GB" sz="2400" b="1">
                <a:latin typeface="Arial"/>
                <a:ea typeface="Open Sans"/>
                <a:cs typeface="Arial"/>
              </a:rPr>
              <a:t>Possible modification:</a:t>
            </a:r>
          </a:p>
          <a:p>
            <a:pPr marL="608965" indent="-456565">
              <a:buNone/>
            </a:pPr>
            <a:endParaRPr lang="en-GB" sz="2400">
              <a:latin typeface="Arial"/>
              <a:ea typeface="Open Sans"/>
              <a:cs typeface="Arial"/>
            </a:endParaRPr>
          </a:p>
          <a:p>
            <a:pPr>
              <a:buNone/>
            </a:pPr>
            <a:r>
              <a:rPr lang="en-GB" sz="2400">
                <a:latin typeface="Arial"/>
                <a:ea typeface="Open Sans"/>
                <a:cs typeface="Arial"/>
              </a:rPr>
              <a:t>A garden fence has 6 panels                              </a:t>
            </a:r>
            <a:endParaRPr lang="en-GB" sz="2400">
              <a:latin typeface="Arial"/>
              <a:cs typeface="Arial"/>
            </a:endParaRPr>
          </a:p>
          <a:p>
            <a:pPr>
              <a:buFont typeface="Arial"/>
              <a:buChar char="•"/>
            </a:pPr>
            <a:r>
              <a:rPr lang="en-GB" sz="2400">
                <a:latin typeface="Arial"/>
                <a:ea typeface="Open Sans"/>
                <a:cs typeface="Arial"/>
              </a:rPr>
              <a:t>4 of the panels are each 80cm long.</a:t>
            </a:r>
            <a:endParaRPr lang="en-GB" sz="2400">
              <a:latin typeface="Arial"/>
              <a:cs typeface="Arial"/>
            </a:endParaRPr>
          </a:p>
          <a:p>
            <a:pPr>
              <a:buFont typeface="Arial"/>
              <a:buChar char="•"/>
            </a:pPr>
            <a:r>
              <a:rPr lang="en-GB" sz="2400">
                <a:latin typeface="Arial"/>
                <a:ea typeface="Open Sans"/>
                <a:cs typeface="Arial"/>
              </a:rPr>
              <a:t>2 of the panels are each 1.5m long.</a:t>
            </a:r>
            <a:br>
              <a:rPr lang="en-US" sz="2400">
                <a:latin typeface="Arial"/>
                <a:cs typeface="Arial"/>
              </a:rPr>
            </a:br>
            <a:endParaRPr lang="en-US" sz="2400">
              <a:latin typeface="Arial"/>
              <a:cs typeface="Arial"/>
            </a:endParaRPr>
          </a:p>
          <a:p>
            <a:pPr>
              <a:buNone/>
            </a:pPr>
            <a:r>
              <a:rPr lang="en-GB" sz="2400">
                <a:latin typeface="Arial"/>
                <a:ea typeface="Open Sans"/>
                <a:cs typeface="Arial"/>
              </a:rPr>
              <a:t>What is the total length of the fence in metres?</a:t>
            </a:r>
            <a:endParaRPr lang="en-GB" sz="2400">
              <a:latin typeface="Arial"/>
              <a:cs typeface="Arial"/>
            </a:endParaRPr>
          </a:p>
          <a:p>
            <a:pPr marL="608965" indent="-456565">
              <a:buNone/>
            </a:pPr>
            <a:r>
              <a:rPr lang="en-GB" sz="2000">
                <a:latin typeface="Arial"/>
                <a:ea typeface="Open Sans"/>
                <a:cs typeface="Arial"/>
              </a:rPr>
              <a:t>                                           </a:t>
            </a:r>
            <a:r>
              <a:rPr lang="en-GB" sz="2000">
                <a:latin typeface="Aptos"/>
                <a:ea typeface="Open Sans"/>
                <a:cs typeface="Arial"/>
              </a:rPr>
              <a:t>          </a:t>
            </a:r>
            <a:endParaRPr lang="en-GB" sz="2000">
              <a:latin typeface="Arial"/>
              <a:ea typeface="Open Sans" panose="020B0606030504020204" pitchFamily="34" charset="0"/>
              <a:cs typeface="Arial"/>
            </a:endParaRPr>
          </a:p>
          <a:p>
            <a:pPr marL="152400" indent="0">
              <a:buNone/>
            </a:pPr>
            <a:endParaRPr lang="en-GB" sz="2000">
              <a:latin typeface="Arial"/>
              <a:ea typeface="Open Sans"/>
              <a:cs typeface="Arial"/>
            </a:endParaRPr>
          </a:p>
        </p:txBody>
      </p:sp>
      <p:sp>
        <p:nvSpPr>
          <p:cNvPr id="5" name="Rectangle 4">
            <a:extLst>
              <a:ext uri="{FF2B5EF4-FFF2-40B4-BE49-F238E27FC236}">
                <a16:creationId xmlns:a16="http://schemas.microsoft.com/office/drawing/2014/main" id="{91B14CD9-90AA-96C5-53B2-FDC49D454585}"/>
              </a:ext>
            </a:extLst>
          </p:cNvPr>
          <p:cNvSpPr/>
          <p:nvPr/>
        </p:nvSpPr>
        <p:spPr>
          <a:xfrm>
            <a:off x="574431" y="6424245"/>
            <a:ext cx="10351476" cy="435708"/>
          </a:xfrm>
          <a:prstGeom prst="rect">
            <a:avLst/>
          </a:prstGeom>
          <a:solidFill>
            <a:srgbClr val="1025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55393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6F2FE-0528-CBDA-DFC7-AAA8733F51E9}"/>
              </a:ext>
            </a:extLst>
          </p:cNvPr>
          <p:cNvSpPr>
            <a:spLocks noGrp="1"/>
          </p:cNvSpPr>
          <p:nvPr>
            <p:ph type="title"/>
          </p:nvPr>
        </p:nvSpPr>
        <p:spPr>
          <a:xfrm>
            <a:off x="257014" y="145566"/>
            <a:ext cx="10515600" cy="1325563"/>
          </a:xfrm>
        </p:spPr>
        <p:txBody>
          <a:bodyPr/>
          <a:lstStyle/>
          <a:p>
            <a:r>
              <a:rPr lang="en-GB">
                <a:latin typeface="Arial" panose="020B0604020202020204" pitchFamily="34" charset="0"/>
                <a:ea typeface="Open Sans"/>
                <a:cs typeface="Arial" panose="020B0604020202020204" pitchFamily="34" charset="0"/>
              </a:rPr>
              <a:t>Example</a:t>
            </a:r>
            <a:endParaRPr lang="en-GB">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7F1BACE3-E0B6-E316-C955-C5E096C31744}"/>
              </a:ext>
            </a:extLst>
          </p:cNvPr>
          <p:cNvSpPr>
            <a:spLocks noGrp="1"/>
          </p:cNvSpPr>
          <p:nvPr>
            <p:ph idx="1"/>
          </p:nvPr>
        </p:nvSpPr>
        <p:spPr>
          <a:xfrm>
            <a:off x="424912" y="1722304"/>
            <a:ext cx="11510074" cy="4454659"/>
          </a:xfrm>
        </p:spPr>
        <p:txBody>
          <a:bodyPr vert="horz" lIns="91440" tIns="45720" rIns="91440" bIns="45720" rtlCol="0" anchor="t">
            <a:normAutofit/>
          </a:bodyPr>
          <a:lstStyle/>
          <a:p>
            <a:pPr>
              <a:buNone/>
            </a:pPr>
            <a:r>
              <a:rPr lang="en-GB" sz="2400" dirty="0">
                <a:latin typeface="Arial"/>
                <a:ea typeface="Open Sans"/>
                <a:cs typeface="Arial"/>
              </a:rPr>
              <a:t>Identify any </a:t>
            </a:r>
            <a:r>
              <a:rPr lang="en-GB" sz="2400" b="1" dirty="0">
                <a:latin typeface="Arial"/>
                <a:ea typeface="Open Sans"/>
                <a:cs typeface="Arial"/>
              </a:rPr>
              <a:t>two</a:t>
            </a:r>
            <a:r>
              <a:rPr lang="en-GB" sz="2400" dirty="0">
                <a:latin typeface="Arial"/>
                <a:ea typeface="Open Sans"/>
                <a:cs typeface="Arial"/>
              </a:rPr>
              <a:t> factors which you should avoid when you design a building where physically disabled people must be able to access the building.</a:t>
            </a:r>
          </a:p>
          <a:p>
            <a:pPr>
              <a:buNone/>
            </a:pPr>
            <a:endParaRPr lang="en-GB" sz="2400" dirty="0">
              <a:latin typeface="Arial"/>
              <a:ea typeface="Open Sans"/>
              <a:cs typeface="Arial"/>
            </a:endParaRPr>
          </a:p>
          <a:p>
            <a:pPr marL="152400" indent="0">
              <a:buNone/>
            </a:pPr>
            <a:endParaRPr lang="en-GB" sz="2400" dirty="0">
              <a:latin typeface="Arial"/>
              <a:ea typeface="Open Sans"/>
              <a:cs typeface="Arial"/>
            </a:endParaRPr>
          </a:p>
          <a:p>
            <a:pPr marL="152400" indent="0">
              <a:buNone/>
            </a:pPr>
            <a:r>
              <a:rPr lang="en-GB" sz="2400" dirty="0">
                <a:latin typeface="Arial"/>
                <a:ea typeface="Open Sans"/>
                <a:cs typeface="Arial"/>
              </a:rPr>
              <a:t>Possible modification:</a:t>
            </a:r>
          </a:p>
          <a:p>
            <a:r>
              <a:rPr lang="en-GB" sz="2400" dirty="0">
                <a:latin typeface="Arial"/>
                <a:ea typeface="Open Sans"/>
                <a:cs typeface="Arial"/>
              </a:rPr>
              <a:t>You are designing a building.</a:t>
            </a:r>
            <a:endParaRPr lang="en-GB" sz="2400" dirty="0">
              <a:latin typeface="Arial"/>
              <a:cs typeface="Arial"/>
            </a:endParaRPr>
          </a:p>
          <a:p>
            <a:r>
              <a:rPr lang="en-GB" sz="2400" dirty="0">
                <a:latin typeface="Arial"/>
                <a:ea typeface="Open Sans"/>
                <a:cs typeface="Arial"/>
              </a:rPr>
              <a:t>Physically disabled people must have access to the building.</a:t>
            </a:r>
          </a:p>
          <a:p>
            <a:r>
              <a:rPr lang="en-GB" sz="2400" dirty="0"/>
              <a:t>Identify two factors to design a more accessible building.</a:t>
            </a:r>
            <a:r>
              <a:rPr lang="en-US" sz="2400" dirty="0"/>
              <a:t>​</a:t>
            </a:r>
          </a:p>
          <a:p>
            <a:pPr marL="152400" indent="0">
              <a:buNone/>
            </a:pPr>
            <a:endParaRPr lang="en-GB" sz="2400" dirty="0">
              <a:latin typeface="Arial"/>
              <a:ea typeface="Open Sans"/>
              <a:cs typeface="Arial"/>
            </a:endParaRPr>
          </a:p>
          <a:p>
            <a:pPr marL="152400" indent="0">
              <a:buNone/>
            </a:pPr>
            <a:endParaRPr lang="en-GB" sz="2400" dirty="0">
              <a:latin typeface="Arial"/>
              <a:ea typeface="Open Sans"/>
              <a:cs typeface="Arial"/>
            </a:endParaRPr>
          </a:p>
        </p:txBody>
      </p:sp>
      <p:sp>
        <p:nvSpPr>
          <p:cNvPr id="5" name="Title 1">
            <a:extLst>
              <a:ext uri="{FF2B5EF4-FFF2-40B4-BE49-F238E27FC236}">
                <a16:creationId xmlns:a16="http://schemas.microsoft.com/office/drawing/2014/main" id="{3215B760-4A60-DBBF-7461-459BC295A9CA}"/>
              </a:ext>
            </a:extLst>
          </p:cNvPr>
          <p:cNvSpPr txBox="1">
            <a:spLocks/>
          </p:cNvSpPr>
          <p:nvPr/>
        </p:nvSpPr>
        <p:spPr>
          <a:xfrm>
            <a:off x="422857" y="419195"/>
            <a:ext cx="11360800" cy="763600"/>
          </a:xfrm>
          <a:prstGeom prst="rect">
            <a:avLst/>
          </a:prstGeom>
        </p:spPr>
        <p:txBody>
          <a:bodyPr spcFirstLastPara="1" vert="horz" wrap="square" lIns="91425" tIns="91425" rIns="91425" bIns="91425" rtlCol="0" anchor="t" anchorCtr="0">
            <a:noAutofit/>
          </a:bodyPr>
          <a:lstStyle>
            <a:lvl1pPr lvl="0" algn="l" defTabSz="914400" rtl="0" eaLnBrk="1" latinLnBrk="0" hangingPunct="1">
              <a:lnSpc>
                <a:spcPct val="90000"/>
              </a:lnSpc>
              <a:spcBef>
                <a:spcPts val="0"/>
              </a:spcBef>
              <a:spcAft>
                <a:spcPts val="0"/>
              </a:spcAft>
              <a:buSzPts val="2800"/>
              <a:buNone/>
              <a:defRPr sz="4400" kern="1200" baseline="0">
                <a:solidFill>
                  <a:schemeClr val="tx1"/>
                </a:solidFill>
                <a:latin typeface="Open Sans" panose="020B0606030504020204" pitchFamily="34" charset="0"/>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lang="en-GB"/>
          </a:p>
        </p:txBody>
      </p:sp>
      <p:sp>
        <p:nvSpPr>
          <p:cNvPr id="6" name="Rectangle 5">
            <a:extLst>
              <a:ext uri="{FF2B5EF4-FFF2-40B4-BE49-F238E27FC236}">
                <a16:creationId xmlns:a16="http://schemas.microsoft.com/office/drawing/2014/main" id="{95DEFBE7-C072-C6C0-48AE-715AC9CC507E}"/>
              </a:ext>
            </a:extLst>
          </p:cNvPr>
          <p:cNvSpPr/>
          <p:nvPr/>
        </p:nvSpPr>
        <p:spPr>
          <a:xfrm>
            <a:off x="574431" y="6424245"/>
            <a:ext cx="10351476" cy="435708"/>
          </a:xfrm>
          <a:prstGeom prst="rect">
            <a:avLst/>
          </a:prstGeom>
          <a:solidFill>
            <a:srgbClr val="1025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01231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16CC9-A6D1-9131-5382-7862B8A323A3}"/>
              </a:ext>
            </a:extLst>
          </p:cNvPr>
          <p:cNvSpPr>
            <a:spLocks noGrp="1"/>
          </p:cNvSpPr>
          <p:nvPr>
            <p:ph type="title"/>
          </p:nvPr>
        </p:nvSpPr>
        <p:spPr>
          <a:xfrm>
            <a:off x="231183" y="145566"/>
            <a:ext cx="10515600" cy="1325563"/>
          </a:xfrm>
        </p:spPr>
        <p:txBody>
          <a:bodyPr/>
          <a:lstStyle/>
          <a:p>
            <a:r>
              <a:rPr lang="en-GB">
                <a:latin typeface="Arial" panose="020B0604020202020204" pitchFamily="34" charset="0"/>
                <a:ea typeface="Open Sans"/>
                <a:cs typeface="Arial" panose="020B0604020202020204" pitchFamily="34" charset="0"/>
              </a:rPr>
              <a:t>Example</a:t>
            </a:r>
            <a:endParaRPr lang="en-GB">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071CAEDA-3D14-DCFE-D6E2-C1337AA756B6}"/>
              </a:ext>
            </a:extLst>
          </p:cNvPr>
          <p:cNvSpPr>
            <a:spLocks noGrp="1"/>
          </p:cNvSpPr>
          <p:nvPr>
            <p:ph idx="1"/>
          </p:nvPr>
        </p:nvSpPr>
        <p:spPr/>
        <p:txBody>
          <a:bodyPr vert="horz" lIns="91440" tIns="45720" rIns="91440" bIns="45720" rtlCol="0" anchor="t">
            <a:normAutofit/>
          </a:bodyPr>
          <a:lstStyle/>
          <a:p>
            <a:pPr>
              <a:buNone/>
            </a:pPr>
            <a:r>
              <a:rPr lang="en-GB">
                <a:latin typeface="Arial"/>
                <a:ea typeface="Open Sans"/>
                <a:cs typeface="Arial"/>
              </a:rPr>
              <a:t>Original</a:t>
            </a:r>
            <a:endParaRPr lang="en-US"/>
          </a:p>
          <a:p>
            <a:pPr>
              <a:buNone/>
            </a:pPr>
            <a:endParaRPr lang="en-GB">
              <a:latin typeface="Arial"/>
              <a:ea typeface="Open Sans"/>
              <a:cs typeface="Arial"/>
            </a:endParaRPr>
          </a:p>
          <a:p>
            <a:pPr>
              <a:buNone/>
            </a:pPr>
            <a:r>
              <a:rPr lang="en-GB">
                <a:latin typeface="Arial"/>
                <a:ea typeface="Open Sans"/>
                <a:cs typeface="Arial"/>
              </a:rPr>
              <a:t>The yellow alloy brass does not corrode easily.</a:t>
            </a:r>
          </a:p>
          <a:p>
            <a:pPr>
              <a:buNone/>
            </a:pPr>
            <a:r>
              <a:rPr lang="en-GB">
                <a:latin typeface="Arial"/>
                <a:ea typeface="Open Sans"/>
                <a:cs typeface="Arial"/>
              </a:rPr>
              <a:t>Brass is a mixture of the metals copper and zinc. </a:t>
            </a:r>
            <a:r>
              <a:rPr lang="en-GB" u="sng">
                <a:latin typeface="Arial"/>
                <a:ea typeface="Open Sans"/>
                <a:cs typeface="Arial"/>
              </a:rPr>
              <a:t>The more zinc in the brass, the lighter the colour becomes</a:t>
            </a:r>
            <a:r>
              <a:rPr lang="en-GB">
                <a:latin typeface="Arial"/>
                <a:ea typeface="Open Sans"/>
                <a:cs typeface="Arial"/>
              </a:rPr>
              <a:t>. More zinc in brass makes it hard-wearing. </a:t>
            </a:r>
            <a:r>
              <a:rPr lang="en-GB" u="sng">
                <a:latin typeface="Arial"/>
                <a:ea typeface="Open Sans"/>
                <a:cs typeface="Arial"/>
              </a:rPr>
              <a:t>The bigger the percentage of copper in brass, the easier the brass is to shape</a:t>
            </a:r>
            <a:r>
              <a:rPr lang="en-GB">
                <a:latin typeface="Arial"/>
                <a:ea typeface="Open Sans"/>
                <a:cs typeface="Arial"/>
              </a:rPr>
              <a:t>. More copper in brass makes the yellow colour darker.</a:t>
            </a:r>
            <a:endParaRPr lang="en-GB"/>
          </a:p>
          <a:p>
            <a:pPr>
              <a:buNone/>
            </a:pPr>
            <a:endParaRPr lang="en-GB">
              <a:latin typeface="Arial"/>
              <a:ea typeface="Open Sans"/>
              <a:cs typeface="Arial"/>
            </a:endParaRPr>
          </a:p>
          <a:p>
            <a:pPr>
              <a:buNone/>
            </a:pPr>
            <a:endParaRPr lang="en-GB">
              <a:latin typeface="Arial"/>
              <a:ea typeface="Open Sans"/>
              <a:cs typeface="Arial"/>
            </a:endParaRPr>
          </a:p>
        </p:txBody>
      </p:sp>
      <p:sp>
        <p:nvSpPr>
          <p:cNvPr id="4" name="Title 1">
            <a:extLst>
              <a:ext uri="{FF2B5EF4-FFF2-40B4-BE49-F238E27FC236}">
                <a16:creationId xmlns:a16="http://schemas.microsoft.com/office/drawing/2014/main" id="{B5D53AD5-6E4C-C09E-8295-1E38A2B3DC48}"/>
              </a:ext>
            </a:extLst>
          </p:cNvPr>
          <p:cNvSpPr txBox="1">
            <a:spLocks/>
          </p:cNvSpPr>
          <p:nvPr/>
        </p:nvSpPr>
        <p:spPr>
          <a:xfrm>
            <a:off x="422857" y="419195"/>
            <a:ext cx="11360800" cy="763600"/>
          </a:xfrm>
          <a:prstGeom prst="rect">
            <a:avLst/>
          </a:prstGeom>
        </p:spPr>
        <p:txBody>
          <a:bodyPr spcFirstLastPara="1" vert="horz" wrap="square" lIns="91425" tIns="91425" rIns="91425" bIns="91425" rtlCol="0" anchor="t" anchorCtr="0">
            <a:noAutofit/>
          </a:bodyPr>
          <a:lstStyle>
            <a:lvl1pPr lvl="0" algn="l" defTabSz="914400" rtl="0" eaLnBrk="1" latinLnBrk="0" hangingPunct="1">
              <a:lnSpc>
                <a:spcPct val="90000"/>
              </a:lnSpc>
              <a:spcBef>
                <a:spcPts val="0"/>
              </a:spcBef>
              <a:spcAft>
                <a:spcPts val="0"/>
              </a:spcAft>
              <a:buSzPts val="2800"/>
              <a:buNone/>
              <a:defRPr sz="4400" kern="1200" baseline="0">
                <a:solidFill>
                  <a:schemeClr val="tx1"/>
                </a:solidFill>
                <a:latin typeface="Open Sans" panose="020B0606030504020204" pitchFamily="34" charset="0"/>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lang="en-GB"/>
          </a:p>
        </p:txBody>
      </p:sp>
      <p:sp>
        <p:nvSpPr>
          <p:cNvPr id="6" name="Rectangle 5">
            <a:extLst>
              <a:ext uri="{FF2B5EF4-FFF2-40B4-BE49-F238E27FC236}">
                <a16:creationId xmlns:a16="http://schemas.microsoft.com/office/drawing/2014/main" id="{D4F68A2B-1ACD-8F09-ED98-77A22F5E5D50}"/>
              </a:ext>
            </a:extLst>
          </p:cNvPr>
          <p:cNvSpPr/>
          <p:nvPr/>
        </p:nvSpPr>
        <p:spPr>
          <a:xfrm>
            <a:off x="574431" y="6424245"/>
            <a:ext cx="10351476" cy="435708"/>
          </a:xfrm>
          <a:prstGeom prst="rect">
            <a:avLst/>
          </a:prstGeom>
          <a:solidFill>
            <a:srgbClr val="1025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162368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72854-E189-FFC1-D654-6B7A8B7CCC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90FA22-05B5-37B0-DF1F-D6A1209C7258}"/>
              </a:ext>
            </a:extLst>
          </p:cNvPr>
          <p:cNvSpPr>
            <a:spLocks noGrp="1"/>
          </p:cNvSpPr>
          <p:nvPr>
            <p:ph type="title"/>
          </p:nvPr>
        </p:nvSpPr>
        <p:spPr>
          <a:xfrm>
            <a:off x="231183" y="145566"/>
            <a:ext cx="10515600" cy="1325563"/>
          </a:xfrm>
        </p:spPr>
        <p:txBody>
          <a:bodyPr/>
          <a:lstStyle/>
          <a:p>
            <a:r>
              <a:rPr lang="en-GB" sz="2800" b="1">
                <a:latin typeface="Arial"/>
                <a:ea typeface="Open Sans"/>
                <a:cs typeface="Arial"/>
              </a:rPr>
              <a:t>Possible modification</a:t>
            </a:r>
            <a:endParaRPr lang="en-GB" sz="2800">
              <a:solidFill>
                <a:srgbClr val="FFFFFF"/>
              </a:solidFill>
              <a:latin typeface="Arial"/>
              <a:ea typeface="Open Sans"/>
              <a:cs typeface="Arial"/>
            </a:endParaRPr>
          </a:p>
        </p:txBody>
      </p:sp>
      <p:sp>
        <p:nvSpPr>
          <p:cNvPr id="3" name="Text Placeholder 2">
            <a:extLst>
              <a:ext uri="{FF2B5EF4-FFF2-40B4-BE49-F238E27FC236}">
                <a16:creationId xmlns:a16="http://schemas.microsoft.com/office/drawing/2014/main" id="{E596E40B-B2C1-8A4F-BE6F-A65F2BFE65FB}"/>
              </a:ext>
            </a:extLst>
          </p:cNvPr>
          <p:cNvSpPr>
            <a:spLocks noGrp="1"/>
          </p:cNvSpPr>
          <p:nvPr>
            <p:ph idx="1"/>
          </p:nvPr>
        </p:nvSpPr>
        <p:spPr/>
        <p:txBody>
          <a:bodyPr vert="horz" lIns="91440" tIns="45720" rIns="91440" bIns="45720" rtlCol="0" anchor="t">
            <a:normAutofit/>
          </a:bodyPr>
          <a:lstStyle/>
          <a:p>
            <a:pPr>
              <a:buNone/>
            </a:pPr>
            <a:endParaRPr lang="en-GB" sz="1200">
              <a:latin typeface="Arial"/>
              <a:ea typeface="Open Sans"/>
              <a:cs typeface="Arial"/>
            </a:endParaRPr>
          </a:p>
          <a:p>
            <a:pPr>
              <a:buNone/>
            </a:pPr>
            <a:r>
              <a:rPr lang="en-GB" sz="2400">
                <a:latin typeface="Arial"/>
                <a:cs typeface="Arial"/>
              </a:rPr>
              <a:t>Here is some information about brass</a:t>
            </a:r>
          </a:p>
          <a:p>
            <a:pPr>
              <a:buFont typeface="Arial"/>
              <a:buChar char="•"/>
            </a:pPr>
            <a:r>
              <a:rPr lang="en-GB" sz="2400">
                <a:latin typeface="Arial"/>
                <a:cs typeface="Arial"/>
              </a:rPr>
              <a:t>Brass is a yellow alloy. It does not corrode easily.</a:t>
            </a:r>
          </a:p>
          <a:p>
            <a:pPr>
              <a:buFont typeface="Arial"/>
              <a:buChar char="•"/>
            </a:pPr>
            <a:r>
              <a:rPr lang="en-GB" sz="2400">
                <a:latin typeface="Arial"/>
                <a:cs typeface="Arial"/>
              </a:rPr>
              <a:t>Brass is a mixture of the metals copper and zinc.</a:t>
            </a:r>
          </a:p>
          <a:p>
            <a:pPr>
              <a:buFont typeface="Arial"/>
              <a:buChar char="•"/>
            </a:pPr>
            <a:r>
              <a:rPr lang="en-GB" sz="2400">
                <a:latin typeface="Arial"/>
                <a:cs typeface="Arial"/>
              </a:rPr>
              <a:t>More zinc in the brass makes the brass a lighter yellow colour.</a:t>
            </a:r>
          </a:p>
          <a:p>
            <a:pPr>
              <a:buFont typeface="Arial"/>
              <a:buChar char="•"/>
            </a:pPr>
            <a:r>
              <a:rPr lang="en-GB" sz="2400">
                <a:latin typeface="Arial"/>
                <a:cs typeface="Arial"/>
              </a:rPr>
              <a:t>If there is a bigger percentage of copper in the brass, it will be easier to shape.</a:t>
            </a:r>
            <a:endParaRPr lang="en-GB" sz="2400">
              <a:latin typeface="Arial"/>
              <a:ea typeface="Open Sans" panose="020B0606030504020204" pitchFamily="34" charset="0"/>
              <a:cs typeface="Arial"/>
            </a:endParaRPr>
          </a:p>
          <a:p>
            <a:pPr>
              <a:buFont typeface="Arial"/>
              <a:buChar char="•"/>
            </a:pPr>
            <a:r>
              <a:rPr lang="en-GB" sz="2400">
                <a:latin typeface="Arial"/>
                <a:cs typeface="Arial"/>
              </a:rPr>
              <a:t>More copper in the brass makes the brass a darker yellow colour.</a:t>
            </a:r>
          </a:p>
          <a:p>
            <a:pPr marL="152400" indent="0">
              <a:buNone/>
            </a:pPr>
            <a:endParaRPr lang="en-GB">
              <a:latin typeface="Arial"/>
              <a:ea typeface="Open Sans" panose="020B0606030504020204" pitchFamily="34" charset="0"/>
              <a:cs typeface="Arial"/>
            </a:endParaRPr>
          </a:p>
          <a:p>
            <a:pPr marL="152400" indent="0">
              <a:buNone/>
            </a:pPr>
            <a:endParaRPr lang="en-GB">
              <a:solidFill>
                <a:srgbClr val="1E2033"/>
              </a:solidFill>
              <a:latin typeface="Open Sans"/>
              <a:ea typeface="Open Sans"/>
              <a:cs typeface="Open Sans"/>
            </a:endParaRPr>
          </a:p>
          <a:p>
            <a:endParaRPr lang="en-GB"/>
          </a:p>
        </p:txBody>
      </p:sp>
      <p:sp>
        <p:nvSpPr>
          <p:cNvPr id="4" name="Title 1">
            <a:extLst>
              <a:ext uri="{FF2B5EF4-FFF2-40B4-BE49-F238E27FC236}">
                <a16:creationId xmlns:a16="http://schemas.microsoft.com/office/drawing/2014/main" id="{E03A8C48-5843-170E-B585-0C1E179CA5F3}"/>
              </a:ext>
            </a:extLst>
          </p:cNvPr>
          <p:cNvSpPr txBox="1">
            <a:spLocks/>
          </p:cNvSpPr>
          <p:nvPr/>
        </p:nvSpPr>
        <p:spPr>
          <a:xfrm>
            <a:off x="422857" y="419195"/>
            <a:ext cx="11360800" cy="763600"/>
          </a:xfrm>
          <a:prstGeom prst="rect">
            <a:avLst/>
          </a:prstGeom>
        </p:spPr>
        <p:txBody>
          <a:bodyPr spcFirstLastPara="1" vert="horz" wrap="square" lIns="91425" tIns="91425" rIns="91425" bIns="91425" rtlCol="0" anchor="t" anchorCtr="0">
            <a:noAutofit/>
          </a:bodyPr>
          <a:lstStyle>
            <a:lvl1pPr lvl="0" algn="l" defTabSz="914400" rtl="0" eaLnBrk="1" latinLnBrk="0" hangingPunct="1">
              <a:lnSpc>
                <a:spcPct val="90000"/>
              </a:lnSpc>
              <a:spcBef>
                <a:spcPts val="0"/>
              </a:spcBef>
              <a:spcAft>
                <a:spcPts val="0"/>
              </a:spcAft>
              <a:buSzPts val="2800"/>
              <a:buNone/>
              <a:defRPr sz="4400" kern="1200" baseline="0">
                <a:solidFill>
                  <a:schemeClr val="tx1"/>
                </a:solidFill>
                <a:latin typeface="Open Sans" panose="020B0606030504020204" pitchFamily="34" charset="0"/>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lang="en-GB"/>
          </a:p>
        </p:txBody>
      </p:sp>
      <p:sp>
        <p:nvSpPr>
          <p:cNvPr id="6" name="Rectangle 5">
            <a:extLst>
              <a:ext uri="{FF2B5EF4-FFF2-40B4-BE49-F238E27FC236}">
                <a16:creationId xmlns:a16="http://schemas.microsoft.com/office/drawing/2014/main" id="{822C8F76-213A-CE69-3266-88412D94850B}"/>
              </a:ext>
            </a:extLst>
          </p:cNvPr>
          <p:cNvSpPr/>
          <p:nvPr/>
        </p:nvSpPr>
        <p:spPr>
          <a:xfrm>
            <a:off x="574431" y="6424245"/>
            <a:ext cx="10351476" cy="435708"/>
          </a:xfrm>
          <a:prstGeom prst="rect">
            <a:avLst/>
          </a:prstGeom>
          <a:solidFill>
            <a:srgbClr val="1025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190130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4274" name="Rectangle 2"/>
          <p:cNvSpPr>
            <a:spLocks noGrp="1" noChangeArrowheads="1"/>
          </p:cNvSpPr>
          <p:nvPr>
            <p:ph type="title"/>
          </p:nvPr>
        </p:nvSpPr>
        <p:spPr/>
        <p:txBody>
          <a:bodyPr lIns="91440" tIns="45720" rIns="91440" bIns="45720" anchor="t">
            <a:normAutofit/>
          </a:bodyPr>
          <a:lstStyle/>
          <a:p>
            <a:pPr marL="228600" indent="-228600">
              <a:lnSpc>
                <a:spcPct val="100000"/>
              </a:lnSpc>
              <a:spcBef>
                <a:spcPts val="1000"/>
              </a:spcBef>
            </a:pPr>
            <a:r>
              <a:rPr lang="en-GB" b="1">
                <a:latin typeface="Arial"/>
                <a:ea typeface="ＭＳ Ｐゴシック"/>
                <a:cs typeface="Arial"/>
              </a:rPr>
              <a:t>Individual language modification:</a:t>
            </a:r>
            <a:r>
              <a:rPr lang="en-GB">
                <a:latin typeface="Arial"/>
                <a:ea typeface="ＭＳ Ｐゴシック"/>
                <a:cs typeface="Arial"/>
              </a:rPr>
              <a:t> </a:t>
            </a:r>
            <a:endParaRPr lang="en-GB">
              <a:latin typeface="Arial"/>
              <a:cs typeface="Arial"/>
            </a:endParaRPr>
          </a:p>
        </p:txBody>
      </p:sp>
      <p:sp>
        <p:nvSpPr>
          <p:cNvPr id="29700" name="Rectangle 3"/>
          <p:cNvSpPr>
            <a:spLocks noGrp="1" noChangeArrowheads="1"/>
          </p:cNvSpPr>
          <p:nvPr>
            <p:ph idx="1"/>
          </p:nvPr>
        </p:nvSpPr>
        <p:spPr>
          <a:xfrm>
            <a:off x="831574" y="1255781"/>
            <a:ext cx="10515600" cy="4351338"/>
          </a:xfrm>
        </p:spPr>
        <p:txBody>
          <a:bodyPr vert="horz" lIns="91440" tIns="45720" rIns="91440" bIns="45720" rtlCol="0" anchor="t">
            <a:normAutofit/>
          </a:bodyPr>
          <a:lstStyle/>
          <a:p>
            <a:pPr>
              <a:spcBef>
                <a:spcPts val="25"/>
              </a:spcBef>
            </a:pPr>
            <a:r>
              <a:rPr lang="en-GB" sz="3400">
                <a:latin typeface="Arial"/>
                <a:cs typeface="Arial"/>
              </a:rPr>
              <a:t>Language modifiers work live in the exam to further modify language at the candidate’s request </a:t>
            </a:r>
            <a:endParaRPr lang="en-US" sz="3400"/>
          </a:p>
          <a:p>
            <a:pPr>
              <a:spcBef>
                <a:spcPts val="25"/>
              </a:spcBef>
            </a:pPr>
            <a:r>
              <a:rPr lang="en-GB" sz="3400">
                <a:latin typeface="Arial"/>
                <a:cs typeface="Arial"/>
              </a:rPr>
              <a:t>have a low standard score for reading comprehension and/or vocabulary (&lt;70)</a:t>
            </a:r>
            <a:endParaRPr lang="en-GB" sz="3400"/>
          </a:p>
          <a:p>
            <a:pPr>
              <a:spcBef>
                <a:spcPts val="25"/>
              </a:spcBef>
            </a:pPr>
            <a:r>
              <a:rPr lang="en-GB" sz="3400">
                <a:latin typeface="Arial"/>
                <a:cs typeface="Arial"/>
              </a:rPr>
              <a:t>need extensive modification to language in class </a:t>
            </a:r>
            <a:r>
              <a:rPr lang="en-GB" sz="3400" u="sng">
                <a:latin typeface="Arial"/>
                <a:cs typeface="Arial"/>
              </a:rPr>
              <a:t>and</a:t>
            </a:r>
            <a:endParaRPr lang="en-GB" sz="3400"/>
          </a:p>
          <a:p>
            <a:pPr>
              <a:spcBef>
                <a:spcPts val="25"/>
              </a:spcBef>
            </a:pPr>
            <a:r>
              <a:rPr lang="en-GB" sz="3400">
                <a:latin typeface="Arial"/>
                <a:cs typeface="Arial"/>
              </a:rPr>
              <a:t>have support with comprehension as their normal way of working</a:t>
            </a:r>
            <a:endParaRPr lang="en-US" sz="3400"/>
          </a:p>
          <a:p>
            <a:pPr>
              <a:spcBef>
                <a:spcPts val="25"/>
              </a:spcBef>
            </a:pPr>
            <a:endParaRPr lang="en-GB">
              <a:latin typeface="Calibri"/>
              <a:cs typeface="Calibri"/>
            </a:endParaRPr>
          </a:p>
          <a:p>
            <a:pPr>
              <a:spcBef>
                <a:spcPts val="25"/>
              </a:spcBef>
            </a:pPr>
            <a:endParaRPr lang="en-GB">
              <a:latin typeface="Calibri"/>
              <a:cs typeface="Calibri"/>
            </a:endParaRPr>
          </a:p>
        </p:txBody>
      </p:sp>
      <p:sp>
        <p:nvSpPr>
          <p:cNvPr id="6" name="Date Placeholder 3"/>
          <p:cNvSpPr>
            <a:spLocks noGrp="1"/>
          </p:cNvSpPr>
          <p:nvPr>
            <p:ph type="dt" sz="half" idx="10"/>
          </p:nvPr>
        </p:nvSpPr>
        <p:spPr>
          <a:xfrm>
            <a:off x="838200" y="5994400"/>
            <a:ext cx="10515600" cy="365125"/>
          </a:xfrm>
        </p:spPr>
        <p:txBody>
          <a:bodyPr/>
          <a:lstStyle>
            <a:lvl1pPr eaLnBrk="0" hangingPunct="0">
              <a:defRPr sz="3200">
                <a:solidFill>
                  <a:srgbClr val="FFCCCC"/>
                </a:solidFill>
                <a:latin typeface="Century Gothic" charset="0"/>
                <a:ea typeface="ＭＳ Ｐゴシック" charset="0"/>
                <a:cs typeface="Arial" charset="0"/>
              </a:defRPr>
            </a:lvl1pPr>
            <a:lvl2pPr marL="742950" indent="-285750" eaLnBrk="0" hangingPunct="0">
              <a:defRPr sz="3200">
                <a:solidFill>
                  <a:srgbClr val="FFCCCC"/>
                </a:solidFill>
                <a:latin typeface="Century Gothic" charset="0"/>
                <a:ea typeface="Arial" charset="0"/>
                <a:cs typeface="Arial" charset="0"/>
              </a:defRPr>
            </a:lvl2pPr>
            <a:lvl3pPr marL="1143000" indent="-228600" eaLnBrk="0" hangingPunct="0">
              <a:defRPr sz="3200">
                <a:solidFill>
                  <a:srgbClr val="FFCCCC"/>
                </a:solidFill>
                <a:latin typeface="Century Gothic" charset="0"/>
                <a:ea typeface="Arial" charset="0"/>
                <a:cs typeface="Arial" charset="0"/>
              </a:defRPr>
            </a:lvl3pPr>
            <a:lvl4pPr marL="1600200" indent="-228600" eaLnBrk="0" hangingPunct="0">
              <a:defRPr sz="3200">
                <a:solidFill>
                  <a:srgbClr val="FFCCCC"/>
                </a:solidFill>
                <a:latin typeface="Century Gothic" charset="0"/>
                <a:ea typeface="Arial" charset="0"/>
                <a:cs typeface="Arial" charset="0"/>
              </a:defRPr>
            </a:lvl4pPr>
            <a:lvl5pPr marL="2057400" indent="-228600" eaLnBrk="0" hangingPunct="0">
              <a:defRPr sz="3200">
                <a:solidFill>
                  <a:srgbClr val="FFCCCC"/>
                </a:solidFill>
                <a:latin typeface="Century Gothic" charset="0"/>
                <a:ea typeface="Arial" charset="0"/>
                <a:cs typeface="Arial" charset="0"/>
              </a:defRPr>
            </a:lvl5pPr>
            <a:lvl6pPr marL="2514600" indent="-228600" eaLnBrk="0" fontAlgn="base" hangingPunct="0">
              <a:spcBef>
                <a:spcPct val="0"/>
              </a:spcBef>
              <a:spcAft>
                <a:spcPct val="0"/>
              </a:spcAft>
              <a:defRPr sz="3200">
                <a:solidFill>
                  <a:srgbClr val="FFCCCC"/>
                </a:solidFill>
                <a:latin typeface="Century Gothic" charset="0"/>
                <a:ea typeface="Arial" charset="0"/>
                <a:cs typeface="Arial" charset="0"/>
              </a:defRPr>
            </a:lvl6pPr>
            <a:lvl7pPr marL="2971800" indent="-228600" eaLnBrk="0" fontAlgn="base" hangingPunct="0">
              <a:spcBef>
                <a:spcPct val="0"/>
              </a:spcBef>
              <a:spcAft>
                <a:spcPct val="0"/>
              </a:spcAft>
              <a:defRPr sz="3200">
                <a:solidFill>
                  <a:srgbClr val="FFCCCC"/>
                </a:solidFill>
                <a:latin typeface="Century Gothic" charset="0"/>
                <a:ea typeface="Arial" charset="0"/>
                <a:cs typeface="Arial" charset="0"/>
              </a:defRPr>
            </a:lvl7pPr>
            <a:lvl8pPr marL="3429000" indent="-228600" eaLnBrk="0" fontAlgn="base" hangingPunct="0">
              <a:spcBef>
                <a:spcPct val="0"/>
              </a:spcBef>
              <a:spcAft>
                <a:spcPct val="0"/>
              </a:spcAft>
              <a:defRPr sz="3200">
                <a:solidFill>
                  <a:srgbClr val="FFCCCC"/>
                </a:solidFill>
                <a:latin typeface="Century Gothic" charset="0"/>
                <a:ea typeface="Arial" charset="0"/>
                <a:cs typeface="Arial" charset="0"/>
              </a:defRPr>
            </a:lvl8pPr>
            <a:lvl9pPr marL="3886200" indent="-228600" eaLnBrk="0" fontAlgn="base" hangingPunct="0">
              <a:spcBef>
                <a:spcPct val="0"/>
              </a:spcBef>
              <a:spcAft>
                <a:spcPct val="0"/>
              </a:spcAft>
              <a:defRPr sz="3200">
                <a:solidFill>
                  <a:srgbClr val="FFCCCC"/>
                </a:solidFill>
                <a:latin typeface="Century Gothic" charset="0"/>
                <a:ea typeface="Arial" charset="0"/>
                <a:cs typeface="Arial" charset="0"/>
              </a:defRPr>
            </a:lvl9pPr>
          </a:lstStyle>
          <a:p>
            <a:pPr eaLnBrk="1" fontAlgn="base" hangingPunct="1">
              <a:spcBef>
                <a:spcPct val="0"/>
              </a:spcBef>
              <a:spcAft>
                <a:spcPct val="0"/>
              </a:spcAft>
            </a:pPr>
            <a:r>
              <a:rPr lang="en-GB" sz="2400">
                <a:solidFill>
                  <a:srgbClr val="21E6D1"/>
                </a:solidFill>
                <a:effectLst>
                  <a:outerShdw blurRad="38100" dist="38100" dir="2700000" algn="tl">
                    <a:srgbClr val="000000"/>
                  </a:outerShdw>
                </a:effectLst>
                <a:latin typeface="Arial" panose="020B0604020202020204" pitchFamily="34" charset="0"/>
                <a:cs typeface="Arial" panose="020B0604020202020204" pitchFamily="34" charset="0"/>
              </a:rPr>
              <a:t>JCQ Access Arrangements and Reasonable Adjustments (AARA) 5.11</a:t>
            </a:r>
          </a:p>
        </p:txBody>
      </p:sp>
      <p:sp>
        <p:nvSpPr>
          <p:cNvPr id="3" name="Slide Number Placeholder 2"/>
          <p:cNvSpPr>
            <a:spLocks noGrp="1"/>
          </p:cNvSpPr>
          <p:nvPr>
            <p:ph type="sldNum" sz="quarter" idx="12"/>
          </p:nvPr>
        </p:nvSpPr>
        <p:spPr/>
        <p:txBody>
          <a:bodyPr/>
          <a:lstStyle/>
          <a:p>
            <a:pPr fontAlgn="base">
              <a:spcBef>
                <a:spcPct val="0"/>
              </a:spcBef>
              <a:spcAft>
                <a:spcPct val="0"/>
              </a:spcAft>
            </a:pPr>
            <a:fld id="{99A16ADE-2289-4E92-96D2-3E746010B22E}" type="slidenum">
              <a:rPr lang="en-GB">
                <a:ea typeface="ＭＳ Ｐゴシック" charset="0"/>
                <a:cs typeface="Arial" charset="0"/>
              </a:rPr>
              <a:pPr fontAlgn="base">
                <a:spcBef>
                  <a:spcPct val="0"/>
                </a:spcBef>
                <a:spcAft>
                  <a:spcPct val="0"/>
                </a:spcAft>
              </a:pPr>
              <a:t>37</a:t>
            </a:fld>
            <a:endParaRPr lang="en-GB">
              <a:ea typeface="ＭＳ Ｐゴシック" charset="0"/>
              <a:cs typeface="Arial" charset="0"/>
            </a:endParaRPr>
          </a:p>
        </p:txBody>
      </p:sp>
    </p:spTree>
    <p:extLst>
      <p:ext uri="{BB962C8B-B14F-4D97-AF65-F5344CB8AC3E}">
        <p14:creationId xmlns:p14="http://schemas.microsoft.com/office/powerpoint/2010/main" val="22159576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6322" name="Rectangle 2"/>
          <p:cNvSpPr>
            <a:spLocks noGrp="1" noChangeArrowheads="1"/>
          </p:cNvSpPr>
          <p:nvPr>
            <p:ph type="title"/>
          </p:nvPr>
        </p:nvSpPr>
        <p:spPr>
          <a:xfrm>
            <a:off x="838200" y="690"/>
            <a:ext cx="10515600" cy="1325563"/>
          </a:xfrm>
        </p:spPr>
        <p:txBody>
          <a:bodyPr/>
          <a:lstStyle/>
          <a:p>
            <a:pPr eaLnBrk="1" hangingPunct="1"/>
            <a:r>
              <a:rPr lang="en-GB" b="1">
                <a:latin typeface="Arial"/>
                <a:ea typeface="Open Sans"/>
                <a:cs typeface="Arial"/>
              </a:rPr>
              <a:t>Language Modifier</a:t>
            </a:r>
          </a:p>
        </p:txBody>
      </p:sp>
      <p:sp>
        <p:nvSpPr>
          <p:cNvPr id="26628" name="Rectangle 3"/>
          <p:cNvSpPr>
            <a:spLocks noGrp="1" noChangeArrowheads="1"/>
          </p:cNvSpPr>
          <p:nvPr>
            <p:ph idx="1"/>
          </p:nvPr>
        </p:nvSpPr>
        <p:spPr>
          <a:xfrm>
            <a:off x="838200" y="1428060"/>
            <a:ext cx="10515600" cy="4351338"/>
          </a:xfrm>
        </p:spPr>
        <p:txBody>
          <a:bodyPr vert="horz" lIns="91440" tIns="45720" rIns="91440" bIns="45720" rtlCol="0" anchor="t">
            <a:normAutofit/>
          </a:bodyPr>
          <a:lstStyle/>
          <a:p>
            <a:pPr>
              <a:spcBef>
                <a:spcPts val="25"/>
              </a:spcBef>
            </a:pPr>
            <a:r>
              <a:rPr lang="en-GB" sz="3400">
                <a:latin typeface="Arial"/>
                <a:cs typeface="Arial"/>
              </a:rPr>
              <a:t>Can reword the carrier language of a question only where a candidate indicates a specific need for help</a:t>
            </a:r>
          </a:p>
          <a:p>
            <a:pPr>
              <a:spcBef>
                <a:spcPts val="25"/>
              </a:spcBef>
            </a:pPr>
            <a:r>
              <a:rPr lang="en-GB" sz="3400">
                <a:latin typeface="Arial"/>
                <a:cs typeface="Arial"/>
              </a:rPr>
              <a:t>Cannot change: </a:t>
            </a:r>
          </a:p>
          <a:p>
            <a:pPr lvl="1">
              <a:spcBef>
                <a:spcPts val="25"/>
              </a:spcBef>
              <a:buFont typeface="Arial" panose="020B0604020202020204" pitchFamily="34" charset="0"/>
              <a:buChar char="•"/>
            </a:pPr>
            <a:r>
              <a:rPr lang="en-GB" sz="3400">
                <a:latin typeface="Arial"/>
                <a:cs typeface="Arial"/>
              </a:rPr>
              <a:t>technical language</a:t>
            </a:r>
          </a:p>
          <a:p>
            <a:pPr lvl="1">
              <a:spcBef>
                <a:spcPts val="25"/>
              </a:spcBef>
              <a:buFont typeface="Arial" panose="020B0604020202020204" pitchFamily="34" charset="0"/>
              <a:buChar char="•"/>
            </a:pPr>
            <a:r>
              <a:rPr lang="en-GB" sz="3400">
                <a:latin typeface="Arial"/>
                <a:cs typeface="Arial"/>
              </a:rPr>
              <a:t>subject specific language</a:t>
            </a:r>
          </a:p>
          <a:p>
            <a:pPr lvl="1">
              <a:spcBef>
                <a:spcPts val="25"/>
              </a:spcBef>
              <a:buFont typeface="Arial" panose="020B0604020202020204" pitchFamily="34" charset="0"/>
              <a:buChar char="•"/>
            </a:pPr>
            <a:r>
              <a:rPr lang="en-GB" sz="3400">
                <a:latin typeface="Arial"/>
                <a:cs typeface="Arial"/>
              </a:rPr>
              <a:t>source material</a:t>
            </a:r>
          </a:p>
          <a:p>
            <a:pPr>
              <a:spcBef>
                <a:spcPts val="25"/>
              </a:spcBef>
            </a:pPr>
            <a:r>
              <a:rPr lang="en-GB" sz="3400">
                <a:latin typeface="Arial"/>
                <a:cs typeface="Arial"/>
              </a:rPr>
              <a:t>Take care when rewording the command word (e.g. describe, explain, suggest)</a:t>
            </a:r>
          </a:p>
          <a:p>
            <a:pPr>
              <a:spcBef>
                <a:spcPts val="25"/>
              </a:spcBef>
            </a:pPr>
            <a:endParaRPr lang="en-GB">
              <a:latin typeface="Calibri" charset="0"/>
              <a:cs typeface="Calibri" charset="0"/>
            </a:endParaRPr>
          </a:p>
        </p:txBody>
      </p:sp>
      <p:sp>
        <p:nvSpPr>
          <p:cNvPr id="7" name="Date Placeholder 3"/>
          <p:cNvSpPr>
            <a:spLocks noGrp="1"/>
          </p:cNvSpPr>
          <p:nvPr>
            <p:ph type="dt" sz="half" idx="10"/>
          </p:nvPr>
        </p:nvSpPr>
        <p:spPr/>
        <p:txBody>
          <a:bodyPr/>
          <a:lstStyle>
            <a:lvl1pPr eaLnBrk="0" hangingPunct="0">
              <a:defRPr sz="3200">
                <a:solidFill>
                  <a:srgbClr val="FFCCCC"/>
                </a:solidFill>
                <a:latin typeface="Century Gothic" charset="0"/>
                <a:ea typeface="ＭＳ Ｐゴシック" charset="0"/>
                <a:cs typeface="Arial" charset="0"/>
              </a:defRPr>
            </a:lvl1pPr>
            <a:lvl2pPr marL="742950" indent="-285750" eaLnBrk="0" hangingPunct="0">
              <a:defRPr sz="3200">
                <a:solidFill>
                  <a:srgbClr val="FFCCCC"/>
                </a:solidFill>
                <a:latin typeface="Century Gothic" charset="0"/>
                <a:ea typeface="Arial" charset="0"/>
                <a:cs typeface="Arial" charset="0"/>
              </a:defRPr>
            </a:lvl2pPr>
            <a:lvl3pPr marL="1143000" indent="-228600" eaLnBrk="0" hangingPunct="0">
              <a:defRPr sz="3200">
                <a:solidFill>
                  <a:srgbClr val="FFCCCC"/>
                </a:solidFill>
                <a:latin typeface="Century Gothic" charset="0"/>
                <a:ea typeface="Arial" charset="0"/>
                <a:cs typeface="Arial" charset="0"/>
              </a:defRPr>
            </a:lvl3pPr>
            <a:lvl4pPr marL="1600200" indent="-228600" eaLnBrk="0" hangingPunct="0">
              <a:defRPr sz="3200">
                <a:solidFill>
                  <a:srgbClr val="FFCCCC"/>
                </a:solidFill>
                <a:latin typeface="Century Gothic" charset="0"/>
                <a:ea typeface="Arial" charset="0"/>
                <a:cs typeface="Arial" charset="0"/>
              </a:defRPr>
            </a:lvl4pPr>
            <a:lvl5pPr marL="2057400" indent="-228600" eaLnBrk="0" hangingPunct="0">
              <a:defRPr sz="3200">
                <a:solidFill>
                  <a:srgbClr val="FFCCCC"/>
                </a:solidFill>
                <a:latin typeface="Century Gothic" charset="0"/>
                <a:ea typeface="Arial" charset="0"/>
                <a:cs typeface="Arial" charset="0"/>
              </a:defRPr>
            </a:lvl5pPr>
            <a:lvl6pPr marL="2514600" indent="-228600" eaLnBrk="0" fontAlgn="base" hangingPunct="0">
              <a:spcBef>
                <a:spcPct val="0"/>
              </a:spcBef>
              <a:spcAft>
                <a:spcPct val="0"/>
              </a:spcAft>
              <a:defRPr sz="3200">
                <a:solidFill>
                  <a:srgbClr val="FFCCCC"/>
                </a:solidFill>
                <a:latin typeface="Century Gothic" charset="0"/>
                <a:ea typeface="Arial" charset="0"/>
                <a:cs typeface="Arial" charset="0"/>
              </a:defRPr>
            </a:lvl6pPr>
            <a:lvl7pPr marL="2971800" indent="-228600" eaLnBrk="0" fontAlgn="base" hangingPunct="0">
              <a:spcBef>
                <a:spcPct val="0"/>
              </a:spcBef>
              <a:spcAft>
                <a:spcPct val="0"/>
              </a:spcAft>
              <a:defRPr sz="3200">
                <a:solidFill>
                  <a:srgbClr val="FFCCCC"/>
                </a:solidFill>
                <a:latin typeface="Century Gothic" charset="0"/>
                <a:ea typeface="Arial" charset="0"/>
                <a:cs typeface="Arial" charset="0"/>
              </a:defRPr>
            </a:lvl7pPr>
            <a:lvl8pPr marL="3429000" indent="-228600" eaLnBrk="0" fontAlgn="base" hangingPunct="0">
              <a:spcBef>
                <a:spcPct val="0"/>
              </a:spcBef>
              <a:spcAft>
                <a:spcPct val="0"/>
              </a:spcAft>
              <a:defRPr sz="3200">
                <a:solidFill>
                  <a:srgbClr val="FFCCCC"/>
                </a:solidFill>
                <a:latin typeface="Century Gothic" charset="0"/>
                <a:ea typeface="Arial" charset="0"/>
                <a:cs typeface="Arial" charset="0"/>
              </a:defRPr>
            </a:lvl8pPr>
            <a:lvl9pPr marL="3886200" indent="-228600" eaLnBrk="0" fontAlgn="base" hangingPunct="0">
              <a:spcBef>
                <a:spcPct val="0"/>
              </a:spcBef>
              <a:spcAft>
                <a:spcPct val="0"/>
              </a:spcAft>
              <a:defRPr sz="3200">
                <a:solidFill>
                  <a:srgbClr val="FFCCCC"/>
                </a:solidFill>
                <a:latin typeface="Century Gothic" charset="0"/>
                <a:ea typeface="Arial" charset="0"/>
                <a:cs typeface="Arial" charset="0"/>
              </a:defRPr>
            </a:lvl9pPr>
          </a:lstStyle>
          <a:p>
            <a:pPr eaLnBrk="1" fontAlgn="base" hangingPunct="1">
              <a:spcBef>
                <a:spcPct val="0"/>
              </a:spcBef>
              <a:spcAft>
                <a:spcPct val="0"/>
              </a:spcAft>
            </a:pPr>
            <a:r>
              <a:rPr lang="en-GB" sz="2600">
                <a:solidFill>
                  <a:srgbClr val="21E6D1"/>
                </a:solidFill>
                <a:effectLst>
                  <a:outerShdw blurRad="38100" dist="38100" dir="2700000" algn="tl">
                    <a:srgbClr val="000000"/>
                  </a:outerShdw>
                </a:effectLst>
                <a:latin typeface="Arial" panose="020B0604020202020204" pitchFamily="34" charset="0"/>
                <a:cs typeface="Arial" panose="020B0604020202020204" pitchFamily="34" charset="0"/>
              </a:rPr>
              <a:t>AARA</a:t>
            </a:r>
            <a:r>
              <a:rPr lang="en-GB" sz="2600">
                <a:solidFill>
                  <a:srgbClr val="0AA9FF"/>
                </a:solidFill>
                <a:effectLst>
                  <a:outerShdw blurRad="38100" dist="38100" dir="2700000" algn="tl">
                    <a:srgbClr val="000000"/>
                  </a:outerShdw>
                </a:effectLst>
                <a:latin typeface="Arial" panose="020B0604020202020204" pitchFamily="34" charset="0"/>
                <a:cs typeface="Arial" panose="020B0604020202020204" pitchFamily="34" charset="0"/>
              </a:rPr>
              <a:t> </a:t>
            </a:r>
            <a:r>
              <a:rPr lang="en-GB" sz="2600">
                <a:solidFill>
                  <a:srgbClr val="21E6D1"/>
                </a:solidFill>
                <a:effectLst>
                  <a:outerShdw blurRad="38100" dist="38100" dir="2700000" algn="tl">
                    <a:srgbClr val="000000"/>
                  </a:outerShdw>
                </a:effectLst>
                <a:latin typeface="Arial" panose="020B0604020202020204" pitchFamily="34" charset="0"/>
                <a:cs typeface="Arial" panose="020B0604020202020204" pitchFamily="34" charset="0"/>
              </a:rPr>
              <a:t>5.11</a:t>
            </a:r>
          </a:p>
        </p:txBody>
      </p:sp>
      <p:sp>
        <p:nvSpPr>
          <p:cNvPr id="3" name="Slide Number Placeholder 2"/>
          <p:cNvSpPr>
            <a:spLocks noGrp="1"/>
          </p:cNvSpPr>
          <p:nvPr>
            <p:ph type="sldNum" sz="quarter" idx="12"/>
          </p:nvPr>
        </p:nvSpPr>
        <p:spPr/>
        <p:txBody>
          <a:bodyPr/>
          <a:lstStyle/>
          <a:p>
            <a:pPr fontAlgn="base">
              <a:spcBef>
                <a:spcPct val="0"/>
              </a:spcBef>
              <a:spcAft>
                <a:spcPct val="0"/>
              </a:spcAft>
            </a:pPr>
            <a:fld id="{99A16ADE-2289-4E92-96D2-3E746010B22E}" type="slidenum">
              <a:rPr lang="en-GB">
                <a:ea typeface="ＭＳ Ｐゴシック" charset="0"/>
                <a:cs typeface="Arial" charset="0"/>
              </a:rPr>
              <a:pPr fontAlgn="base">
                <a:spcBef>
                  <a:spcPct val="0"/>
                </a:spcBef>
                <a:spcAft>
                  <a:spcPct val="0"/>
                </a:spcAft>
              </a:pPr>
              <a:t>38</a:t>
            </a:fld>
            <a:endParaRPr lang="en-GB">
              <a:ea typeface="ＭＳ Ｐゴシック" charset="0"/>
              <a:cs typeface="Arial" charset="0"/>
            </a:endParaRPr>
          </a:p>
        </p:txBody>
      </p:sp>
    </p:spTree>
    <p:extLst>
      <p:ext uri="{BB962C8B-B14F-4D97-AF65-F5344CB8AC3E}">
        <p14:creationId xmlns:p14="http://schemas.microsoft.com/office/powerpoint/2010/main" val="9418992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6CD50-3183-0FFA-0760-9F9849F18C33}"/>
            </a:ext>
          </a:extLst>
        </p:cNvPr>
        <p:cNvGrpSpPr/>
        <p:nvPr/>
      </p:nvGrpSpPr>
      <p:grpSpPr>
        <a:xfrm>
          <a:off x="0" y="0"/>
          <a:ext cx="0" cy="0"/>
          <a:chOff x="0" y="0"/>
          <a:chExt cx="0" cy="0"/>
        </a:xfrm>
      </p:grpSpPr>
      <p:sp>
        <p:nvSpPr>
          <p:cNvPr id="1334274" name="Rectangle 2">
            <a:extLst>
              <a:ext uri="{FF2B5EF4-FFF2-40B4-BE49-F238E27FC236}">
                <a16:creationId xmlns:a16="http://schemas.microsoft.com/office/drawing/2014/main" id="{84C94F5B-5F99-8343-2025-9CAB66FDAEED}"/>
              </a:ext>
            </a:extLst>
          </p:cNvPr>
          <p:cNvSpPr>
            <a:spLocks noGrp="1" noChangeArrowheads="1"/>
          </p:cNvSpPr>
          <p:nvPr>
            <p:ph type="title"/>
          </p:nvPr>
        </p:nvSpPr>
        <p:spPr>
          <a:xfrm>
            <a:off x="838200" y="139838"/>
            <a:ext cx="10515600" cy="1325563"/>
          </a:xfrm>
        </p:spPr>
        <p:txBody>
          <a:bodyPr/>
          <a:lstStyle/>
          <a:p>
            <a:pPr eaLnBrk="1" hangingPunct="1"/>
            <a:r>
              <a:rPr lang="en-GB" b="1">
                <a:latin typeface="Arial"/>
                <a:ea typeface="Open Sans"/>
                <a:cs typeface="Arial"/>
              </a:rPr>
              <a:t>Language Modifier for Candidates</a:t>
            </a:r>
            <a:r>
              <a:rPr lang="en-GB">
                <a:latin typeface="Arial"/>
                <a:ea typeface="Open Sans"/>
                <a:cs typeface="Arial"/>
              </a:rPr>
              <a:t> </a:t>
            </a:r>
          </a:p>
        </p:txBody>
      </p:sp>
      <p:sp>
        <p:nvSpPr>
          <p:cNvPr id="29700" name="Rectangle 3">
            <a:extLst>
              <a:ext uri="{FF2B5EF4-FFF2-40B4-BE49-F238E27FC236}">
                <a16:creationId xmlns:a16="http://schemas.microsoft.com/office/drawing/2014/main" id="{AA323662-4CC5-CCC8-A1F2-DF4AAA115E0D}"/>
              </a:ext>
            </a:extLst>
          </p:cNvPr>
          <p:cNvSpPr>
            <a:spLocks noGrp="1" noChangeArrowheads="1"/>
          </p:cNvSpPr>
          <p:nvPr>
            <p:ph idx="1"/>
          </p:nvPr>
        </p:nvSpPr>
        <p:spPr>
          <a:xfrm>
            <a:off x="831574" y="1348547"/>
            <a:ext cx="10515600" cy="4351338"/>
          </a:xfrm>
        </p:spPr>
        <p:txBody>
          <a:bodyPr vert="horz" lIns="91440" tIns="45720" rIns="91440" bIns="45720" rtlCol="0" anchor="t">
            <a:noAutofit/>
          </a:bodyPr>
          <a:lstStyle/>
          <a:p>
            <a:pPr>
              <a:spcBef>
                <a:spcPts val="25"/>
              </a:spcBef>
            </a:pPr>
            <a:r>
              <a:rPr lang="en-GB" sz="3400">
                <a:latin typeface="Arial"/>
                <a:cs typeface="Arial"/>
              </a:rPr>
              <a:t>High risk arrangement</a:t>
            </a:r>
          </a:p>
          <a:p>
            <a:pPr>
              <a:spcBef>
                <a:spcPts val="25"/>
              </a:spcBef>
            </a:pPr>
            <a:r>
              <a:rPr lang="en-GB" sz="3400">
                <a:latin typeface="Arial"/>
                <a:cs typeface="Arial"/>
              </a:rPr>
              <a:t>Language Modifier is an adjustment of last resort</a:t>
            </a:r>
          </a:p>
          <a:p>
            <a:pPr>
              <a:spcBef>
                <a:spcPts val="25"/>
              </a:spcBef>
            </a:pPr>
            <a:r>
              <a:rPr lang="en-GB" sz="3400">
                <a:latin typeface="Arial"/>
                <a:cs typeface="Arial"/>
              </a:rPr>
              <a:t>Only when all other arrangements have been considered and found unsuitable or unworkable</a:t>
            </a:r>
          </a:p>
          <a:p>
            <a:pPr>
              <a:spcBef>
                <a:spcPts val="24"/>
              </a:spcBef>
            </a:pPr>
            <a:r>
              <a:rPr lang="en-GB" sz="3400">
                <a:latin typeface="Arial"/>
                <a:cs typeface="Arial"/>
              </a:rPr>
              <a:t>The Language Modifier </a:t>
            </a:r>
            <a:r>
              <a:rPr lang="en-GB" sz="3400" b="1">
                <a:latin typeface="Arial"/>
                <a:cs typeface="Arial"/>
              </a:rPr>
              <a:t>must</a:t>
            </a:r>
            <a:r>
              <a:rPr lang="en-GB" sz="3400">
                <a:latin typeface="Arial"/>
                <a:cs typeface="Arial"/>
              </a:rPr>
              <a:t> have successfully completed accredited training in language modification and note on coversheet</a:t>
            </a:r>
            <a:endParaRPr lang="en-US" sz="3400">
              <a:solidFill>
                <a:srgbClr val="000000"/>
              </a:solidFill>
              <a:latin typeface="Arial"/>
              <a:cs typeface="Arial"/>
            </a:endParaRPr>
          </a:p>
          <a:p>
            <a:pPr>
              <a:spcBef>
                <a:spcPts val="24"/>
              </a:spcBef>
            </a:pPr>
            <a:r>
              <a:rPr lang="en-GB" sz="3400">
                <a:latin typeface="Arial"/>
                <a:cs typeface="Arial"/>
              </a:rPr>
              <a:t>The JCQ inspector will ask to see proof of accreditation</a:t>
            </a:r>
            <a:endParaRPr lang="en-US" sz="3400">
              <a:solidFill>
                <a:srgbClr val="000000"/>
              </a:solidFill>
              <a:latin typeface="Arial"/>
              <a:cs typeface="Arial"/>
            </a:endParaRPr>
          </a:p>
          <a:p>
            <a:pPr>
              <a:spcBef>
                <a:spcPts val="25"/>
              </a:spcBef>
            </a:pPr>
            <a:endParaRPr lang="en-GB">
              <a:latin typeface="Arial"/>
              <a:cs typeface="Arial"/>
            </a:endParaRPr>
          </a:p>
          <a:p>
            <a:pPr>
              <a:spcBef>
                <a:spcPts val="25"/>
              </a:spcBef>
            </a:pPr>
            <a:endParaRPr lang="en-GB">
              <a:latin typeface="Calibri"/>
              <a:cs typeface="Calibri"/>
            </a:endParaRPr>
          </a:p>
          <a:p>
            <a:pPr>
              <a:spcBef>
                <a:spcPts val="25"/>
              </a:spcBef>
            </a:pPr>
            <a:endParaRPr lang="en-GB">
              <a:latin typeface="Calibri"/>
              <a:ea typeface="Calibri"/>
              <a:cs typeface="Calibri"/>
            </a:endParaRPr>
          </a:p>
        </p:txBody>
      </p:sp>
      <p:sp>
        <p:nvSpPr>
          <p:cNvPr id="6" name="Date Placeholder 3">
            <a:extLst>
              <a:ext uri="{FF2B5EF4-FFF2-40B4-BE49-F238E27FC236}">
                <a16:creationId xmlns:a16="http://schemas.microsoft.com/office/drawing/2014/main" id="{96626209-85F8-9499-D371-E94B7C3B3B73}"/>
              </a:ext>
            </a:extLst>
          </p:cNvPr>
          <p:cNvSpPr>
            <a:spLocks noGrp="1"/>
          </p:cNvSpPr>
          <p:nvPr>
            <p:ph type="dt" sz="half" idx="10"/>
          </p:nvPr>
        </p:nvSpPr>
        <p:spPr/>
        <p:txBody>
          <a:bodyPr/>
          <a:lstStyle>
            <a:lvl1pPr eaLnBrk="0" hangingPunct="0">
              <a:defRPr sz="3200">
                <a:solidFill>
                  <a:srgbClr val="FFCCCC"/>
                </a:solidFill>
                <a:latin typeface="Century Gothic" charset="0"/>
                <a:ea typeface="ＭＳ Ｐゴシック" charset="0"/>
                <a:cs typeface="Arial" charset="0"/>
              </a:defRPr>
            </a:lvl1pPr>
            <a:lvl2pPr marL="742950" indent="-285750" eaLnBrk="0" hangingPunct="0">
              <a:defRPr sz="3200">
                <a:solidFill>
                  <a:srgbClr val="FFCCCC"/>
                </a:solidFill>
                <a:latin typeface="Century Gothic" charset="0"/>
                <a:ea typeface="Arial" charset="0"/>
                <a:cs typeface="Arial" charset="0"/>
              </a:defRPr>
            </a:lvl2pPr>
            <a:lvl3pPr marL="1143000" indent="-228600" eaLnBrk="0" hangingPunct="0">
              <a:defRPr sz="3200">
                <a:solidFill>
                  <a:srgbClr val="FFCCCC"/>
                </a:solidFill>
                <a:latin typeface="Century Gothic" charset="0"/>
                <a:ea typeface="Arial" charset="0"/>
                <a:cs typeface="Arial" charset="0"/>
              </a:defRPr>
            </a:lvl3pPr>
            <a:lvl4pPr marL="1600200" indent="-228600" eaLnBrk="0" hangingPunct="0">
              <a:defRPr sz="3200">
                <a:solidFill>
                  <a:srgbClr val="FFCCCC"/>
                </a:solidFill>
                <a:latin typeface="Century Gothic" charset="0"/>
                <a:ea typeface="Arial" charset="0"/>
                <a:cs typeface="Arial" charset="0"/>
              </a:defRPr>
            </a:lvl4pPr>
            <a:lvl5pPr marL="2057400" indent="-228600" eaLnBrk="0" hangingPunct="0">
              <a:defRPr sz="3200">
                <a:solidFill>
                  <a:srgbClr val="FFCCCC"/>
                </a:solidFill>
                <a:latin typeface="Century Gothic" charset="0"/>
                <a:ea typeface="Arial" charset="0"/>
                <a:cs typeface="Arial" charset="0"/>
              </a:defRPr>
            </a:lvl5pPr>
            <a:lvl6pPr marL="2514600" indent="-228600" eaLnBrk="0" fontAlgn="base" hangingPunct="0">
              <a:spcBef>
                <a:spcPct val="0"/>
              </a:spcBef>
              <a:spcAft>
                <a:spcPct val="0"/>
              </a:spcAft>
              <a:defRPr sz="3200">
                <a:solidFill>
                  <a:srgbClr val="FFCCCC"/>
                </a:solidFill>
                <a:latin typeface="Century Gothic" charset="0"/>
                <a:ea typeface="Arial" charset="0"/>
                <a:cs typeface="Arial" charset="0"/>
              </a:defRPr>
            </a:lvl6pPr>
            <a:lvl7pPr marL="2971800" indent="-228600" eaLnBrk="0" fontAlgn="base" hangingPunct="0">
              <a:spcBef>
                <a:spcPct val="0"/>
              </a:spcBef>
              <a:spcAft>
                <a:spcPct val="0"/>
              </a:spcAft>
              <a:defRPr sz="3200">
                <a:solidFill>
                  <a:srgbClr val="FFCCCC"/>
                </a:solidFill>
                <a:latin typeface="Century Gothic" charset="0"/>
                <a:ea typeface="Arial" charset="0"/>
                <a:cs typeface="Arial" charset="0"/>
              </a:defRPr>
            </a:lvl7pPr>
            <a:lvl8pPr marL="3429000" indent="-228600" eaLnBrk="0" fontAlgn="base" hangingPunct="0">
              <a:spcBef>
                <a:spcPct val="0"/>
              </a:spcBef>
              <a:spcAft>
                <a:spcPct val="0"/>
              </a:spcAft>
              <a:defRPr sz="3200">
                <a:solidFill>
                  <a:srgbClr val="FFCCCC"/>
                </a:solidFill>
                <a:latin typeface="Century Gothic" charset="0"/>
                <a:ea typeface="Arial" charset="0"/>
                <a:cs typeface="Arial" charset="0"/>
              </a:defRPr>
            </a:lvl8pPr>
            <a:lvl9pPr marL="3886200" indent="-228600" eaLnBrk="0" fontAlgn="base" hangingPunct="0">
              <a:spcBef>
                <a:spcPct val="0"/>
              </a:spcBef>
              <a:spcAft>
                <a:spcPct val="0"/>
              </a:spcAft>
              <a:defRPr sz="3200">
                <a:solidFill>
                  <a:srgbClr val="FFCCCC"/>
                </a:solidFill>
                <a:latin typeface="Century Gothic" charset="0"/>
                <a:ea typeface="Arial" charset="0"/>
                <a:cs typeface="Arial" charset="0"/>
              </a:defRPr>
            </a:lvl9pPr>
          </a:lstStyle>
          <a:p>
            <a:pPr eaLnBrk="1" fontAlgn="base" hangingPunct="1">
              <a:spcBef>
                <a:spcPct val="0"/>
              </a:spcBef>
              <a:spcAft>
                <a:spcPct val="0"/>
              </a:spcAft>
            </a:pPr>
            <a:r>
              <a:rPr lang="en-GB" sz="2600">
                <a:solidFill>
                  <a:srgbClr val="21E6D1"/>
                </a:solidFill>
                <a:effectLst>
                  <a:outerShdw blurRad="38100" dist="38100" dir="2700000" algn="tl">
                    <a:srgbClr val="000000"/>
                  </a:outerShdw>
                </a:effectLst>
                <a:latin typeface="Arial" panose="020B0604020202020204" pitchFamily="34" charset="0"/>
                <a:cs typeface="Arial" panose="020B0604020202020204" pitchFamily="34" charset="0"/>
              </a:rPr>
              <a:t>AARA 5.11</a:t>
            </a:r>
          </a:p>
        </p:txBody>
      </p:sp>
      <p:sp>
        <p:nvSpPr>
          <p:cNvPr id="3" name="Slide Number Placeholder 2">
            <a:extLst>
              <a:ext uri="{FF2B5EF4-FFF2-40B4-BE49-F238E27FC236}">
                <a16:creationId xmlns:a16="http://schemas.microsoft.com/office/drawing/2014/main" id="{53A9CC0E-7FFA-B081-6920-458237C31DEE}"/>
              </a:ext>
            </a:extLst>
          </p:cNvPr>
          <p:cNvSpPr>
            <a:spLocks noGrp="1"/>
          </p:cNvSpPr>
          <p:nvPr>
            <p:ph type="sldNum" sz="quarter" idx="12"/>
          </p:nvPr>
        </p:nvSpPr>
        <p:spPr/>
        <p:txBody>
          <a:bodyPr/>
          <a:lstStyle/>
          <a:p>
            <a:pPr fontAlgn="base">
              <a:spcBef>
                <a:spcPct val="0"/>
              </a:spcBef>
              <a:spcAft>
                <a:spcPct val="0"/>
              </a:spcAft>
            </a:pPr>
            <a:fld id="{99A16ADE-2289-4E92-96D2-3E746010B22E}" type="slidenum">
              <a:rPr lang="en-GB">
                <a:ea typeface="ＭＳ Ｐゴシック" charset="0"/>
                <a:cs typeface="Arial" charset="0"/>
              </a:rPr>
              <a:pPr fontAlgn="base">
                <a:spcBef>
                  <a:spcPct val="0"/>
                </a:spcBef>
                <a:spcAft>
                  <a:spcPct val="0"/>
                </a:spcAft>
              </a:pPr>
              <a:t>39</a:t>
            </a:fld>
            <a:endParaRPr lang="en-GB">
              <a:ea typeface="ＭＳ Ｐゴシック" charset="0"/>
              <a:cs typeface="Arial" charset="0"/>
            </a:endParaRPr>
          </a:p>
        </p:txBody>
      </p:sp>
    </p:spTree>
    <p:extLst>
      <p:ext uri="{BB962C8B-B14F-4D97-AF65-F5344CB8AC3E}">
        <p14:creationId xmlns:p14="http://schemas.microsoft.com/office/powerpoint/2010/main" val="17325114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62D8B-AC10-D63D-087F-66CB2FF5CD69}"/>
              </a:ext>
            </a:extLst>
          </p:cNvPr>
          <p:cNvSpPr>
            <a:spLocks noGrp="1"/>
          </p:cNvSpPr>
          <p:nvPr>
            <p:ph type="title"/>
          </p:nvPr>
        </p:nvSpPr>
        <p:spPr>
          <a:xfrm>
            <a:off x="363747" y="5691"/>
            <a:ext cx="10515600" cy="1325563"/>
          </a:xfrm>
        </p:spPr>
        <p:txBody>
          <a:bodyPr/>
          <a:lstStyle/>
          <a:p>
            <a:r>
              <a:rPr lang="en-US">
                <a:latin typeface="Open Sans"/>
                <a:ea typeface="Open Sans"/>
                <a:cs typeface="Open Sans"/>
              </a:rPr>
              <a:t>SENDCo perspective</a:t>
            </a:r>
            <a:endParaRPr lang="en-US"/>
          </a:p>
        </p:txBody>
      </p:sp>
      <p:sp>
        <p:nvSpPr>
          <p:cNvPr id="3" name="Content Placeholder 2">
            <a:extLst>
              <a:ext uri="{FF2B5EF4-FFF2-40B4-BE49-F238E27FC236}">
                <a16:creationId xmlns:a16="http://schemas.microsoft.com/office/drawing/2014/main" id="{98549370-EB0C-4335-E782-33C0C6BB49EB}"/>
              </a:ext>
            </a:extLst>
          </p:cNvPr>
          <p:cNvSpPr>
            <a:spLocks noGrp="1"/>
          </p:cNvSpPr>
          <p:nvPr>
            <p:ph idx="1"/>
          </p:nvPr>
        </p:nvSpPr>
        <p:spPr>
          <a:xfrm>
            <a:off x="371902" y="1347955"/>
            <a:ext cx="11584674" cy="4829008"/>
          </a:xfrm>
        </p:spPr>
        <p:txBody>
          <a:bodyPr vert="horz" lIns="91440" tIns="45720" rIns="91440" bIns="45720" rtlCol="0" anchor="t">
            <a:normAutofit/>
          </a:bodyPr>
          <a:lstStyle/>
          <a:p>
            <a:r>
              <a:rPr lang="en-US" sz="2400"/>
              <a:t>Many SENDCOs are not Specialist Assessors but are experienced in AA and NWOW </a:t>
            </a:r>
            <a:endParaRPr lang="en-US"/>
          </a:p>
          <a:p>
            <a:r>
              <a:rPr lang="en-US" sz="2400"/>
              <a:t>Language modifier (sector voice – awareness of the arrangement but </a:t>
            </a:r>
            <a:r>
              <a:rPr lang="en-US" sz="2400" b="1"/>
              <a:t>rarely</a:t>
            </a:r>
            <a:r>
              <a:rPr lang="en-US" sz="2400"/>
              <a:t> used) </a:t>
            </a:r>
            <a:endParaRPr lang="en-US"/>
          </a:p>
          <a:p>
            <a:pPr marL="0" indent="0">
              <a:buNone/>
            </a:pPr>
            <a:endParaRPr lang="en-US" sz="2400">
              <a:latin typeface="Arial"/>
              <a:cs typeface="Arial"/>
            </a:endParaRPr>
          </a:p>
          <a:p>
            <a:r>
              <a:rPr lang="en-US" sz="2400"/>
              <a:t>Secondary provision (Three provisions, </a:t>
            </a:r>
            <a:r>
              <a:rPr lang="en-US" sz="2400" err="1"/>
              <a:t>Cognition+Learning</a:t>
            </a:r>
            <a:r>
              <a:rPr lang="en-US" sz="2400"/>
              <a:t>, VI and Deaf CYP    </a:t>
            </a:r>
            <a:endParaRPr lang="en-US"/>
          </a:p>
          <a:p>
            <a:pPr marL="0" indent="0">
              <a:buNone/>
            </a:pPr>
            <a:r>
              <a:rPr lang="en-US" sz="2400"/>
              <a:t>    135 Education, Health and Care Plans)</a:t>
            </a:r>
            <a:endParaRPr lang="en-US"/>
          </a:p>
          <a:p>
            <a:r>
              <a:rPr lang="en-US" sz="2400"/>
              <a:t>CYP who qualify were accessing alternative curriculum pathways (ELC) or using exam boards modifying at source</a:t>
            </a:r>
            <a:endParaRPr lang="en-US"/>
          </a:p>
          <a:p>
            <a:r>
              <a:rPr lang="en-US" sz="2400" b="1"/>
              <a:t>Training need –  Language modifier </a:t>
            </a:r>
          </a:p>
          <a:p>
            <a:endParaRPr lang="en-US"/>
          </a:p>
        </p:txBody>
      </p:sp>
      <p:sp>
        <p:nvSpPr>
          <p:cNvPr id="6" name="Speech Bubble: Oval 5">
            <a:extLst>
              <a:ext uri="{FF2B5EF4-FFF2-40B4-BE49-F238E27FC236}">
                <a16:creationId xmlns:a16="http://schemas.microsoft.com/office/drawing/2014/main" id="{DC5FA7D0-466C-2E29-E981-D7CECD5DC245}"/>
              </a:ext>
            </a:extLst>
          </p:cNvPr>
          <p:cNvSpPr/>
          <p:nvPr/>
        </p:nvSpPr>
        <p:spPr>
          <a:xfrm>
            <a:off x="6611100" y="4340879"/>
            <a:ext cx="5222082" cy="1809155"/>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"When I led across Resource bases...we didn't use language modifiers as when investigated, papers were </a:t>
            </a:r>
            <a:r>
              <a:rPr lang="en-US" b="1"/>
              <a:t>modified at source</a:t>
            </a:r>
            <a:r>
              <a:rPr lang="en-US"/>
              <a:t>"</a:t>
            </a:r>
          </a:p>
        </p:txBody>
      </p:sp>
    </p:spTree>
    <p:extLst>
      <p:ext uri="{BB962C8B-B14F-4D97-AF65-F5344CB8AC3E}">
        <p14:creationId xmlns:p14="http://schemas.microsoft.com/office/powerpoint/2010/main" val="9459021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FEEF5-AFBA-D144-0932-CEAAD7C6AF31}"/>
              </a:ext>
            </a:extLst>
          </p:cNvPr>
          <p:cNvSpPr>
            <a:spLocks noGrp="1"/>
          </p:cNvSpPr>
          <p:nvPr>
            <p:ph type="title"/>
          </p:nvPr>
        </p:nvSpPr>
        <p:spPr>
          <a:xfrm>
            <a:off x="838200" y="365125"/>
            <a:ext cx="10515600" cy="5404304"/>
          </a:xfrm>
        </p:spPr>
        <p:txBody>
          <a:bodyPr/>
          <a:lstStyle/>
          <a:p>
            <a:pPr algn="ctr"/>
            <a:r>
              <a:rPr lang="en-GB" b="1"/>
              <a:t>Panel Questions </a:t>
            </a:r>
          </a:p>
        </p:txBody>
      </p:sp>
    </p:spTree>
    <p:extLst>
      <p:ext uri="{BB962C8B-B14F-4D97-AF65-F5344CB8AC3E}">
        <p14:creationId xmlns:p14="http://schemas.microsoft.com/office/powerpoint/2010/main" val="37982668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B7B31-84A8-39AC-2219-E57713BCFCB5}"/>
              </a:ext>
            </a:extLst>
          </p:cNvPr>
          <p:cNvSpPr>
            <a:spLocks noGrp="1"/>
          </p:cNvSpPr>
          <p:nvPr>
            <p:ph type="title" idx="4294967295"/>
          </p:nvPr>
        </p:nvSpPr>
        <p:spPr>
          <a:xfrm>
            <a:off x="0" y="593725"/>
            <a:ext cx="11360150" cy="763588"/>
          </a:xfrm>
        </p:spPr>
        <p:txBody>
          <a:bodyPr/>
          <a:lstStyle/>
          <a:p>
            <a:r>
              <a:rPr lang="en-GB">
                <a:latin typeface="Arial" panose="020B0604020202020204" pitchFamily="34" charset="0"/>
                <a:ea typeface="Open Sans"/>
                <a:cs typeface="Arial" panose="020B0604020202020204" pitchFamily="34" charset="0"/>
              </a:rPr>
              <a:t>Resources</a:t>
            </a:r>
            <a:endParaRPr lang="en-GB">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07DC86DC-7420-65ED-B3A1-C10747EF0521}"/>
              </a:ext>
            </a:extLst>
          </p:cNvPr>
          <p:cNvSpPr>
            <a:spLocks noGrp="1"/>
          </p:cNvSpPr>
          <p:nvPr>
            <p:ph type="body" idx="4294967295"/>
          </p:nvPr>
        </p:nvSpPr>
        <p:spPr>
          <a:xfrm>
            <a:off x="0" y="1536700"/>
            <a:ext cx="11360150" cy="5032375"/>
          </a:xfrm>
        </p:spPr>
        <p:txBody>
          <a:bodyPr vert="horz" lIns="91440" tIns="45720" rIns="91440" bIns="45720" rtlCol="0" anchor="t">
            <a:normAutofit/>
          </a:bodyPr>
          <a:lstStyle/>
          <a:p>
            <a:pPr marL="152396" lvl="0" indent="0" algn="ctr">
              <a:buNone/>
            </a:pPr>
            <a:endParaRPr lang="en-GB" sz="1600"/>
          </a:p>
          <a:p>
            <a:pPr marL="152400" indent="0">
              <a:buNone/>
            </a:pPr>
            <a:r>
              <a:rPr lang="en-GB">
                <a:latin typeface="Arial" panose="020B0604020202020204" pitchFamily="34" charset="0"/>
                <a:ea typeface="Open Sans"/>
                <a:cs typeface="Arial" panose="020B0604020202020204" pitchFamily="34" charset="0"/>
              </a:rPr>
              <a:t>Fourth edition</a:t>
            </a:r>
            <a:endParaRPr lang="en-GB">
              <a:latin typeface="Arial" panose="020B0604020202020204" pitchFamily="34" charset="0"/>
              <a:ea typeface="Open Sans" panose="020B0606030504020204" pitchFamily="34" charset="0"/>
              <a:cs typeface="Arial" panose="020B0604020202020204" pitchFamily="34" charset="0"/>
            </a:endParaRPr>
          </a:p>
          <a:p>
            <a:pPr marL="152400" indent="0">
              <a:buNone/>
            </a:pPr>
            <a:r>
              <a:rPr lang="en-GB">
                <a:latin typeface="Arial" panose="020B0604020202020204" pitchFamily="34" charset="0"/>
                <a:ea typeface="Open Sans"/>
                <a:cs typeface="Arial" panose="020B0604020202020204" pitchFamily="34" charset="0"/>
              </a:rPr>
              <a:t>Language of examinations</a:t>
            </a:r>
            <a:endParaRPr lang="en-GB">
              <a:latin typeface="Arial" panose="020B0604020202020204" pitchFamily="34" charset="0"/>
              <a:ea typeface="Open Sans" panose="020B0606030504020204" pitchFamily="34" charset="0"/>
              <a:cs typeface="Arial" panose="020B0604020202020204" pitchFamily="34" charset="0"/>
            </a:endParaRPr>
          </a:p>
          <a:p>
            <a:pPr marL="152400" indent="0">
              <a:buNone/>
            </a:pPr>
            <a:endParaRPr lang="en-GB" sz="1600" u="sng">
              <a:latin typeface="Open Sans"/>
              <a:ea typeface="Open Sans"/>
              <a:cs typeface="Open Sans"/>
            </a:endParaRPr>
          </a:p>
          <a:p>
            <a:pPr marL="152400" indent="0">
              <a:buNone/>
            </a:pPr>
            <a:endParaRPr lang="en-GB" sz="1600" u="sng">
              <a:latin typeface="Open Sans"/>
              <a:ea typeface="Open Sans"/>
              <a:cs typeface="Open Sans"/>
            </a:endParaRPr>
          </a:p>
          <a:p>
            <a:pPr marL="152400" indent="0">
              <a:buNone/>
            </a:pPr>
            <a:endParaRPr lang="en-GB" sz="2400">
              <a:latin typeface="Arial"/>
              <a:ea typeface="Open Sans"/>
              <a:cs typeface="Arial"/>
            </a:endParaRPr>
          </a:p>
          <a:p>
            <a:pPr marL="152400" indent="0">
              <a:buNone/>
            </a:pPr>
            <a:endParaRPr lang="en-GB" sz="2400">
              <a:latin typeface="Arial"/>
              <a:ea typeface="Open Sans"/>
              <a:cs typeface="Arial"/>
            </a:endParaRPr>
          </a:p>
          <a:p>
            <a:pPr marL="152400" indent="0">
              <a:buNone/>
            </a:pPr>
            <a:endParaRPr lang="en-GB" sz="2400">
              <a:latin typeface="Arial"/>
              <a:ea typeface="Open Sans"/>
              <a:cs typeface="Arial"/>
            </a:endParaRPr>
          </a:p>
          <a:p>
            <a:pPr marL="608965" indent="-456565">
              <a:buNone/>
            </a:pPr>
            <a:r>
              <a:rPr lang="en-GB" sz="1800">
                <a:solidFill>
                  <a:srgbClr val="21E6D1"/>
                </a:solidFill>
                <a:latin typeface="Arial"/>
                <a:ea typeface="Open Sans"/>
                <a:cs typeface="Arial"/>
              </a:rPr>
              <a:t>● </a:t>
            </a:r>
            <a:r>
              <a:rPr lang="en-GB" sz="2400">
                <a:solidFill>
                  <a:srgbClr val="21E6D1"/>
                </a:solidFill>
                <a:latin typeface="Arial"/>
                <a:ea typeface="Open Sans"/>
                <a:cs typeface="Arial"/>
                <a:hlinkClick r:id="rId3">
                  <a:extLst>
                    <a:ext uri="{A12FA001-AC4F-418D-AE19-62706E023703}">
                      <ahyp:hlinkClr xmlns:ahyp="http://schemas.microsoft.com/office/drawing/2018/hyperlinkcolor" val="tx"/>
                    </a:ext>
                  </a:extLst>
                </a:hlinkClick>
              </a:rPr>
              <a:t>Collins Online Dictionary</a:t>
            </a:r>
            <a:r>
              <a:rPr lang="en-GB" sz="2400">
                <a:solidFill>
                  <a:srgbClr val="21E6D1"/>
                </a:solidFill>
                <a:latin typeface="Arial"/>
                <a:ea typeface="Open Sans"/>
                <a:cs typeface="Arial"/>
              </a:rPr>
              <a:t> </a:t>
            </a:r>
            <a:endParaRPr lang="en-GB" sz="2400">
              <a:solidFill>
                <a:srgbClr val="21E6D1"/>
              </a:solidFill>
              <a:latin typeface="Arial"/>
              <a:ea typeface="Open Sans" panose="020B0606030504020204" pitchFamily="34" charset="0"/>
              <a:cs typeface="Arial"/>
            </a:endParaRPr>
          </a:p>
          <a:p>
            <a:pPr marL="608965" indent="-456565">
              <a:buNone/>
            </a:pPr>
            <a:r>
              <a:rPr lang="en-GB" sz="2400">
                <a:solidFill>
                  <a:srgbClr val="21E6D1"/>
                </a:solidFill>
                <a:latin typeface="Arial"/>
                <a:ea typeface="Open Sans"/>
                <a:cs typeface="Arial"/>
              </a:rPr>
              <a:t>● </a:t>
            </a:r>
            <a:r>
              <a:rPr lang="en-GB" sz="2400">
                <a:solidFill>
                  <a:srgbClr val="21E6D1"/>
                </a:solidFill>
                <a:latin typeface="Arial"/>
                <a:ea typeface="Open Sans"/>
                <a:cs typeface="Arial"/>
                <a:hlinkClick r:id="rId4">
                  <a:extLst>
                    <a:ext uri="{A12FA001-AC4F-418D-AE19-62706E023703}">
                      <ahyp:hlinkClr xmlns:ahyp="http://schemas.microsoft.com/office/drawing/2018/hyperlinkcolor" val="tx"/>
                    </a:ext>
                  </a:extLst>
                </a:hlinkClick>
              </a:rPr>
              <a:t>Cambridge English Vocabulary Profile</a:t>
            </a:r>
            <a:endParaRPr lang="en-GB" sz="2400">
              <a:solidFill>
                <a:srgbClr val="21E6D1"/>
              </a:solidFill>
              <a:latin typeface="Arial"/>
              <a:ea typeface="Open Sans" panose="020B0606030504020204" pitchFamily="34" charset="0"/>
              <a:cs typeface="Arial"/>
            </a:endParaRPr>
          </a:p>
          <a:p>
            <a:pPr marL="608965" indent="-456565">
              <a:buNone/>
            </a:pPr>
            <a:r>
              <a:rPr lang="en-GB" sz="2400">
                <a:solidFill>
                  <a:srgbClr val="21E6D1"/>
                </a:solidFill>
                <a:latin typeface="Arial"/>
                <a:ea typeface="Open Sans"/>
                <a:cs typeface="Arial"/>
              </a:rPr>
              <a:t>● </a:t>
            </a:r>
            <a:r>
              <a:rPr lang="en-GB" sz="2400" err="1">
                <a:solidFill>
                  <a:srgbClr val="21E6D1"/>
                </a:solidFill>
                <a:latin typeface="Arial"/>
                <a:ea typeface="Open Sans"/>
                <a:cs typeface="Arial"/>
                <a:hlinkClick r:id="rId5">
                  <a:extLst>
                    <a:ext uri="{A12FA001-AC4F-418D-AE19-62706E023703}">
                      <ahyp:hlinkClr xmlns:ahyp="http://schemas.microsoft.com/office/drawing/2018/hyperlinkcolor" val="tx"/>
                    </a:ext>
                  </a:extLst>
                </a:hlinkClick>
              </a:rPr>
              <a:t>Lextutor</a:t>
            </a:r>
            <a:endParaRPr lang="en-GB" sz="2400">
              <a:solidFill>
                <a:srgbClr val="21E6D1"/>
              </a:solidFill>
              <a:latin typeface="Arial"/>
              <a:ea typeface="Open Sans" panose="020B0606030504020204" pitchFamily="34" charset="0"/>
              <a:cs typeface="Arial"/>
            </a:endParaRPr>
          </a:p>
          <a:p>
            <a:pPr marL="152400" indent="0">
              <a:buNone/>
            </a:pPr>
            <a:endParaRPr lang="en-GB" sz="2400">
              <a:latin typeface="Arial"/>
              <a:ea typeface="Open Sans"/>
              <a:cs typeface="Arial"/>
            </a:endParaRPr>
          </a:p>
          <a:p>
            <a:pPr marL="152400" indent="0">
              <a:buNone/>
            </a:pPr>
            <a:endParaRPr lang="en-GB" sz="2400">
              <a:latin typeface="Arial"/>
              <a:ea typeface="Open Sans"/>
              <a:cs typeface="Arial"/>
            </a:endParaRPr>
          </a:p>
          <a:p>
            <a:pPr marL="152400" indent="0">
              <a:buNone/>
            </a:pPr>
            <a:endParaRPr lang="en-GB" sz="2400">
              <a:latin typeface="Arial"/>
              <a:ea typeface="Open Sans"/>
              <a:cs typeface="Arial"/>
            </a:endParaRPr>
          </a:p>
          <a:p>
            <a:pPr marL="152400" indent="0">
              <a:buNone/>
            </a:pPr>
            <a:endParaRPr lang="en-GB" sz="2400">
              <a:latin typeface="Arial"/>
              <a:ea typeface="Open Sans"/>
              <a:cs typeface="Arial"/>
            </a:endParaRPr>
          </a:p>
        </p:txBody>
      </p:sp>
      <p:pic>
        <p:nvPicPr>
          <p:cNvPr id="6" name="Picture 5">
            <a:extLst>
              <a:ext uri="{FF2B5EF4-FFF2-40B4-BE49-F238E27FC236}">
                <a16:creationId xmlns:a16="http://schemas.microsoft.com/office/drawing/2014/main" id="{D535927D-B8A9-FE42-0F21-DD6A5A89B191}"/>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803572" y="77055"/>
            <a:ext cx="4735286" cy="6703889"/>
          </a:xfrm>
          <a:prstGeom prst="rect">
            <a:avLst/>
          </a:prstGeom>
        </p:spPr>
      </p:pic>
    </p:spTree>
    <p:extLst>
      <p:ext uri="{BB962C8B-B14F-4D97-AF65-F5344CB8AC3E}">
        <p14:creationId xmlns:p14="http://schemas.microsoft.com/office/powerpoint/2010/main" val="11461137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E71F847-DAF8-72E7-EDAC-98BAEDE96CD9}"/>
              </a:ext>
            </a:extLst>
          </p:cNvPr>
          <p:cNvSpPr>
            <a:spLocks noGrp="1"/>
          </p:cNvSpPr>
          <p:nvPr>
            <p:ph type="title" idx="4294967295"/>
          </p:nvPr>
        </p:nvSpPr>
        <p:spPr>
          <a:xfrm>
            <a:off x="838200" y="365125"/>
            <a:ext cx="9677400" cy="1325563"/>
          </a:xfrm>
        </p:spPr>
        <p:txBody>
          <a:bodyPr anchor="ctr">
            <a:normAutofit/>
          </a:bodyPr>
          <a:lstStyle/>
          <a:p>
            <a:endParaRPr lang="en-GB" sz="2800"/>
          </a:p>
          <a:p>
            <a:endParaRPr lang="en-GB" sz="2800"/>
          </a:p>
          <a:p>
            <a:r>
              <a:rPr lang="en-GB" sz="2800">
                <a:latin typeface="Arial" panose="020B0604020202020204" pitchFamily="34" charset="0"/>
                <a:ea typeface="Open Sans"/>
                <a:cs typeface="Arial" panose="020B0604020202020204" pitchFamily="34" charset="0"/>
              </a:rPr>
              <a:t>Any questions?</a:t>
            </a:r>
          </a:p>
          <a:p>
            <a:endParaRPr lang="en-GB" sz="2800"/>
          </a:p>
        </p:txBody>
      </p:sp>
      <p:pic>
        <p:nvPicPr>
          <p:cNvPr id="5" name="Picture 4" descr="Yellow question mark">
            <a:extLst>
              <a:ext uri="{FF2B5EF4-FFF2-40B4-BE49-F238E27FC236}">
                <a16:creationId xmlns:a16="http://schemas.microsoft.com/office/drawing/2014/main" id="{D8E5B6C4-372B-DF26-2691-13805F8368C1}"/>
              </a:ext>
            </a:extLst>
          </p:cNvPr>
          <p:cNvPicPr>
            <a:picLocks noChangeAspect="1"/>
          </p:cNvPicPr>
          <p:nvPr/>
        </p:nvPicPr>
        <p:blipFill>
          <a:blip r:embed="rId3"/>
          <a:srcRect t="7109" b="23924"/>
          <a:stretch>
            <a:fillRect/>
          </a:stretch>
        </p:blipFill>
        <p:spPr>
          <a:xfrm>
            <a:off x="914400" y="1880489"/>
            <a:ext cx="7924800" cy="3279269"/>
          </a:xfrm>
          <a:prstGeom prst="rect">
            <a:avLst/>
          </a:prstGeom>
          <a:noFill/>
        </p:spPr>
      </p:pic>
      <p:sp>
        <p:nvSpPr>
          <p:cNvPr id="2" name="TextBox 1">
            <a:extLst>
              <a:ext uri="{FF2B5EF4-FFF2-40B4-BE49-F238E27FC236}">
                <a16:creationId xmlns:a16="http://schemas.microsoft.com/office/drawing/2014/main" id="{6D5F1449-2154-83D9-4310-0623CE097427}"/>
              </a:ext>
            </a:extLst>
          </p:cNvPr>
          <p:cNvSpPr txBox="1"/>
          <p:nvPr/>
        </p:nvSpPr>
        <p:spPr>
          <a:xfrm>
            <a:off x="862739" y="5513832"/>
            <a:ext cx="9862088" cy="369332"/>
          </a:xfrm>
          <a:prstGeom prst="rect">
            <a:avLst/>
          </a:prstGeom>
          <a:noFill/>
        </p:spPr>
        <p:txBody>
          <a:bodyPr wrap="square" lIns="91440" tIns="45720" rIns="91440" bIns="45720" rtlCol="0">
            <a:spAutoFit/>
          </a:bodyPr>
          <a:lstStyle/>
          <a:p>
            <a:r>
              <a:rPr lang="en-GB">
                <a:solidFill>
                  <a:schemeClr val="bg1"/>
                </a:solidFill>
                <a:latin typeface="Arial"/>
                <a:cs typeface="Arial"/>
              </a:rPr>
              <a:t>Contact: Teresa Quail (</a:t>
            </a:r>
            <a:r>
              <a:rPr lang="en-GB">
                <a:solidFill>
                  <a:schemeClr val="bg1"/>
                </a:solidFill>
                <a:latin typeface="Arial"/>
                <a:cs typeface="Arial"/>
                <a:hlinkClick r:id="rId4">
                  <a:extLst>
                    <a:ext uri="{A12FA001-AC4F-418D-AE19-62706E023703}">
                      <ahyp:hlinkClr xmlns:ahyp="http://schemas.microsoft.com/office/drawing/2018/hyperlinkcolor" val="tx"/>
                    </a:ext>
                  </a:extLst>
                </a:hlinkClick>
              </a:rPr>
              <a:t>exec@batod.org.uk</a:t>
            </a:r>
            <a:r>
              <a:rPr lang="en-GB">
                <a:solidFill>
                  <a:schemeClr val="bg1"/>
                </a:solidFill>
                <a:latin typeface="Arial"/>
                <a:cs typeface="Arial"/>
              </a:rPr>
              <a:t>) and Sue McBride (sue.mcbride@rcslt.org)</a:t>
            </a:r>
            <a:endParaRPr lang="en-US">
              <a:solidFill>
                <a:schemeClr val="bg1"/>
              </a:solidFill>
            </a:endParaRPr>
          </a:p>
        </p:txBody>
      </p:sp>
    </p:spTree>
    <p:extLst>
      <p:ext uri="{BB962C8B-B14F-4D97-AF65-F5344CB8AC3E}">
        <p14:creationId xmlns:p14="http://schemas.microsoft.com/office/powerpoint/2010/main" val="552106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5.1|17.1|10.9|31.5|21.4|9|6.6"/>
</p:tagLst>
</file>

<file path=ppt/tags/tag2.xml><?xml version="1.0" encoding="utf-8"?>
<p:tagLst xmlns:a="http://schemas.openxmlformats.org/drawingml/2006/main" xmlns:r="http://schemas.openxmlformats.org/officeDocument/2006/relationships" xmlns:p="http://schemas.openxmlformats.org/presentationml/2006/main">
  <p:tag name="TIMING" val="|25.1|17.1|10.9|31.5|21.4|9|6.6"/>
</p:tagLst>
</file>

<file path=ppt/theme/theme1.xml><?xml version="1.0" encoding="utf-8"?>
<a:theme xmlns:a="http://schemas.openxmlformats.org/drawingml/2006/main" name="MHRTI">
  <a:themeElements>
    <a:clrScheme name="MHRTI">
      <a:dk1>
        <a:srgbClr val="1B3C65"/>
      </a:dk1>
      <a:lt1>
        <a:srgbClr val="00B0F0"/>
      </a:lt1>
      <a:dk2>
        <a:srgbClr val="1B3C65"/>
      </a:dk2>
      <a:lt2>
        <a:srgbClr val="FFFFFF"/>
      </a:lt2>
      <a:accent1>
        <a:srgbClr val="339933"/>
      </a:accent1>
      <a:accent2>
        <a:srgbClr val="800000"/>
      </a:accent2>
      <a:accent3>
        <a:srgbClr val="FFFFE2"/>
      </a:accent3>
      <a:accent4>
        <a:srgbClr val="000000"/>
      </a:accent4>
      <a:accent5>
        <a:srgbClr val="ADCAAD"/>
      </a:accent5>
      <a:accent6>
        <a:srgbClr val="730000"/>
      </a:accent6>
      <a:hlink>
        <a:srgbClr val="7ACDF1"/>
      </a:hlink>
      <a:folHlink>
        <a:srgbClr val="B2B2B2"/>
      </a:folHlink>
    </a:clrScheme>
    <a:fontScheme name="Custom 2">
      <a:majorFont>
        <a:latin typeface="Lora"/>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699" cap="flat" cmpd="sng" algn="ctr">
          <a:solidFill>
            <a:schemeClr val="tx1"/>
          </a:solidFill>
          <a:prstDash val="solid"/>
          <a:round/>
          <a:headEnd type="none" w="sm" len="sm"/>
          <a:tailEnd type="none" w="sm" len="sm"/>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HRTI" id="{9576B6FC-A1BC-4531-A323-938CC74DDE05}" vid="{03B6AB06-B719-4D0E-B13D-F63CA260D63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c4eaf1f-e4e9-4430-af8c-6655ff22d2c0" xsi:nil="true"/>
    <lcf76f155ced4ddcb4097134ff3c332f xmlns="ba65dc5d-b269-4a46-b4b0-851fa69fc9b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2055CF8684438458AD6D49F262EB174" ma:contentTypeVersion="15" ma:contentTypeDescription="Create a new document." ma:contentTypeScope="" ma:versionID="73e715edc60710d69a910bd03d7e108f">
  <xsd:schema xmlns:xsd="http://www.w3.org/2001/XMLSchema" xmlns:xs="http://www.w3.org/2001/XMLSchema" xmlns:p="http://schemas.microsoft.com/office/2006/metadata/properties" xmlns:ns2="ba65dc5d-b269-4a46-b4b0-851fa69fc9b4" xmlns:ns3="8c4eaf1f-e4e9-4430-af8c-6655ff22d2c0" targetNamespace="http://schemas.microsoft.com/office/2006/metadata/properties" ma:root="true" ma:fieldsID="bb964b9d85a109ee946a90e10235e943" ns2:_="" ns3:_="">
    <xsd:import namespace="ba65dc5d-b269-4a46-b4b0-851fa69fc9b4"/>
    <xsd:import namespace="8c4eaf1f-e4e9-4430-af8c-6655ff22d2c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SearchProperties"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65dc5d-b269-4a46-b4b0-851fa69fc9b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cd2611e2-a545-4fac-970d-a2300670ef95"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eaf1f-e4e9-4430-af8c-6655ff22d2c0"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784dc66f-a3b4-4740-9dce-a129363a66c3}" ma:internalName="TaxCatchAll" ma:showField="CatchAllData" ma:web="8c4eaf1f-e4e9-4430-af8c-6655ff22d2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17FB21-269D-4DAB-8504-224851895923}">
  <ds:schemaRefs>
    <ds:schemaRef ds:uri="8c4eaf1f-e4e9-4430-af8c-6655ff22d2c0"/>
    <ds:schemaRef ds:uri="ba65dc5d-b269-4a46-b4b0-851fa69fc9b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EFC15D8-C642-4F49-B8A2-D8344DA48057}">
  <ds:schemaRefs>
    <ds:schemaRef ds:uri="8c4eaf1f-e4e9-4430-af8c-6655ff22d2c0"/>
    <ds:schemaRef ds:uri="ba65dc5d-b269-4a46-b4b0-851fa69fc9b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BB73150-A459-436F-B2C6-C1BC4A85AC3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RCSLT Powerpoint template</Template>
  <TotalTime>3</TotalTime>
  <Words>4819</Words>
  <Application>Microsoft Office PowerPoint</Application>
  <PresentationFormat>Widescreen</PresentationFormat>
  <Paragraphs>554</Paragraphs>
  <Slides>43</Slides>
  <Notes>38</Notes>
  <HiddenSlides>0</HiddenSlides>
  <MMClips>1</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43</vt:i4>
      </vt:variant>
    </vt:vector>
  </HeadingPairs>
  <TitlesOfParts>
    <vt:vector size="60" baseType="lpstr">
      <vt:lpstr>ＭＳ Ｐゴシック</vt:lpstr>
      <vt:lpstr>ＭＳ Ｐゴシック</vt:lpstr>
      <vt:lpstr>Aptos</vt:lpstr>
      <vt:lpstr>Arial</vt:lpstr>
      <vt:lpstr>Arial Bold</vt:lpstr>
      <vt:lpstr>Calibri</vt:lpstr>
      <vt:lpstr>Lora</vt:lpstr>
      <vt:lpstr>Montaser Arabic Bold</vt:lpstr>
      <vt:lpstr>Open Sans</vt:lpstr>
      <vt:lpstr>Public Sans Bold</vt:lpstr>
      <vt:lpstr>Roboto Bold</vt:lpstr>
      <vt:lpstr>Times New Roman</vt:lpstr>
      <vt:lpstr>Verdana</vt:lpstr>
      <vt:lpstr>Wingdings</vt:lpstr>
      <vt:lpstr>MHRTI</vt:lpstr>
      <vt:lpstr>Office Theme</vt:lpstr>
      <vt:lpstr>Custom Design</vt:lpstr>
      <vt:lpstr>A collaborative approach to accessible examinations  Launch of the fourth edition of Language of Examinations: Guidance for accessible language, teaching and assessment </vt:lpstr>
      <vt:lpstr>Objectives</vt:lpstr>
      <vt:lpstr>PowerPoint Presentation</vt:lpstr>
      <vt:lpstr>Four nation working group</vt:lpstr>
      <vt:lpstr>Expansion of the  working group</vt:lpstr>
      <vt:lpstr>Language of Examinations fourth edition: </vt:lpstr>
      <vt:lpstr>PowerPoint Presentation</vt:lpstr>
      <vt:lpstr>The importance of language for testing knowledge</vt:lpstr>
      <vt:lpstr>PowerPoint Presentation</vt:lpstr>
      <vt:lpstr>The importance of language for testing knowledge</vt:lpstr>
      <vt:lpstr>PowerPoint Presentation</vt:lpstr>
      <vt:lpstr>PowerPoint Presentation</vt:lpstr>
      <vt:lpstr>PowerPoint Presentation</vt:lpstr>
      <vt:lpstr>PowerPoint Presentation</vt:lpstr>
      <vt:lpstr>Educational and longer-term impact</vt:lpstr>
      <vt:lpstr>PowerPoint Presentation</vt:lpstr>
      <vt:lpstr>PowerPoint Presentation</vt:lpstr>
      <vt:lpstr>PowerPoint Presentation</vt:lpstr>
      <vt:lpstr>Key messages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principles  </vt:lpstr>
      <vt:lpstr>Vocabulary, structure and presentation</vt:lpstr>
      <vt:lpstr>PowerPoint Presentation</vt:lpstr>
      <vt:lpstr>Rubric example </vt:lpstr>
      <vt:lpstr>Example</vt:lpstr>
      <vt:lpstr>Example</vt:lpstr>
      <vt:lpstr>Example</vt:lpstr>
      <vt:lpstr>Possible modification</vt:lpstr>
      <vt:lpstr>Individual language modification: </vt:lpstr>
      <vt:lpstr>Language Modifier</vt:lpstr>
      <vt:lpstr>Language Modifier for Candidates </vt:lpstr>
      <vt:lpstr>SENDCo perspective</vt:lpstr>
      <vt:lpstr>Panel Questions </vt:lpstr>
      <vt:lpstr>Resources</vt:lpstr>
      <vt:lpstr>  Any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Philippa Cotterill</dc:creator>
  <cp:lastModifiedBy>Teresa</cp:lastModifiedBy>
  <cp:revision>4</cp:revision>
  <cp:lastPrinted>2026-09-22T14:41:05Z</cp:lastPrinted>
  <dcterms:created xsi:type="dcterms:W3CDTF">2024-08-19T13:43:12Z</dcterms:created>
  <dcterms:modified xsi:type="dcterms:W3CDTF">2026-10-08T08:27:59Z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157000</vt:r8>
  </property>
  <property fmtid="{D5CDD505-2E9C-101B-9397-08002B2CF9AE}" pid="3" name="MediaServiceImageTags">
    <vt:lpwstr/>
  </property>
  <property fmtid="{D5CDD505-2E9C-101B-9397-08002B2CF9AE}" pid="4" name="ContentTypeId">
    <vt:lpwstr>0x010100E2055CF8684438458AD6D49F262EB174</vt:lpwstr>
  </property>
</Properties>
</file>