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handoutMasterIdLst>
    <p:handoutMasterId r:id="rId30"/>
  </p:handoutMasterIdLst>
  <p:sldIdLst>
    <p:sldId id="256" r:id="rId2"/>
    <p:sldId id="259" r:id="rId3"/>
    <p:sldId id="269" r:id="rId4"/>
    <p:sldId id="273" r:id="rId5"/>
    <p:sldId id="264" r:id="rId6"/>
    <p:sldId id="258" r:id="rId7"/>
    <p:sldId id="308" r:id="rId8"/>
    <p:sldId id="260" r:id="rId9"/>
    <p:sldId id="347" r:id="rId10"/>
    <p:sldId id="282" r:id="rId11"/>
    <p:sldId id="298" r:id="rId12"/>
    <p:sldId id="267" r:id="rId13"/>
    <p:sldId id="317" r:id="rId14"/>
    <p:sldId id="270" r:id="rId15"/>
    <p:sldId id="332" r:id="rId16"/>
    <p:sldId id="333" r:id="rId17"/>
    <p:sldId id="334" r:id="rId18"/>
    <p:sldId id="335" r:id="rId19"/>
    <p:sldId id="336" r:id="rId20"/>
    <p:sldId id="337" r:id="rId21"/>
    <p:sldId id="338" r:id="rId22"/>
    <p:sldId id="339" r:id="rId23"/>
    <p:sldId id="340" r:id="rId24"/>
    <p:sldId id="341" r:id="rId25"/>
    <p:sldId id="345" r:id="rId26"/>
    <p:sldId id="344" r:id="rId27"/>
    <p:sldId id="346"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snapToGrid="0">
      <p:cViewPr>
        <p:scale>
          <a:sx n="76" d="100"/>
          <a:sy n="76" d="100"/>
        </p:scale>
        <p:origin x="-900"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ounty.nycc.internal\Data\CYPS-DATA\CSC%20No%20Wrong%20Door\NWD%20MANAGER%20FOLDER\NWD_Performance%20Management\NWD%20Data\PIO%20data\NWD%20Statistics%20work\LR2_All_Data%20UPDATED%20FEB%202017.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r>
              <a:rPr lang="en-GB" sz="1200"/>
              <a:t>MFH levels</a:t>
            </a:r>
            <a:r>
              <a:rPr lang="en-GB" sz="1200" baseline="0"/>
              <a:t> compared to interventions from Specialist Roles</a:t>
            </a:r>
            <a:endParaRPr lang="en-GB" sz="1200"/>
          </a:p>
        </c:rich>
      </c:tx>
      <c:overlay val="0"/>
      <c:spPr>
        <a:noFill/>
        <a:ln>
          <a:noFill/>
        </a:ln>
        <a:effectLst/>
      </c:spPr>
    </c:title>
    <c:autoTitleDeleted val="0"/>
    <c:plotArea>
      <c:layout>
        <c:manualLayout>
          <c:layoutTarget val="inner"/>
          <c:xMode val="edge"/>
          <c:yMode val="edge"/>
          <c:x val="8.0271561056853583E-2"/>
          <c:y val="0.10539927591506384"/>
          <c:w val="0.88656871752689748"/>
          <c:h val="0.72116594089480368"/>
        </c:manualLayout>
      </c:layout>
      <c:scatterChart>
        <c:scatterStyle val="lineMarker"/>
        <c:varyColors val="0"/>
        <c:ser>
          <c:idx val="0"/>
          <c:order val="0"/>
          <c:tx>
            <c:strRef>
              <c:f>COMBINED!$F$1</c:f>
              <c:strCache>
                <c:ptCount val="1"/>
                <c:pt idx="0">
                  <c:v>CSW interventions</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5.1638380444323402E-2"/>
                  <c:y val="-0.16682378244386117"/>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COMBINED!$B$2:$B$23</c:f>
              <c:numCache>
                <c:formatCode>0</c:formatCode>
                <c:ptCount val="22"/>
                <c:pt idx="0">
                  <c:v>28</c:v>
                </c:pt>
                <c:pt idx="1">
                  <c:v>28</c:v>
                </c:pt>
                <c:pt idx="2">
                  <c:v>28</c:v>
                </c:pt>
                <c:pt idx="3">
                  <c:v>44</c:v>
                </c:pt>
                <c:pt idx="4">
                  <c:v>9</c:v>
                </c:pt>
                <c:pt idx="5">
                  <c:v>5</c:v>
                </c:pt>
                <c:pt idx="6">
                  <c:v>5</c:v>
                </c:pt>
                <c:pt idx="7">
                  <c:v>0</c:v>
                </c:pt>
                <c:pt idx="8">
                  <c:v>0</c:v>
                </c:pt>
                <c:pt idx="9">
                  <c:v>1</c:v>
                </c:pt>
                <c:pt idx="10">
                  <c:v>0</c:v>
                </c:pt>
                <c:pt idx="11">
                  <c:v>6</c:v>
                </c:pt>
                <c:pt idx="12">
                  <c:v>8</c:v>
                </c:pt>
                <c:pt idx="13">
                  <c:v>4</c:v>
                </c:pt>
                <c:pt idx="14">
                  <c:v>16</c:v>
                </c:pt>
                <c:pt idx="15">
                  <c:v>24</c:v>
                </c:pt>
                <c:pt idx="16">
                  <c:v>9</c:v>
                </c:pt>
                <c:pt idx="17">
                  <c:v>0</c:v>
                </c:pt>
                <c:pt idx="18">
                  <c:v>8</c:v>
                </c:pt>
                <c:pt idx="19">
                  <c:v>9</c:v>
                </c:pt>
                <c:pt idx="20">
                  <c:v>5</c:v>
                </c:pt>
                <c:pt idx="21">
                  <c:v>15</c:v>
                </c:pt>
              </c:numCache>
            </c:numRef>
          </c:xVal>
          <c:yVal>
            <c:numRef>
              <c:f>COMBINED!$F$2:$F$23</c:f>
              <c:numCache>
                <c:formatCode>0</c:formatCode>
                <c:ptCount val="22"/>
                <c:pt idx="0">
                  <c:v>8</c:v>
                </c:pt>
                <c:pt idx="1">
                  <c:v>9</c:v>
                </c:pt>
                <c:pt idx="2">
                  <c:v>9</c:v>
                </c:pt>
                <c:pt idx="3">
                  <c:v>20</c:v>
                </c:pt>
                <c:pt idx="4">
                  <c:v>31</c:v>
                </c:pt>
                <c:pt idx="5">
                  <c:v>30</c:v>
                </c:pt>
                <c:pt idx="6">
                  <c:v>41</c:v>
                </c:pt>
                <c:pt idx="7">
                  <c:v>40</c:v>
                </c:pt>
                <c:pt idx="8">
                  <c:v>41</c:v>
                </c:pt>
                <c:pt idx="9">
                  <c:v>37</c:v>
                </c:pt>
                <c:pt idx="10">
                  <c:v>44</c:v>
                </c:pt>
                <c:pt idx="11">
                  <c:v>47</c:v>
                </c:pt>
                <c:pt idx="12">
                  <c:v>54</c:v>
                </c:pt>
                <c:pt idx="13">
                  <c:v>49</c:v>
                </c:pt>
                <c:pt idx="14">
                  <c:v>57</c:v>
                </c:pt>
                <c:pt idx="15">
                  <c:v>51</c:v>
                </c:pt>
                <c:pt idx="16">
                  <c:v>49</c:v>
                </c:pt>
                <c:pt idx="17">
                  <c:v>40</c:v>
                </c:pt>
                <c:pt idx="18">
                  <c:v>58</c:v>
                </c:pt>
                <c:pt idx="19">
                  <c:v>67</c:v>
                </c:pt>
                <c:pt idx="20">
                  <c:v>48</c:v>
                </c:pt>
                <c:pt idx="21">
                  <c:v>44</c:v>
                </c:pt>
              </c:numCache>
            </c:numRef>
          </c:yVal>
          <c:smooth val="0"/>
        </c:ser>
        <c:ser>
          <c:idx val="1"/>
          <c:order val="1"/>
          <c:tx>
            <c:strRef>
              <c:f>COMBINED!$G$1</c:f>
              <c:strCache>
                <c:ptCount val="1"/>
                <c:pt idx="0">
                  <c:v>Life coach Interventions</c:v>
                </c:pt>
              </c:strCache>
            </c:strRef>
          </c:tx>
          <c:spPr>
            <a:ln w="1905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layout>
                <c:manualLayout>
                  <c:x val="-0.39050260105661599"/>
                  <c:y val="-7.125510352872557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COMBINED!$B$2:$B$23</c:f>
              <c:numCache>
                <c:formatCode>0</c:formatCode>
                <c:ptCount val="22"/>
                <c:pt idx="0">
                  <c:v>28</c:v>
                </c:pt>
                <c:pt idx="1">
                  <c:v>28</c:v>
                </c:pt>
                <c:pt idx="2">
                  <c:v>28</c:v>
                </c:pt>
                <c:pt idx="3">
                  <c:v>44</c:v>
                </c:pt>
                <c:pt idx="4">
                  <c:v>9</c:v>
                </c:pt>
                <c:pt idx="5">
                  <c:v>5</c:v>
                </c:pt>
                <c:pt idx="6">
                  <c:v>5</c:v>
                </c:pt>
                <c:pt idx="7">
                  <c:v>0</c:v>
                </c:pt>
                <c:pt idx="8">
                  <c:v>0</c:v>
                </c:pt>
                <c:pt idx="9">
                  <c:v>1</c:v>
                </c:pt>
                <c:pt idx="10">
                  <c:v>0</c:v>
                </c:pt>
                <c:pt idx="11">
                  <c:v>6</c:v>
                </c:pt>
                <c:pt idx="12">
                  <c:v>8</c:v>
                </c:pt>
                <c:pt idx="13">
                  <c:v>4</c:v>
                </c:pt>
                <c:pt idx="14">
                  <c:v>16</c:v>
                </c:pt>
                <c:pt idx="15">
                  <c:v>24</c:v>
                </c:pt>
                <c:pt idx="16">
                  <c:v>9</c:v>
                </c:pt>
                <c:pt idx="17">
                  <c:v>0</c:v>
                </c:pt>
                <c:pt idx="18">
                  <c:v>8</c:v>
                </c:pt>
                <c:pt idx="19">
                  <c:v>9</c:v>
                </c:pt>
                <c:pt idx="20">
                  <c:v>5</c:v>
                </c:pt>
                <c:pt idx="21">
                  <c:v>15</c:v>
                </c:pt>
              </c:numCache>
            </c:numRef>
          </c:xVal>
          <c:yVal>
            <c:numRef>
              <c:f>COMBINED!$G$2:$G$23</c:f>
              <c:numCache>
                <c:formatCode>0</c:formatCode>
                <c:ptCount val="22"/>
                <c:pt idx="0">
                  <c:v>2</c:v>
                </c:pt>
                <c:pt idx="1">
                  <c:v>1</c:v>
                </c:pt>
                <c:pt idx="2">
                  <c:v>1</c:v>
                </c:pt>
                <c:pt idx="3">
                  <c:v>1</c:v>
                </c:pt>
                <c:pt idx="4">
                  <c:v>5</c:v>
                </c:pt>
                <c:pt idx="5">
                  <c:v>6</c:v>
                </c:pt>
                <c:pt idx="6">
                  <c:v>14</c:v>
                </c:pt>
                <c:pt idx="7">
                  <c:v>29</c:v>
                </c:pt>
                <c:pt idx="8">
                  <c:v>26</c:v>
                </c:pt>
                <c:pt idx="9">
                  <c:v>38</c:v>
                </c:pt>
                <c:pt idx="10">
                  <c:v>38</c:v>
                </c:pt>
                <c:pt idx="11">
                  <c:v>37</c:v>
                </c:pt>
                <c:pt idx="12">
                  <c:v>33</c:v>
                </c:pt>
                <c:pt idx="13">
                  <c:v>34</c:v>
                </c:pt>
                <c:pt idx="14">
                  <c:v>35</c:v>
                </c:pt>
                <c:pt idx="15">
                  <c:v>25</c:v>
                </c:pt>
                <c:pt idx="16">
                  <c:v>26</c:v>
                </c:pt>
                <c:pt idx="17">
                  <c:v>27</c:v>
                </c:pt>
                <c:pt idx="18">
                  <c:v>48</c:v>
                </c:pt>
                <c:pt idx="19">
                  <c:v>44</c:v>
                </c:pt>
                <c:pt idx="20">
                  <c:v>37</c:v>
                </c:pt>
                <c:pt idx="21">
                  <c:v>30</c:v>
                </c:pt>
              </c:numCache>
            </c:numRef>
          </c:yVal>
          <c:smooth val="0"/>
        </c:ser>
        <c:ser>
          <c:idx val="2"/>
          <c:order val="2"/>
          <c:tx>
            <c:strRef>
              <c:f>COMBINED!$H$1</c:f>
              <c:strCache>
                <c:ptCount val="1"/>
                <c:pt idx="0">
                  <c:v>NWDO Interventions</c:v>
                </c:pt>
              </c:strCache>
            </c:strRef>
          </c:tx>
          <c:spPr>
            <a:ln w="1905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log"/>
            <c:dispRSqr val="0"/>
            <c:dispEq val="0"/>
          </c:trendline>
          <c:trendline>
            <c:spPr>
              <a:ln w="19050" cap="rnd">
                <a:solidFill>
                  <a:schemeClr val="accent3"/>
                </a:solidFill>
                <a:prstDash val="sysDot"/>
              </a:ln>
              <a:effectLst/>
            </c:spPr>
            <c:trendlineType val="linear"/>
            <c:dispRSqr val="1"/>
            <c:dispEq val="1"/>
            <c:trendlineLbl>
              <c:layout>
                <c:manualLayout>
                  <c:x val="-4.2290401944673955E-2"/>
                  <c:y val="-0.1464333624963546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COMBINED!$B$2:$B$23</c:f>
              <c:numCache>
                <c:formatCode>0</c:formatCode>
                <c:ptCount val="22"/>
                <c:pt idx="0">
                  <c:v>28</c:v>
                </c:pt>
                <c:pt idx="1">
                  <c:v>28</c:v>
                </c:pt>
                <c:pt idx="2">
                  <c:v>28</c:v>
                </c:pt>
                <c:pt idx="3">
                  <c:v>44</c:v>
                </c:pt>
                <c:pt idx="4">
                  <c:v>9</c:v>
                </c:pt>
                <c:pt idx="5">
                  <c:v>5</c:v>
                </c:pt>
                <c:pt idx="6">
                  <c:v>5</c:v>
                </c:pt>
                <c:pt idx="7">
                  <c:v>0</c:v>
                </c:pt>
                <c:pt idx="8">
                  <c:v>0</c:v>
                </c:pt>
                <c:pt idx="9">
                  <c:v>1</c:v>
                </c:pt>
                <c:pt idx="10">
                  <c:v>0</c:v>
                </c:pt>
                <c:pt idx="11">
                  <c:v>6</c:v>
                </c:pt>
                <c:pt idx="12">
                  <c:v>8</c:v>
                </c:pt>
                <c:pt idx="13">
                  <c:v>4</c:v>
                </c:pt>
                <c:pt idx="14">
                  <c:v>16</c:v>
                </c:pt>
                <c:pt idx="15">
                  <c:v>24</c:v>
                </c:pt>
                <c:pt idx="16">
                  <c:v>9</c:v>
                </c:pt>
                <c:pt idx="17">
                  <c:v>0</c:v>
                </c:pt>
                <c:pt idx="18">
                  <c:v>8</c:v>
                </c:pt>
                <c:pt idx="19">
                  <c:v>9</c:v>
                </c:pt>
                <c:pt idx="20">
                  <c:v>5</c:v>
                </c:pt>
                <c:pt idx="21">
                  <c:v>15</c:v>
                </c:pt>
              </c:numCache>
            </c:numRef>
          </c:xVal>
          <c:yVal>
            <c:numRef>
              <c:f>COMBINED!$H$2:$H$23</c:f>
              <c:numCache>
                <c:formatCode>0</c:formatCode>
                <c:ptCount val="22"/>
                <c:pt idx="0">
                  <c:v>0</c:v>
                </c:pt>
                <c:pt idx="1">
                  <c:v>0</c:v>
                </c:pt>
                <c:pt idx="2">
                  <c:v>0</c:v>
                </c:pt>
                <c:pt idx="3">
                  <c:v>0</c:v>
                </c:pt>
                <c:pt idx="4">
                  <c:v>16</c:v>
                </c:pt>
                <c:pt idx="5">
                  <c:v>42</c:v>
                </c:pt>
                <c:pt idx="6">
                  <c:v>49</c:v>
                </c:pt>
                <c:pt idx="7">
                  <c:v>55</c:v>
                </c:pt>
                <c:pt idx="8">
                  <c:v>48</c:v>
                </c:pt>
                <c:pt idx="9">
                  <c:v>43</c:v>
                </c:pt>
                <c:pt idx="10">
                  <c:v>41</c:v>
                </c:pt>
                <c:pt idx="11">
                  <c:v>36</c:v>
                </c:pt>
                <c:pt idx="12">
                  <c:v>33</c:v>
                </c:pt>
                <c:pt idx="13">
                  <c:v>13</c:v>
                </c:pt>
                <c:pt idx="14">
                  <c:v>28</c:v>
                </c:pt>
                <c:pt idx="15">
                  <c:v>32</c:v>
                </c:pt>
                <c:pt idx="16">
                  <c:v>35</c:v>
                </c:pt>
                <c:pt idx="17">
                  <c:v>33</c:v>
                </c:pt>
                <c:pt idx="18">
                  <c:v>29</c:v>
                </c:pt>
                <c:pt idx="19">
                  <c:v>31</c:v>
                </c:pt>
                <c:pt idx="20">
                  <c:v>35</c:v>
                </c:pt>
                <c:pt idx="21">
                  <c:v>27</c:v>
                </c:pt>
              </c:numCache>
            </c:numRef>
          </c:yVal>
          <c:smooth val="0"/>
        </c:ser>
        <c:dLbls>
          <c:showLegendKey val="0"/>
          <c:showVal val="0"/>
          <c:showCatName val="0"/>
          <c:showSerName val="0"/>
          <c:showPercent val="0"/>
          <c:showBubbleSize val="0"/>
        </c:dLbls>
        <c:axId val="65223680"/>
        <c:axId val="65234048"/>
      </c:scatterChart>
      <c:valAx>
        <c:axId val="652236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MFH incidents (x value)</a:t>
                </a:r>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234048"/>
        <c:crosses val="autoZero"/>
        <c:crossBetween val="midCat"/>
      </c:valAx>
      <c:valAx>
        <c:axId val="65234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Interventions</a:t>
                </a:r>
                <a:r>
                  <a:rPr lang="en-GB" baseline="0"/>
                  <a:t> by specliast roles (y)</a:t>
                </a:r>
                <a:endParaRPr lang="en-GB"/>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223680"/>
        <c:crosses val="autoZero"/>
        <c:crossBetween val="midCat"/>
      </c:valAx>
      <c:spPr>
        <a:noFill/>
        <a:ln>
          <a:noFill/>
        </a:ln>
        <a:effectLst/>
      </c:spPr>
    </c:plotArea>
    <c:legend>
      <c:legendPos val="b"/>
      <c:legendEntry>
        <c:idx val="3"/>
        <c:delete val="1"/>
      </c:legendEntry>
      <c:legendEntry>
        <c:idx val="4"/>
        <c:delete val="1"/>
      </c:legendEntry>
      <c:legendEntry>
        <c:idx val="5"/>
        <c:delete val="1"/>
      </c:legendEntry>
      <c:legendEntry>
        <c:idx val="6"/>
        <c:delete val="1"/>
      </c:legendEntry>
      <c:layout>
        <c:manualLayout>
          <c:xMode val="edge"/>
          <c:yMode val="edge"/>
          <c:x val="8.9017597385510266E-2"/>
          <c:y val="0.89872630504520268"/>
          <c:w val="0.82663861046347942"/>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GB" sz="1000" dirty="0" smtClean="0"/>
              <a:t>TOTAL </a:t>
            </a:r>
            <a:r>
              <a:rPr lang="en-GB" sz="1000" dirty="0"/>
              <a:t>YP </a:t>
            </a:r>
            <a:r>
              <a:rPr lang="en-GB" sz="1000" dirty="0" smtClean="0"/>
              <a:t>ASSESSED  (126)</a:t>
            </a:r>
            <a:endParaRPr lang="en-GB" sz="1000" dirty="0"/>
          </a:p>
        </c:rich>
      </c:tx>
      <c:layout>
        <c:manualLayout>
          <c:xMode val="edge"/>
          <c:yMode val="edge"/>
          <c:x val="0.54288474810213938"/>
          <c:y val="3.6067674639261645E-2"/>
        </c:manualLayout>
      </c:layout>
      <c:overlay val="1"/>
    </c:title>
    <c:autoTitleDeleted val="0"/>
    <c:plotArea>
      <c:layout/>
      <c:pieChart>
        <c:varyColors val="1"/>
        <c:ser>
          <c:idx val="0"/>
          <c:order val="0"/>
          <c:dLbls>
            <c:dLbl>
              <c:idx val="1"/>
              <c:layout>
                <c:manualLayout>
                  <c:x val="0.11542100715671411"/>
                  <c:y val="1.2353455818022748E-2"/>
                </c:manualLayout>
              </c:layout>
              <c:tx>
                <c:rich>
                  <a:bodyPr/>
                  <a:lstStyle/>
                  <a:p>
                    <a:pPr>
                      <a:defRPr b="1">
                        <a:solidFill>
                          <a:schemeClr val="accent6"/>
                        </a:solidFill>
                      </a:defRPr>
                    </a:pPr>
                    <a:r>
                      <a:rPr lang="en-US" dirty="0">
                        <a:solidFill>
                          <a:schemeClr val="accent6"/>
                        </a:solidFill>
                      </a:rPr>
                      <a:t>49%</a:t>
                    </a:r>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b="1"/>
                </a:pPr>
                <a:endParaRPr lang="en-US"/>
              </a:p>
            </c:txPr>
            <c:dLblPos val="inEnd"/>
            <c:showLegendKey val="0"/>
            <c:showVal val="0"/>
            <c:showCatName val="0"/>
            <c:showSerName val="0"/>
            <c:showPercent val="1"/>
            <c:showBubbleSize val="0"/>
            <c:showLeaderLines val="1"/>
            <c:extLst>
              <c:ext xmlns:c15="http://schemas.microsoft.com/office/drawing/2012/chart" uri="{CE6537A1-D6FC-4f65-9D91-7224C49458BB}"/>
            </c:extLst>
          </c:dLbls>
          <c:cat>
            <c:strRef>
              <c:f>'Tables-Charts 01.06.16'!$P$36:$Q$36</c:f>
              <c:strCache>
                <c:ptCount val="2"/>
                <c:pt idx="0">
                  <c:v>Yes SLCN 64</c:v>
                </c:pt>
                <c:pt idx="1">
                  <c:v>No SLCN 62</c:v>
                </c:pt>
              </c:strCache>
            </c:strRef>
          </c:cat>
          <c:val>
            <c:numRef>
              <c:f>'Tables-Charts 01.06.16'!$P$37:$Q$37</c:f>
              <c:numCache>
                <c:formatCode>0.00%</c:formatCode>
                <c:ptCount val="2"/>
                <c:pt idx="0">
                  <c:v>0.51</c:v>
                </c:pt>
                <c:pt idx="1">
                  <c:v>0.49</c:v>
                </c:pt>
              </c:numCache>
            </c:numRef>
          </c:val>
        </c:ser>
        <c:dLbls>
          <c:dLblPos val="inEnd"/>
          <c:showLegendKey val="0"/>
          <c:showVal val="1"/>
          <c:showCatName val="0"/>
          <c:showSerName val="0"/>
          <c:showPercent val="0"/>
          <c:showBubbleSize val="0"/>
          <c:showLeaderLines val="1"/>
        </c:dLbls>
        <c:firstSliceAng val="0"/>
      </c:pieChart>
    </c:plotArea>
    <c:legend>
      <c:legendPos val="r"/>
      <c:overlay val="0"/>
      <c:txPr>
        <a:bodyPr/>
        <a:lstStyle/>
        <a:p>
          <a:pPr rtl="0">
            <a:defRPr b="1"/>
          </a:pPr>
          <a:endParaRPr lang="en-US"/>
        </a:p>
      </c:txPr>
    </c:legend>
    <c:plotVisOnly val="1"/>
    <c:dispBlanksAs val="gap"/>
    <c:showDLblsOverMax val="0"/>
  </c:chart>
  <c:spPr>
    <a:solidFill>
      <a:schemeClr val="accent6">
        <a:lumMod val="40000"/>
        <a:lumOff val="60000"/>
      </a:schemeClr>
    </a:solidFill>
    <a:ln w="31750">
      <a:solidFill>
        <a:schemeClr val="accent6">
          <a:lumMod val="50000"/>
        </a:schemeClr>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a:t>YP WITH SLCN WHO HAVE HAD PREVIOUS SLT</a:t>
            </a:r>
          </a:p>
        </c:rich>
      </c:tx>
      <c:layout>
        <c:manualLayout>
          <c:xMode val="edge"/>
          <c:yMode val="edge"/>
          <c:x val="0.44281703711086745"/>
          <c:y val="5.4147998941992716E-2"/>
        </c:manualLayout>
      </c:layout>
      <c:overlay val="1"/>
    </c:title>
    <c:autoTitleDeleted val="0"/>
    <c:plotArea>
      <c:layout/>
      <c:doughnutChart>
        <c:varyColors val="1"/>
        <c:ser>
          <c:idx val="0"/>
          <c:order val="0"/>
          <c:dLbls>
            <c:spPr>
              <a:noFill/>
              <a:ln>
                <a:noFill/>
              </a:ln>
              <a:effectLst/>
            </c:spPr>
            <c:txPr>
              <a:bodyPr/>
              <a:lstStyle/>
              <a:p>
                <a:pPr>
                  <a:defRPr b="1">
                    <a:solidFill>
                      <a:schemeClr val="accent6"/>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'Tables-Charts 01.06.16'!$P$61:$Q$61</c:f>
              <c:strCache>
                <c:ptCount val="2"/>
                <c:pt idx="0">
                  <c:v>YES PREVIOUS SLT (11)</c:v>
                </c:pt>
                <c:pt idx="1">
                  <c:v>NO PREVIOUS SLT(120)</c:v>
                </c:pt>
              </c:strCache>
            </c:strRef>
          </c:cat>
          <c:val>
            <c:numRef>
              <c:f>'Tables-Charts 01.06.16'!$P$62:$Q$62</c:f>
              <c:numCache>
                <c:formatCode>0.00%</c:formatCode>
                <c:ptCount val="2"/>
                <c:pt idx="0">
                  <c:v>8.3969465648854963E-2</c:v>
                </c:pt>
                <c:pt idx="1">
                  <c:v>0.91603053435114501</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62871942112208345"/>
          <c:y val="0.33363330711286493"/>
          <c:w val="0.28664665535592576"/>
          <c:h val="0.24631538887892618"/>
        </c:manualLayout>
      </c:layout>
      <c:overlay val="0"/>
      <c:txPr>
        <a:bodyPr/>
        <a:lstStyle/>
        <a:p>
          <a:pPr>
            <a:defRPr b="1"/>
          </a:pPr>
          <a:endParaRPr lang="en-US"/>
        </a:p>
      </c:txPr>
    </c:legend>
    <c:plotVisOnly val="1"/>
    <c:dispBlanksAs val="gap"/>
    <c:showDLblsOverMax val="0"/>
  </c:chart>
  <c:spPr>
    <a:solidFill>
      <a:schemeClr val="accent5">
        <a:lumMod val="40000"/>
        <a:lumOff val="60000"/>
      </a:schemeClr>
    </a:solidFill>
    <a:ln w="31750">
      <a:solidFill>
        <a:schemeClr val="accent5">
          <a:lumMod val="50000"/>
        </a:schemeClr>
      </a:solid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E70192-0CC5-4598-B6D4-204B8CEC63D5}" type="datetimeFigureOut">
              <a:rPr lang="en-GB" smtClean="0"/>
              <a:t>22/10/2018</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04B9D5-5B1A-42AB-AEFA-A5EB8039326A}" type="slidenum">
              <a:rPr lang="en-GB" smtClean="0"/>
              <a:t>‹#›</a:t>
            </a:fld>
            <a:endParaRPr lang="en-GB" dirty="0"/>
          </a:p>
        </p:txBody>
      </p:sp>
    </p:spTree>
    <p:extLst>
      <p:ext uri="{BB962C8B-B14F-4D97-AF65-F5344CB8AC3E}">
        <p14:creationId xmlns:p14="http://schemas.microsoft.com/office/powerpoint/2010/main" val="4138229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20655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332125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143632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6737" y="9442154"/>
            <a:ext cx="2950475" cy="498772"/>
          </a:xfrm>
          <a:prstGeom prst="rect">
            <a:avLst/>
          </a:prstGeom>
        </p:spPr>
        <p:txBody>
          <a:bodyPr/>
          <a:lstStyle/>
          <a:p>
            <a:fld id="{8C33866B-D86D-4AA2-9432-61D8F610BDF7}" type="slidenum">
              <a:rPr lang="en-GB" smtClean="0"/>
              <a:t>11</a:t>
            </a:fld>
            <a:endParaRPr lang="en-GB" dirty="0"/>
          </a:p>
        </p:txBody>
      </p:sp>
    </p:spTree>
    <p:extLst>
      <p:ext uri="{BB962C8B-B14F-4D97-AF65-F5344CB8AC3E}">
        <p14:creationId xmlns:p14="http://schemas.microsoft.com/office/powerpoint/2010/main" val="1033570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245343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45343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245343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088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0889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0889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0889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088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0889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0889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0889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0889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0889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0889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0889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0889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0889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67232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088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00889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259293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811425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52003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26294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BC31C28-15B3-4230-8FFF-B5AE7660609D}" type="datetimeFigureOut">
              <a:rPr lang="en-GB">
                <a:solidFill>
                  <a:prstClr val="black">
                    <a:tint val="75000"/>
                  </a:prstClr>
                </a:solidFill>
              </a:rPr>
              <a:pPr>
                <a:defRPr/>
              </a:pPr>
              <a:t>22/10/2018</a:t>
            </a:fld>
            <a:endParaRPr lang="en-GB" dirty="0">
              <a:solidFill>
                <a:prstClr val="black">
                  <a:tint val="75000"/>
                </a:prstClr>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5933F74-472C-4904-9D30-FC8B3E862BEB}" type="slidenum">
              <a:rPr lang="en-GB" altLang="en-US"/>
              <a:pPr/>
              <a:t>‹#›</a:t>
            </a:fld>
            <a:endParaRPr lang="en-GB" altLang="en-US"/>
          </a:p>
        </p:txBody>
      </p:sp>
    </p:spTree>
    <p:extLst>
      <p:ext uri="{BB962C8B-B14F-4D97-AF65-F5344CB8AC3E}">
        <p14:creationId xmlns:p14="http://schemas.microsoft.com/office/powerpoint/2010/main" val="2668191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rPr>
              <a:t>‹#›</a:t>
            </a:fld>
            <a:endParaRPr lang="en-GB" sz="1000" dirty="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7"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
        <p:cNvGrpSpPr/>
        <p:nvPr/>
      </p:nvGrpSpPr>
      <p:grpSpPr>
        <a:xfrm>
          <a:off x="0" y="0"/>
          <a:ext cx="0" cy="0"/>
          <a:chOff x="0" y="0"/>
          <a:chExt cx="0" cy="0"/>
        </a:xfrm>
      </p:grpSpPr>
      <p:sp>
        <p:nvSpPr>
          <p:cNvPr id="54" name="Shape 54"/>
          <p:cNvSpPr/>
          <p:nvPr/>
        </p:nvSpPr>
        <p:spPr>
          <a:xfrm>
            <a:off x="0" y="509150"/>
            <a:ext cx="9151800" cy="8766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
        <p:nvSpPr>
          <p:cNvPr id="55" name="Shape 55"/>
          <p:cNvSpPr txBox="1"/>
          <p:nvPr/>
        </p:nvSpPr>
        <p:spPr>
          <a:xfrm>
            <a:off x="13789" y="877101"/>
            <a:ext cx="8390700" cy="469200"/>
          </a:xfrm>
          <a:prstGeom prst="rect">
            <a:avLst/>
          </a:prstGeom>
          <a:noFill/>
          <a:ln>
            <a:noFill/>
          </a:ln>
        </p:spPr>
        <p:txBody>
          <a:bodyPr lIns="0" tIns="0" rIns="0" bIns="0" anchor="b" anchorCtr="0">
            <a:noAutofit/>
          </a:bodyPr>
          <a:lstStyle/>
          <a:p>
            <a:pPr lvl="0" rtl="0">
              <a:spcBef>
                <a:spcPts val="0"/>
              </a:spcBef>
              <a:buNone/>
            </a:pPr>
            <a:r>
              <a:rPr lang="en-GB" sz="2600" dirty="0">
                <a:solidFill>
                  <a:srgbClr val="FFFFFF"/>
                </a:solidFill>
              </a:rPr>
              <a:t>North Yorkshire County </a:t>
            </a:r>
            <a:r>
              <a:rPr lang="en-GB" sz="2600" dirty="0" smtClean="0">
                <a:solidFill>
                  <a:srgbClr val="FFFFFF"/>
                </a:solidFill>
              </a:rPr>
              <a:t>Council</a:t>
            </a:r>
          </a:p>
          <a:p>
            <a:pPr lvl="0" rtl="0">
              <a:spcBef>
                <a:spcPts val="0"/>
              </a:spcBef>
              <a:buNone/>
            </a:pPr>
            <a:endParaRPr lang="en-GB" sz="2600" b="1" dirty="0">
              <a:solidFill>
                <a:srgbClr val="FFFFFF"/>
              </a:solidFill>
            </a:endParaRPr>
          </a:p>
        </p:txBody>
      </p:sp>
      <p:sp>
        <p:nvSpPr>
          <p:cNvPr id="56" name="Shape 56"/>
          <p:cNvSpPr/>
          <p:nvPr/>
        </p:nvSpPr>
        <p:spPr>
          <a:xfrm>
            <a:off x="380550" y="1713450"/>
            <a:ext cx="8274900" cy="4117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GB" sz="1800" dirty="0">
              <a:solidFill>
                <a:schemeClr val="dk1"/>
              </a:solidFill>
            </a:endParaRPr>
          </a:p>
        </p:txBody>
      </p:sp>
      <p:sp>
        <p:nvSpPr>
          <p:cNvPr id="7" name="TextBox 6"/>
          <p:cNvSpPr txBox="1"/>
          <p:nvPr/>
        </p:nvSpPr>
        <p:spPr>
          <a:xfrm>
            <a:off x="364836" y="1865850"/>
            <a:ext cx="4100946" cy="307777"/>
          </a:xfrm>
          <a:prstGeom prst="rect">
            <a:avLst/>
          </a:prstGeom>
          <a:noFill/>
        </p:spPr>
        <p:txBody>
          <a:bodyPr wrap="square" rtlCol="0">
            <a:spAutoFit/>
          </a:bodyPr>
          <a:lstStyle/>
          <a:p>
            <a:endParaRPr lang="en-GB" dirty="0"/>
          </a:p>
        </p:txBody>
      </p:sp>
      <p:pic>
        <p:nvPicPr>
          <p:cNvPr id="8" name="Picture 7"/>
          <p:cNvPicPr>
            <a:picLocks noChangeAspect="1"/>
          </p:cNvPicPr>
          <p:nvPr/>
        </p:nvPicPr>
        <p:blipFill>
          <a:blip r:embed="rId3"/>
          <a:stretch>
            <a:fillRect/>
          </a:stretch>
        </p:blipFill>
        <p:spPr>
          <a:xfrm>
            <a:off x="264903" y="1589515"/>
            <a:ext cx="3168352" cy="4841917"/>
          </a:xfrm>
          <a:prstGeom prst="rect">
            <a:avLst/>
          </a:prstGeom>
        </p:spPr>
      </p:pic>
      <p:sp>
        <p:nvSpPr>
          <p:cNvPr id="4" name="TextBox 3"/>
          <p:cNvSpPr txBox="1"/>
          <p:nvPr/>
        </p:nvSpPr>
        <p:spPr>
          <a:xfrm>
            <a:off x="3020291" y="2564352"/>
            <a:ext cx="5837382" cy="3416320"/>
          </a:xfrm>
          <a:prstGeom prst="rect">
            <a:avLst/>
          </a:prstGeom>
          <a:noFill/>
        </p:spPr>
        <p:txBody>
          <a:bodyPr wrap="square" rtlCol="0">
            <a:spAutoFit/>
          </a:bodyPr>
          <a:lstStyle/>
          <a:p>
            <a:pPr algn="ctr"/>
            <a:endParaRPr lang="en-GB" sz="2000" b="1" dirty="0" smtClean="0"/>
          </a:p>
          <a:p>
            <a:pPr algn="ctr"/>
            <a:r>
              <a:rPr lang="en-GB" sz="2000" dirty="0" smtClean="0"/>
              <a:t>       </a:t>
            </a:r>
            <a:r>
              <a:rPr lang="en-GB" sz="2400" dirty="0"/>
              <a:t> </a:t>
            </a:r>
            <a:r>
              <a:rPr lang="en-GB" sz="3600" b="1" dirty="0" smtClean="0"/>
              <a:t>Rethinking care for adolescents</a:t>
            </a:r>
          </a:p>
          <a:p>
            <a:pPr algn="ctr"/>
            <a:endParaRPr lang="en-GB" sz="2000" b="1" dirty="0" smtClean="0"/>
          </a:p>
          <a:p>
            <a:pPr algn="ctr"/>
            <a:endParaRPr lang="en-GB" sz="3200" b="1" dirty="0" smtClean="0"/>
          </a:p>
          <a:p>
            <a:pPr algn="ctr"/>
            <a:endParaRPr lang="en-GB" sz="1800" b="1" dirty="0" smtClean="0"/>
          </a:p>
          <a:p>
            <a:pPr algn="ctr"/>
            <a:endParaRPr lang="en-GB" sz="1800" b="1" dirty="0"/>
          </a:p>
          <a:p>
            <a:pPr algn="ctr"/>
            <a:endParaRPr lang="en-GB" sz="1800" b="1" dirty="0"/>
          </a:p>
          <a:p>
            <a:pPr algn="ctr"/>
            <a:r>
              <a:rPr lang="en-GB" sz="1800" b="1" dirty="0" smtClean="0"/>
              <a:t>Janice Nicholson  - 12</a:t>
            </a:r>
            <a:r>
              <a:rPr lang="en-GB" sz="1800" b="1" baseline="30000" dirty="0" smtClean="0"/>
              <a:t>th</a:t>
            </a:r>
            <a:r>
              <a:rPr lang="en-GB" sz="1800" b="1" dirty="0" smtClean="0"/>
              <a:t> July 2017</a:t>
            </a:r>
            <a:endParaRPr lang="en-GB"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p:nvPr/>
        </p:nvSpPr>
        <p:spPr>
          <a:xfrm>
            <a:off x="380550" y="570486"/>
            <a:ext cx="8274900" cy="4117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GB" sz="2200" b="1" dirty="0" smtClean="0">
              <a:solidFill>
                <a:srgbClr val="8E7CC3"/>
              </a:solidFill>
            </a:endParaRPr>
          </a:p>
          <a:p>
            <a:pPr marL="0" marR="0" lvl="0" indent="0" algn="l" rtl="0">
              <a:spcBef>
                <a:spcPts val="0"/>
              </a:spcBef>
              <a:buSzPct val="25000"/>
              <a:buNone/>
            </a:pPr>
            <a:r>
              <a:rPr lang="en-GB" sz="2200" b="1" dirty="0" smtClean="0">
                <a:solidFill>
                  <a:srgbClr val="8E7CC3"/>
                </a:solidFill>
              </a:rPr>
              <a:t>More emerging outcomes</a:t>
            </a:r>
          </a:p>
          <a:p>
            <a:pPr marL="114300" marR="0" lvl="0" algn="l" rtl="0">
              <a:spcBef>
                <a:spcPts val="1000"/>
              </a:spcBef>
              <a:buSzPct val="100000"/>
            </a:pPr>
            <a:endParaRPr lang="en-GB" sz="1800" dirty="0"/>
          </a:p>
        </p:txBody>
      </p:sp>
      <p:sp>
        <p:nvSpPr>
          <p:cNvPr id="87" name="Shape 87"/>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50" y="4213263"/>
            <a:ext cx="4260850"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208" y="4106970"/>
            <a:ext cx="3593735" cy="210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3325" y="1363998"/>
            <a:ext cx="56451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653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13" y="-126459"/>
            <a:ext cx="9203826" cy="7110920"/>
          </a:xfrm>
          <a:prstGeom prst="rect">
            <a:avLst/>
          </a:prstGeom>
        </p:spPr>
      </p:pic>
      <p:pic>
        <p:nvPicPr>
          <p:cNvPr id="2" name="Picture 1"/>
          <p:cNvPicPr>
            <a:picLocks noChangeAspect="1"/>
          </p:cNvPicPr>
          <p:nvPr/>
        </p:nvPicPr>
        <p:blipFill>
          <a:blip r:embed="rId4"/>
          <a:stretch>
            <a:fillRect/>
          </a:stretch>
        </p:blipFill>
        <p:spPr>
          <a:xfrm>
            <a:off x="6084168" y="6021288"/>
            <a:ext cx="2592288" cy="720080"/>
          </a:xfrm>
          <a:prstGeom prst="rect">
            <a:avLst/>
          </a:prstGeom>
        </p:spPr>
      </p:pic>
      <p:pic>
        <p:nvPicPr>
          <p:cNvPr id="3" name="Picture 2"/>
          <p:cNvPicPr>
            <a:picLocks noChangeAspect="1"/>
          </p:cNvPicPr>
          <p:nvPr/>
        </p:nvPicPr>
        <p:blipFill>
          <a:blip r:embed="rId5"/>
          <a:stretch>
            <a:fillRect/>
          </a:stretch>
        </p:blipFill>
        <p:spPr>
          <a:xfrm>
            <a:off x="-23867" y="1053744"/>
            <a:ext cx="9203826" cy="4910171"/>
          </a:xfrm>
          <a:prstGeom prst="rect">
            <a:avLst/>
          </a:prstGeom>
        </p:spPr>
      </p:pic>
      <p:pic>
        <p:nvPicPr>
          <p:cNvPr id="5" name="Picture 4"/>
          <p:cNvPicPr>
            <a:picLocks noChangeAspect="1"/>
          </p:cNvPicPr>
          <p:nvPr/>
        </p:nvPicPr>
        <p:blipFill>
          <a:blip r:embed="rId6"/>
          <a:stretch>
            <a:fillRect/>
          </a:stretch>
        </p:blipFill>
        <p:spPr>
          <a:xfrm>
            <a:off x="-29913" y="5517231"/>
            <a:ext cx="9203825" cy="1467230"/>
          </a:xfrm>
          <a:prstGeom prst="rect">
            <a:avLst/>
          </a:prstGeom>
        </p:spPr>
      </p:pic>
      <p:pic>
        <p:nvPicPr>
          <p:cNvPr id="6" name="Picture 5"/>
          <p:cNvPicPr>
            <a:picLocks noChangeAspect="1"/>
          </p:cNvPicPr>
          <p:nvPr/>
        </p:nvPicPr>
        <p:blipFill>
          <a:blip r:embed="rId7"/>
          <a:stretch>
            <a:fillRect/>
          </a:stretch>
        </p:blipFill>
        <p:spPr>
          <a:xfrm>
            <a:off x="7055768" y="-118586"/>
            <a:ext cx="2088232" cy="746373"/>
          </a:xfrm>
          <a:prstGeom prst="rect">
            <a:avLst/>
          </a:prstGeom>
        </p:spPr>
      </p:pic>
      <p:sp>
        <p:nvSpPr>
          <p:cNvPr id="8" name="TextBox 7"/>
          <p:cNvSpPr txBox="1"/>
          <p:nvPr/>
        </p:nvSpPr>
        <p:spPr>
          <a:xfrm>
            <a:off x="755576" y="6271477"/>
            <a:ext cx="7920880" cy="430887"/>
          </a:xfrm>
          <a:prstGeom prst="rect">
            <a:avLst/>
          </a:prstGeom>
          <a:noFill/>
        </p:spPr>
        <p:txBody>
          <a:bodyPr wrap="square" rtlCol="0">
            <a:spAutoFit/>
          </a:bodyPr>
          <a:lstStyle/>
          <a:p>
            <a:r>
              <a:rPr lang="en-GB" sz="2200" b="1" dirty="0" smtClean="0">
                <a:solidFill>
                  <a:schemeClr val="bg1"/>
                </a:solidFill>
              </a:rPr>
              <a:t>Linear correlation work – impact of roles ‘not by chance’</a:t>
            </a:r>
            <a:endParaRPr lang="en-GB" sz="2200" b="1" dirty="0">
              <a:solidFill>
                <a:schemeClr val="bg1"/>
              </a:solidFill>
            </a:endParaRPr>
          </a:p>
        </p:txBody>
      </p:sp>
      <p:pic>
        <p:nvPicPr>
          <p:cNvPr id="9" name="Picture 8"/>
          <p:cNvPicPr>
            <a:picLocks noChangeAspect="1"/>
          </p:cNvPicPr>
          <p:nvPr/>
        </p:nvPicPr>
        <p:blipFill>
          <a:blip r:embed="rId8"/>
          <a:stretch>
            <a:fillRect/>
          </a:stretch>
        </p:blipFill>
        <p:spPr>
          <a:xfrm>
            <a:off x="22379" y="-108645"/>
            <a:ext cx="3059988" cy="958288"/>
          </a:xfrm>
          <a:prstGeom prst="rect">
            <a:avLst/>
          </a:prstGeom>
        </p:spPr>
      </p:pic>
      <p:sp>
        <p:nvSpPr>
          <p:cNvPr id="12" name="Content Placeholder 11"/>
          <p:cNvSpPr>
            <a:spLocks noGrp="1"/>
          </p:cNvSpPr>
          <p:nvPr>
            <p:ph sz="half" idx="2"/>
          </p:nvPr>
        </p:nvSpPr>
        <p:spPr>
          <a:xfrm>
            <a:off x="467544" y="1162376"/>
            <a:ext cx="8568952" cy="4615820"/>
          </a:xfrm>
        </p:spPr>
        <p:txBody>
          <a:bodyPr>
            <a:normAutofit/>
          </a:bodyPr>
          <a:lstStyle/>
          <a:p>
            <a:pPr marL="0" indent="0">
              <a:buNone/>
            </a:pPr>
            <a:r>
              <a:rPr lang="en-GB"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ANALYSIS – MISSINGS FROM HOMES</a:t>
            </a:r>
            <a:endParaRPr lang="en-GB"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lgn="ctr">
              <a:buNone/>
            </a:pPr>
            <a:endParaRPr lang="en-GB"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9" name="TextBox 18"/>
          <p:cNvSpPr txBox="1"/>
          <p:nvPr/>
        </p:nvSpPr>
        <p:spPr>
          <a:xfrm>
            <a:off x="41728" y="1802938"/>
            <a:ext cx="2055528" cy="1200329"/>
          </a:xfrm>
          <a:prstGeom prst="rect">
            <a:avLst/>
          </a:prstGeom>
          <a:noFill/>
        </p:spPr>
        <p:txBody>
          <a:bodyPr wrap="square" rtlCol="0">
            <a:spAutoFit/>
          </a:bodyPr>
          <a:lstStyle/>
          <a:p>
            <a:pPr algn="ctr"/>
            <a:r>
              <a:rPr lang="en-GB" dirty="0" smtClean="0">
                <a:solidFill>
                  <a:srgbClr val="FF0000"/>
                </a:solidFill>
              </a:rPr>
              <a:t>When Interventions </a:t>
            </a:r>
          </a:p>
          <a:p>
            <a:pPr algn="ctr"/>
            <a:r>
              <a:rPr lang="en-GB" dirty="0" smtClean="0">
                <a:solidFill>
                  <a:srgbClr val="FF0000"/>
                </a:solidFill>
              </a:rPr>
              <a:t>are HIGH</a:t>
            </a:r>
          </a:p>
          <a:p>
            <a:pPr algn="ctr"/>
            <a:r>
              <a:rPr lang="en-GB" dirty="0" smtClean="0">
                <a:solidFill>
                  <a:srgbClr val="FF0000"/>
                </a:solidFill>
              </a:rPr>
              <a:t>Missing incidents </a:t>
            </a:r>
          </a:p>
          <a:p>
            <a:pPr algn="ctr"/>
            <a:r>
              <a:rPr lang="en-GB" dirty="0" smtClean="0">
                <a:solidFill>
                  <a:srgbClr val="FF0000"/>
                </a:solidFill>
              </a:rPr>
              <a:t>are LOW</a:t>
            </a:r>
            <a:endParaRPr lang="en-GB" dirty="0">
              <a:solidFill>
                <a:srgbClr val="FF0000"/>
              </a:solidFill>
            </a:endParaRPr>
          </a:p>
        </p:txBody>
      </p:sp>
      <p:sp>
        <p:nvSpPr>
          <p:cNvPr id="20" name="Oval 19"/>
          <p:cNvSpPr/>
          <p:nvPr/>
        </p:nvSpPr>
        <p:spPr>
          <a:xfrm>
            <a:off x="2153761" y="2818160"/>
            <a:ext cx="1512167" cy="1090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882382" y="2652112"/>
            <a:ext cx="2261618" cy="1200329"/>
          </a:xfrm>
          <a:prstGeom prst="rect">
            <a:avLst/>
          </a:prstGeom>
          <a:solidFill>
            <a:schemeClr val="bg1"/>
          </a:solidFill>
        </p:spPr>
        <p:txBody>
          <a:bodyPr wrap="square">
            <a:spAutoFit/>
          </a:bodyPr>
          <a:lstStyle/>
          <a:p>
            <a:pPr algn="ctr"/>
            <a:r>
              <a:rPr lang="en-GB" dirty="0">
                <a:solidFill>
                  <a:srgbClr val="FF0000"/>
                </a:solidFill>
              </a:rPr>
              <a:t>When Interventions </a:t>
            </a:r>
          </a:p>
          <a:p>
            <a:pPr algn="ctr"/>
            <a:r>
              <a:rPr lang="en-GB" dirty="0">
                <a:solidFill>
                  <a:srgbClr val="FF0000"/>
                </a:solidFill>
              </a:rPr>
              <a:t>are </a:t>
            </a:r>
            <a:r>
              <a:rPr lang="en-GB" dirty="0" smtClean="0">
                <a:solidFill>
                  <a:srgbClr val="FF0000"/>
                </a:solidFill>
              </a:rPr>
              <a:t>LOW</a:t>
            </a:r>
            <a:endParaRPr lang="en-GB" dirty="0">
              <a:solidFill>
                <a:srgbClr val="FF0000"/>
              </a:solidFill>
            </a:endParaRPr>
          </a:p>
          <a:p>
            <a:pPr algn="ctr"/>
            <a:r>
              <a:rPr lang="en-GB" dirty="0">
                <a:solidFill>
                  <a:srgbClr val="FF0000"/>
                </a:solidFill>
              </a:rPr>
              <a:t>Missing incidents </a:t>
            </a:r>
          </a:p>
          <a:p>
            <a:pPr algn="ctr"/>
            <a:r>
              <a:rPr lang="en-GB" dirty="0">
                <a:solidFill>
                  <a:srgbClr val="FF0000"/>
                </a:solidFill>
              </a:rPr>
              <a:t>are </a:t>
            </a:r>
            <a:r>
              <a:rPr lang="en-GB" dirty="0" smtClean="0">
                <a:solidFill>
                  <a:srgbClr val="FF0000"/>
                </a:solidFill>
              </a:rPr>
              <a:t>HIGH</a:t>
            </a:r>
            <a:endParaRPr lang="en-GB" dirty="0">
              <a:solidFill>
                <a:srgbClr val="FF0000"/>
              </a:solidFill>
            </a:endParaRPr>
          </a:p>
        </p:txBody>
      </p:sp>
      <p:sp>
        <p:nvSpPr>
          <p:cNvPr id="22" name="Oval 21"/>
          <p:cNvSpPr/>
          <p:nvPr/>
        </p:nvSpPr>
        <p:spPr>
          <a:xfrm>
            <a:off x="6296894" y="3856576"/>
            <a:ext cx="1512167" cy="1090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Chart 16"/>
          <p:cNvGraphicFramePr/>
          <p:nvPr>
            <p:extLst/>
          </p:nvPr>
        </p:nvGraphicFramePr>
        <p:xfrm>
          <a:off x="1907703" y="2003546"/>
          <a:ext cx="6048673" cy="381364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5570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22"/>
                                        </p:tgtEl>
                                      </p:cBhvr>
                                    </p:animEffect>
                                    <p:anim calcmode="lin" valueType="num">
                                      <p:cBhvr>
                                        <p:cTn id="19" dur="1000"/>
                                        <p:tgtEl>
                                          <p:spTgt spid="22"/>
                                        </p:tgtEl>
                                        <p:attrNameLst>
                                          <p:attrName>ppt_x</p:attrName>
                                        </p:attrNameLst>
                                      </p:cBhvr>
                                      <p:tavLst>
                                        <p:tav tm="0">
                                          <p:val>
                                            <p:strVal val="ppt_x"/>
                                          </p:val>
                                        </p:tav>
                                        <p:tav tm="100000">
                                          <p:val>
                                            <p:strVal val="ppt_x"/>
                                          </p:val>
                                        </p:tav>
                                      </p:tavLst>
                                    </p:anim>
                                    <p:anim calcmode="lin" valueType="num">
                                      <p:cBhvr>
                                        <p:cTn id="20" dur="1000"/>
                                        <p:tgtEl>
                                          <p:spTgt spid="22"/>
                                        </p:tgtEl>
                                        <p:attrNameLst>
                                          <p:attrName>ppt_y</p:attrName>
                                        </p:attrNameLst>
                                      </p:cBhvr>
                                      <p:tavLst>
                                        <p:tav tm="0">
                                          <p:val>
                                            <p:strVal val="ppt_y"/>
                                          </p:val>
                                        </p:tav>
                                        <p:tav tm="100000">
                                          <p:val>
                                            <p:strVal val="ppt_y+.1"/>
                                          </p:val>
                                        </p:tav>
                                      </p:tavLst>
                                    </p:anim>
                                    <p:set>
                                      <p:cBhvr>
                                        <p:cTn id="21" dur="1" fill="hold">
                                          <p:stCondLst>
                                            <p:cond delay="999"/>
                                          </p:stCondLst>
                                        </p:cTn>
                                        <p:tgtEl>
                                          <p:spTgt spid="22"/>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21"/>
                                        </p:tgtEl>
                                      </p:cBhvr>
                                    </p:animEffect>
                                    <p:anim calcmode="lin" valueType="num">
                                      <p:cBhvr>
                                        <p:cTn id="24" dur="1000"/>
                                        <p:tgtEl>
                                          <p:spTgt spid="21"/>
                                        </p:tgtEl>
                                        <p:attrNameLst>
                                          <p:attrName>ppt_x</p:attrName>
                                        </p:attrNameLst>
                                      </p:cBhvr>
                                      <p:tavLst>
                                        <p:tav tm="0">
                                          <p:val>
                                            <p:strVal val="ppt_x"/>
                                          </p:val>
                                        </p:tav>
                                        <p:tav tm="100000">
                                          <p:val>
                                            <p:strVal val="ppt_x"/>
                                          </p:val>
                                        </p:tav>
                                      </p:tavLst>
                                    </p:anim>
                                    <p:anim calcmode="lin" valueType="num">
                                      <p:cBhvr>
                                        <p:cTn id="25" dur="1000"/>
                                        <p:tgtEl>
                                          <p:spTgt spid="21"/>
                                        </p:tgtEl>
                                        <p:attrNameLst>
                                          <p:attrName>ppt_y</p:attrName>
                                        </p:attrNameLst>
                                      </p:cBhvr>
                                      <p:tavLst>
                                        <p:tav tm="0">
                                          <p:val>
                                            <p:strVal val="ppt_y"/>
                                          </p:val>
                                        </p:tav>
                                        <p:tav tm="100000">
                                          <p:val>
                                            <p:strVal val="ppt_y+.1"/>
                                          </p:val>
                                        </p:tav>
                                      </p:tavLst>
                                    </p:anim>
                                    <p:set>
                                      <p:cBhvr>
                                        <p:cTn id="26" dur="1" fill="hold">
                                          <p:stCondLst>
                                            <p:cond delay="999"/>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1" grpId="1" animBg="1"/>
      <p:bldP spid="22" grpId="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7"/>
        <p:cNvGrpSpPr/>
        <p:nvPr/>
      </p:nvGrpSpPr>
      <p:grpSpPr>
        <a:xfrm>
          <a:off x="0" y="0"/>
          <a:ext cx="0" cy="0"/>
          <a:chOff x="0" y="0"/>
          <a:chExt cx="0" cy="0"/>
        </a:xfrm>
      </p:grpSpPr>
      <p:sp>
        <p:nvSpPr>
          <p:cNvPr id="98" name="Shape 98"/>
          <p:cNvSpPr/>
          <p:nvPr/>
        </p:nvSpPr>
        <p:spPr>
          <a:xfrm>
            <a:off x="380550" y="1484850"/>
            <a:ext cx="8274900" cy="489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200" b="1" dirty="0">
                <a:solidFill>
                  <a:srgbClr val="8E7CC3"/>
                </a:solidFill>
              </a:rPr>
              <a:t>The experience of young people</a:t>
            </a:r>
          </a:p>
          <a:p>
            <a:pPr lvl="0" algn="r" rtl="0">
              <a:lnSpc>
                <a:spcPct val="115000"/>
              </a:lnSpc>
              <a:spcBef>
                <a:spcPts val="0"/>
              </a:spcBef>
              <a:buNone/>
            </a:pPr>
            <a:endParaRPr sz="1800" dirty="0"/>
          </a:p>
        </p:txBody>
      </p:sp>
      <p:sp>
        <p:nvSpPr>
          <p:cNvPr id="99" name="Shape 99"/>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
        <p:nvSpPr>
          <p:cNvPr id="100" name="Shape 100"/>
          <p:cNvSpPr/>
          <p:nvPr/>
        </p:nvSpPr>
        <p:spPr>
          <a:xfrm>
            <a:off x="438450" y="914409"/>
            <a:ext cx="4521477" cy="730359"/>
          </a:xfrm>
          <a:prstGeom prst="rect">
            <a:avLst/>
          </a:prstGeom>
          <a:noFill/>
          <a:ln>
            <a:noFill/>
          </a:ln>
        </p:spPr>
        <p:txBody>
          <a:bodyPr lIns="91425" tIns="45700" rIns="91425" bIns="45700" anchor="t" anchorCtr="0">
            <a:noAutofit/>
          </a:bodyPr>
          <a:lstStyle/>
          <a:p>
            <a:pPr algn="just"/>
            <a:endParaRPr lang="en-GB" sz="1800" b="1" dirty="0" smtClean="0">
              <a:solidFill>
                <a:srgbClr val="7030A0"/>
              </a:solidFill>
              <a:latin typeface="Arial" panose="020B0604020202020204" pitchFamily="34" charset="0"/>
              <a:cs typeface="Arial" panose="020B0604020202020204" pitchFamily="34" charset="0"/>
            </a:endParaRPr>
          </a:p>
          <a:p>
            <a:pPr algn="just"/>
            <a:endParaRPr lang="en-GB" sz="1800" b="1" dirty="0" smtClean="0">
              <a:solidFill>
                <a:srgbClr val="7030A0"/>
              </a:solidFill>
              <a:latin typeface="Arial" panose="020B0604020202020204" pitchFamily="34" charset="0"/>
              <a:cs typeface="Arial" panose="020B0604020202020204" pitchFamily="34" charset="0"/>
            </a:endParaRPr>
          </a:p>
          <a:p>
            <a:pPr algn="just"/>
            <a:endParaRPr lang="en-GB" sz="1800" b="1" dirty="0" smtClean="0">
              <a:solidFill>
                <a:srgbClr val="7030A0"/>
              </a:solidFill>
              <a:latin typeface="Arial" panose="020B0604020202020204" pitchFamily="34" charset="0"/>
              <a:cs typeface="Arial" panose="020B0604020202020204" pitchFamily="34" charset="0"/>
            </a:endParaRPr>
          </a:p>
          <a:p>
            <a:pPr algn="just"/>
            <a:endParaRPr lang="en-GB" sz="1800" dirty="0" smtClean="0">
              <a:solidFill>
                <a:schemeClr val="dk1"/>
              </a:solidFill>
            </a:endParaRPr>
          </a:p>
          <a:p>
            <a:pPr algn="just"/>
            <a:r>
              <a:rPr lang="en-GB" sz="1800" dirty="0" smtClean="0">
                <a:solidFill>
                  <a:schemeClr val="dk1"/>
                </a:solidFill>
              </a:rPr>
              <a:t>We think this is a good residential worker.</a:t>
            </a:r>
          </a:p>
          <a:p>
            <a:pPr algn="just"/>
            <a:endParaRPr lang="en-GB" sz="1800" dirty="0">
              <a:solidFill>
                <a:schemeClr val="dk1"/>
              </a:solidFill>
            </a:endParaRPr>
          </a:p>
          <a:p>
            <a:pPr algn="just"/>
            <a:r>
              <a:rPr lang="en-GB" sz="1800" dirty="0">
                <a:solidFill>
                  <a:schemeClr val="dk1"/>
                </a:solidFill>
              </a:rPr>
              <a:t>They have a big heart, big ears for listening.</a:t>
            </a:r>
          </a:p>
          <a:p>
            <a:pPr algn="just"/>
            <a:endParaRPr lang="en-GB" sz="1800" dirty="0">
              <a:solidFill>
                <a:schemeClr val="dk1"/>
              </a:solidFill>
            </a:endParaRPr>
          </a:p>
          <a:p>
            <a:pPr algn="just"/>
            <a:r>
              <a:rPr lang="en-GB" sz="1800" dirty="0">
                <a:solidFill>
                  <a:schemeClr val="dk1"/>
                </a:solidFill>
              </a:rPr>
              <a:t>They carry a big bag on their backs so that they can carry loads for me when it gets too heavy.</a:t>
            </a:r>
          </a:p>
          <a:p>
            <a:pPr algn="just"/>
            <a:endParaRPr lang="en-GB" sz="1800" dirty="0">
              <a:solidFill>
                <a:schemeClr val="dk1"/>
              </a:solidFill>
            </a:endParaRPr>
          </a:p>
          <a:p>
            <a:pPr algn="just"/>
            <a:r>
              <a:rPr lang="en-GB" sz="1800" dirty="0">
                <a:solidFill>
                  <a:schemeClr val="dk1"/>
                </a:solidFill>
              </a:rPr>
              <a:t>Their arms are stretched out so that they can rush in and save me if I need them to</a:t>
            </a:r>
            <a:r>
              <a:rPr lang="en-GB" sz="1800" dirty="0" smtClean="0">
                <a:solidFill>
                  <a:schemeClr val="dk1"/>
                </a:solidFill>
              </a:rPr>
              <a:t>.</a:t>
            </a:r>
          </a:p>
          <a:p>
            <a:pPr algn="just"/>
            <a:endParaRPr lang="en-GB" sz="1800" dirty="0">
              <a:solidFill>
                <a:schemeClr val="dk1"/>
              </a:solidFill>
            </a:endParaRPr>
          </a:p>
          <a:p>
            <a:pPr algn="just"/>
            <a:r>
              <a:rPr lang="en-GB" sz="1800" dirty="0" smtClean="0">
                <a:solidFill>
                  <a:schemeClr val="dk1"/>
                </a:solidFill>
              </a:rPr>
              <a:t>Workers should stick with you …… they need to look beyond the bad things and keep giving you second, third and fourth chances!</a:t>
            </a:r>
            <a:endParaRPr sz="1800" dirty="0">
              <a:solidFill>
                <a:schemeClr val="dk1"/>
              </a:solidFill>
            </a:endParaRPr>
          </a:p>
          <a:p>
            <a:pPr lvl="0" algn="r" rtl="0">
              <a:lnSpc>
                <a:spcPct val="115000"/>
              </a:lnSpc>
              <a:spcBef>
                <a:spcPts val="0"/>
              </a:spcBef>
              <a:buNone/>
            </a:pPr>
            <a:endParaRPr lang="en-GB" sz="1800" i="1" dirty="0"/>
          </a:p>
        </p:txBody>
      </p:sp>
      <p:sp>
        <p:nvSpPr>
          <p:cNvPr id="101" name="Shape 101"/>
          <p:cNvSpPr/>
          <p:nvPr/>
        </p:nvSpPr>
        <p:spPr>
          <a:xfrm>
            <a:off x="438450" y="5434550"/>
            <a:ext cx="6813000" cy="848700"/>
          </a:xfrm>
          <a:prstGeom prst="rect">
            <a:avLst/>
          </a:prstGeom>
          <a:noFill/>
          <a:ln>
            <a:noFill/>
          </a:ln>
        </p:spPr>
        <p:txBody>
          <a:bodyPr lIns="91425" tIns="45700" rIns="91425" bIns="45700" anchor="t" anchorCtr="0">
            <a:noAutofit/>
          </a:bodyPr>
          <a:lstStyle/>
          <a:p>
            <a:pPr lvl="0" algn="l" rtl="0">
              <a:lnSpc>
                <a:spcPct val="115000"/>
              </a:lnSpc>
              <a:spcBef>
                <a:spcPts val="0"/>
              </a:spcBef>
              <a:buNone/>
            </a:pPr>
            <a:endParaRPr lang="en-GB" sz="1800" i="1" dirty="0"/>
          </a:p>
        </p:txBody>
      </p:sp>
      <p:sp>
        <p:nvSpPr>
          <p:cNvPr id="102" name="Shape 102"/>
          <p:cNvSpPr/>
          <p:nvPr/>
        </p:nvSpPr>
        <p:spPr>
          <a:xfrm>
            <a:off x="2723150" y="4421225"/>
            <a:ext cx="5932200" cy="534300"/>
          </a:xfrm>
          <a:prstGeom prst="rect">
            <a:avLst/>
          </a:prstGeom>
          <a:noFill/>
          <a:ln>
            <a:noFill/>
          </a:ln>
        </p:spPr>
        <p:txBody>
          <a:bodyPr lIns="91425" tIns="45700" rIns="91425" bIns="45700" anchor="t" anchorCtr="0">
            <a:noAutofit/>
          </a:bodyPr>
          <a:lstStyle/>
          <a:p>
            <a:pPr lvl="0" algn="r" rtl="0">
              <a:lnSpc>
                <a:spcPct val="115000"/>
              </a:lnSpc>
              <a:spcBef>
                <a:spcPts val="0"/>
              </a:spcBef>
              <a:buNone/>
            </a:pPr>
            <a:endParaRPr sz="1800" dirty="0"/>
          </a:p>
        </p:txBody>
      </p:sp>
      <p:sp>
        <p:nvSpPr>
          <p:cNvPr id="103" name="Shape 103"/>
          <p:cNvSpPr/>
          <p:nvPr/>
        </p:nvSpPr>
        <p:spPr>
          <a:xfrm>
            <a:off x="326750" y="3454900"/>
            <a:ext cx="7125300" cy="759900"/>
          </a:xfrm>
          <a:prstGeom prst="rect">
            <a:avLst/>
          </a:prstGeom>
          <a:noFill/>
          <a:ln>
            <a:noFill/>
          </a:ln>
        </p:spPr>
        <p:txBody>
          <a:bodyPr lIns="91425" tIns="45700" rIns="91425" bIns="45700" anchor="t" anchorCtr="0">
            <a:noAutofit/>
          </a:bodyPr>
          <a:lstStyle/>
          <a:p>
            <a:pPr lvl="0" rtl="0">
              <a:lnSpc>
                <a:spcPct val="115000"/>
              </a:lnSpc>
              <a:spcBef>
                <a:spcPts val="0"/>
              </a:spcBef>
              <a:buNone/>
            </a:pPr>
            <a:endParaRPr lang="en-GB" sz="1800" i="1" dirty="0"/>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566" y="2025289"/>
            <a:ext cx="3469699" cy="4430553"/>
          </a:xfrm>
          <a:prstGeom prst="rect">
            <a:avLst/>
          </a:prstGeom>
          <a:noFill/>
          <a:ln>
            <a:noFill/>
          </a:ln>
          <a:effectLst>
            <a:softEdge rad="88900"/>
          </a:effectLst>
        </p:spPr>
      </p:pic>
      <p:sp>
        <p:nvSpPr>
          <p:cNvPr id="2" name="Rectangle 1"/>
          <p:cNvSpPr/>
          <p:nvPr/>
        </p:nvSpPr>
        <p:spPr>
          <a:xfrm>
            <a:off x="5392055" y="961574"/>
            <a:ext cx="3236686" cy="923330"/>
          </a:xfrm>
          <a:prstGeom prst="rect">
            <a:avLst/>
          </a:prstGeom>
        </p:spPr>
        <p:txBody>
          <a:bodyPr wrap="square">
            <a:spAutoFit/>
          </a:bodyPr>
          <a:lstStyle/>
          <a:p>
            <a:pPr algn="ctr"/>
            <a:r>
              <a:rPr lang="en-GB" sz="1800" b="1" dirty="0" smtClean="0">
                <a:solidFill>
                  <a:srgbClr val="7030A0"/>
                </a:solidFill>
                <a:latin typeface="Arial" panose="020B0604020202020204" pitchFamily="34" charset="0"/>
                <a:cs typeface="Arial" panose="020B0604020202020204" pitchFamily="34" charset="0"/>
              </a:rPr>
              <a:t>“Everything based </a:t>
            </a:r>
            <a:r>
              <a:rPr lang="en-GB" sz="1800" b="1" dirty="0">
                <a:solidFill>
                  <a:srgbClr val="7030A0"/>
                </a:solidFill>
                <a:latin typeface="Arial" panose="020B0604020202020204" pitchFamily="34" charset="0"/>
                <a:cs typeface="Arial" panose="020B0604020202020204" pitchFamily="34" charset="0"/>
              </a:rPr>
              <a:t>on human relationships </a:t>
            </a:r>
            <a:r>
              <a:rPr lang="en-GB" sz="1800" b="1" dirty="0" smtClean="0">
                <a:solidFill>
                  <a:srgbClr val="7030A0"/>
                </a:solidFill>
                <a:latin typeface="Arial" panose="020B0604020202020204" pitchFamily="34" charset="0"/>
                <a:cs typeface="Arial" panose="020B0604020202020204" pitchFamily="34" charset="0"/>
              </a:rPr>
              <a:t>&amp; </a:t>
            </a:r>
            <a:r>
              <a:rPr lang="en-GB" sz="1800" b="1" dirty="0">
                <a:solidFill>
                  <a:srgbClr val="7030A0"/>
                </a:solidFill>
                <a:latin typeface="Arial" panose="020B0604020202020204" pitchFamily="34" charset="0"/>
                <a:cs typeface="Arial" panose="020B0604020202020204" pitchFamily="34" charset="0"/>
              </a:rPr>
              <a:t>communication</a:t>
            </a:r>
            <a:r>
              <a:rPr lang="en-GB" sz="1800" b="1" dirty="0" smtClean="0">
                <a:solidFill>
                  <a:srgbClr val="7030A0"/>
                </a:solidFill>
                <a:latin typeface="Arial" panose="020B0604020202020204" pitchFamily="34" charset="0"/>
                <a:cs typeface="Arial" panose="020B0604020202020204" pitchFamily="34" charset="0"/>
              </a:rPr>
              <a:t>!”</a:t>
            </a:r>
            <a:endParaRPr lang="en-GB" sz="18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5567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p:nvPr/>
        </p:nvSpPr>
        <p:spPr>
          <a:xfrm>
            <a:off x="380550" y="1484850"/>
            <a:ext cx="8274900" cy="489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200" b="1">
                <a:solidFill>
                  <a:srgbClr val="8E7CC3"/>
                </a:solidFill>
              </a:rPr>
              <a:t>The experience of young people</a:t>
            </a:r>
          </a:p>
          <a:p>
            <a:pPr lvl="0" algn="r" rtl="0">
              <a:lnSpc>
                <a:spcPct val="115000"/>
              </a:lnSpc>
              <a:spcBef>
                <a:spcPts val="0"/>
              </a:spcBef>
              <a:buNone/>
            </a:pPr>
            <a:endParaRPr sz="1800"/>
          </a:p>
        </p:txBody>
      </p:sp>
      <p:sp>
        <p:nvSpPr>
          <p:cNvPr id="99" name="Shape 99"/>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1714350" y="1878300"/>
            <a:ext cx="6941100" cy="798600"/>
          </a:xfrm>
          <a:prstGeom prst="rect">
            <a:avLst/>
          </a:prstGeom>
          <a:noFill/>
          <a:ln>
            <a:noFill/>
          </a:ln>
        </p:spPr>
        <p:txBody>
          <a:bodyPr lIns="91425" tIns="45700" rIns="91425" bIns="45700" anchor="t" anchorCtr="0">
            <a:noAutofit/>
          </a:bodyPr>
          <a:lstStyle/>
          <a:p>
            <a:pPr lvl="0" rtl="0">
              <a:lnSpc>
                <a:spcPct val="115000"/>
              </a:lnSpc>
              <a:spcBef>
                <a:spcPts val="0"/>
              </a:spcBef>
              <a:buNone/>
            </a:pPr>
            <a:endParaRPr sz="1800" b="1" i="1"/>
          </a:p>
          <a:p>
            <a:pPr lvl="0" algn="r" rtl="0">
              <a:lnSpc>
                <a:spcPct val="115000"/>
              </a:lnSpc>
              <a:spcBef>
                <a:spcPts val="0"/>
              </a:spcBef>
              <a:buNone/>
            </a:pPr>
            <a:r>
              <a:rPr lang="en-GB" sz="1800" i="1"/>
              <a:t>“Knowing that the staff will be there after I have turned 18 makes a big difference and I know they will be because I have seen it happen with others.”</a:t>
            </a:r>
          </a:p>
        </p:txBody>
      </p:sp>
      <p:sp>
        <p:nvSpPr>
          <p:cNvPr id="101" name="Shape 101"/>
          <p:cNvSpPr/>
          <p:nvPr/>
        </p:nvSpPr>
        <p:spPr>
          <a:xfrm>
            <a:off x="438450" y="5434550"/>
            <a:ext cx="6813000" cy="848700"/>
          </a:xfrm>
          <a:prstGeom prst="rect">
            <a:avLst/>
          </a:prstGeom>
          <a:noFill/>
          <a:ln>
            <a:noFill/>
          </a:ln>
        </p:spPr>
        <p:txBody>
          <a:bodyPr lIns="91425" tIns="45700" rIns="91425" bIns="45700" anchor="t" anchorCtr="0">
            <a:noAutofit/>
          </a:bodyPr>
          <a:lstStyle/>
          <a:p>
            <a:pPr lvl="0" algn="l" rtl="0">
              <a:lnSpc>
                <a:spcPct val="115000"/>
              </a:lnSpc>
              <a:spcBef>
                <a:spcPts val="0"/>
              </a:spcBef>
              <a:buNone/>
            </a:pPr>
            <a:r>
              <a:rPr lang="en-GB" sz="1800" i="1" dirty="0"/>
              <a:t>“It’s ok mum, it’s different to normal fostering because it’s [John] and I know him already </a:t>
            </a:r>
            <a:r>
              <a:rPr lang="en-GB" sz="1800" i="1" dirty="0" smtClean="0"/>
              <a:t> - so </a:t>
            </a:r>
            <a:r>
              <a:rPr lang="en-GB" sz="1800" i="1" dirty="0"/>
              <a:t>I am happy.”</a:t>
            </a:r>
          </a:p>
        </p:txBody>
      </p:sp>
      <p:sp>
        <p:nvSpPr>
          <p:cNvPr id="102" name="Shape 102"/>
          <p:cNvSpPr/>
          <p:nvPr/>
        </p:nvSpPr>
        <p:spPr>
          <a:xfrm>
            <a:off x="2723150" y="4421225"/>
            <a:ext cx="5932200" cy="534300"/>
          </a:xfrm>
          <a:prstGeom prst="rect">
            <a:avLst/>
          </a:prstGeom>
          <a:noFill/>
          <a:ln>
            <a:noFill/>
          </a:ln>
        </p:spPr>
        <p:txBody>
          <a:bodyPr lIns="91425" tIns="45700" rIns="91425" bIns="45700" anchor="t" anchorCtr="0">
            <a:noAutofit/>
          </a:bodyPr>
          <a:lstStyle/>
          <a:p>
            <a:pPr lvl="0" algn="r" rtl="0">
              <a:lnSpc>
                <a:spcPct val="115000"/>
              </a:lnSpc>
              <a:spcBef>
                <a:spcPts val="0"/>
              </a:spcBef>
              <a:buNone/>
            </a:pPr>
            <a:r>
              <a:rPr lang="en-GB" sz="1800" i="1" dirty="0" smtClean="0"/>
              <a:t>“My keyworker stuck by me and helped so much, they couldn’t have done anymore for me !”</a:t>
            </a:r>
            <a:endParaRPr lang="en-GB" sz="1800" i="1" dirty="0"/>
          </a:p>
          <a:p>
            <a:pPr lvl="0" algn="r" rtl="0">
              <a:lnSpc>
                <a:spcPct val="115000"/>
              </a:lnSpc>
              <a:spcBef>
                <a:spcPts val="0"/>
              </a:spcBef>
              <a:buNone/>
            </a:pPr>
            <a:endParaRPr sz="1800" dirty="0"/>
          </a:p>
        </p:txBody>
      </p:sp>
      <p:sp>
        <p:nvSpPr>
          <p:cNvPr id="103" name="Shape 103"/>
          <p:cNvSpPr/>
          <p:nvPr/>
        </p:nvSpPr>
        <p:spPr>
          <a:xfrm>
            <a:off x="326750" y="3454900"/>
            <a:ext cx="7125300" cy="759900"/>
          </a:xfrm>
          <a:prstGeom prst="rect">
            <a:avLst/>
          </a:prstGeom>
          <a:noFill/>
          <a:ln>
            <a:noFill/>
          </a:ln>
        </p:spPr>
        <p:txBody>
          <a:bodyPr lIns="91425" tIns="45700" rIns="91425" bIns="45700" anchor="t" anchorCtr="0">
            <a:noAutofit/>
          </a:bodyPr>
          <a:lstStyle/>
          <a:p>
            <a:pPr lvl="0" rtl="0">
              <a:lnSpc>
                <a:spcPct val="115000"/>
              </a:lnSpc>
              <a:spcBef>
                <a:spcPts val="0"/>
              </a:spcBef>
              <a:buNone/>
            </a:pPr>
            <a:r>
              <a:rPr lang="en-GB" sz="1800" i="1" dirty="0" smtClean="0"/>
              <a:t>“ I am seen as an individual rather than a problem.”</a:t>
            </a:r>
            <a:endParaRPr lang="en-GB" sz="1800" i="1" dirty="0"/>
          </a:p>
        </p:txBody>
      </p:sp>
    </p:spTree>
    <p:extLst>
      <p:ext uri="{BB962C8B-B14F-4D97-AF65-F5344CB8AC3E}">
        <p14:creationId xmlns:p14="http://schemas.microsoft.com/office/powerpoint/2010/main" val="3513634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7"/>
        <p:cNvGrpSpPr/>
        <p:nvPr/>
      </p:nvGrpSpPr>
      <p:grpSpPr>
        <a:xfrm>
          <a:off x="0" y="0"/>
          <a:ext cx="0" cy="0"/>
          <a:chOff x="0" y="0"/>
          <a:chExt cx="0" cy="0"/>
        </a:xfrm>
      </p:grpSpPr>
      <p:sp>
        <p:nvSpPr>
          <p:cNvPr id="98" name="Shape 98"/>
          <p:cNvSpPr/>
          <p:nvPr/>
        </p:nvSpPr>
        <p:spPr>
          <a:xfrm>
            <a:off x="438450" y="1363852"/>
            <a:ext cx="8274900" cy="489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GB" sz="2200" b="1" dirty="0">
              <a:solidFill>
                <a:srgbClr val="8E7CC3"/>
              </a:solidFill>
            </a:endParaRPr>
          </a:p>
          <a:p>
            <a:pPr marL="0" marR="0" lvl="0" indent="0" algn="ctr" rtl="0">
              <a:spcBef>
                <a:spcPts val="0"/>
              </a:spcBef>
              <a:buSzPct val="25000"/>
              <a:buNone/>
            </a:pPr>
            <a:endParaRPr lang="en-GB" sz="2200" b="1" dirty="0" smtClean="0">
              <a:solidFill>
                <a:srgbClr val="8E7CC3"/>
              </a:solidFill>
            </a:endParaRPr>
          </a:p>
          <a:p>
            <a:pPr marL="0" marR="0" lvl="0" indent="0" algn="ctr" rtl="0">
              <a:spcBef>
                <a:spcPts val="0"/>
              </a:spcBef>
              <a:buSzPct val="25000"/>
              <a:buNone/>
            </a:pPr>
            <a:endParaRPr lang="en-GB" sz="2200" b="1" dirty="0">
              <a:solidFill>
                <a:schemeClr val="tx1"/>
              </a:solidFill>
            </a:endParaRPr>
          </a:p>
          <a:p>
            <a:pPr marL="0" marR="0" lvl="0" indent="0" algn="ctr" rtl="0">
              <a:spcBef>
                <a:spcPts val="0"/>
              </a:spcBef>
              <a:buSzPct val="25000"/>
              <a:buNone/>
            </a:pPr>
            <a:endParaRPr lang="en-GB" sz="2200" b="1" dirty="0" smtClean="0">
              <a:solidFill>
                <a:schemeClr val="tx1"/>
              </a:solidFill>
            </a:endParaRPr>
          </a:p>
          <a:p>
            <a:pPr lvl="0" algn="r" rtl="0">
              <a:lnSpc>
                <a:spcPct val="115000"/>
              </a:lnSpc>
              <a:spcBef>
                <a:spcPts val="0"/>
              </a:spcBef>
              <a:buNone/>
            </a:pPr>
            <a:endParaRPr sz="1800" dirty="0"/>
          </a:p>
        </p:txBody>
      </p:sp>
      <p:sp>
        <p:nvSpPr>
          <p:cNvPr id="99" name="Shape 99"/>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
        <p:nvSpPr>
          <p:cNvPr id="101" name="Shape 101"/>
          <p:cNvSpPr/>
          <p:nvPr/>
        </p:nvSpPr>
        <p:spPr>
          <a:xfrm>
            <a:off x="438450" y="5434550"/>
            <a:ext cx="6813000" cy="848700"/>
          </a:xfrm>
          <a:prstGeom prst="rect">
            <a:avLst/>
          </a:prstGeom>
          <a:noFill/>
          <a:ln>
            <a:noFill/>
          </a:ln>
        </p:spPr>
        <p:txBody>
          <a:bodyPr lIns="91425" tIns="45700" rIns="91425" bIns="45700" anchor="t" anchorCtr="0">
            <a:noAutofit/>
          </a:bodyPr>
          <a:lstStyle/>
          <a:p>
            <a:pPr lvl="0" algn="l" rtl="0">
              <a:lnSpc>
                <a:spcPct val="115000"/>
              </a:lnSpc>
              <a:spcBef>
                <a:spcPts val="0"/>
              </a:spcBef>
              <a:buNone/>
            </a:pPr>
            <a:endParaRPr lang="en-GB" sz="1800" i="1" dirty="0"/>
          </a:p>
        </p:txBody>
      </p:sp>
      <p:sp>
        <p:nvSpPr>
          <p:cNvPr id="102" name="Shape 102"/>
          <p:cNvSpPr/>
          <p:nvPr/>
        </p:nvSpPr>
        <p:spPr>
          <a:xfrm>
            <a:off x="2723150" y="4421225"/>
            <a:ext cx="5932200" cy="534300"/>
          </a:xfrm>
          <a:prstGeom prst="rect">
            <a:avLst/>
          </a:prstGeom>
          <a:noFill/>
          <a:ln>
            <a:noFill/>
          </a:ln>
        </p:spPr>
        <p:txBody>
          <a:bodyPr lIns="91425" tIns="45700" rIns="91425" bIns="45700" anchor="t" anchorCtr="0">
            <a:noAutofit/>
          </a:bodyPr>
          <a:lstStyle/>
          <a:p>
            <a:pPr lvl="0" algn="r" rtl="0">
              <a:lnSpc>
                <a:spcPct val="115000"/>
              </a:lnSpc>
              <a:spcBef>
                <a:spcPts val="0"/>
              </a:spcBef>
              <a:buNone/>
            </a:pPr>
            <a:endParaRPr sz="1800" dirty="0"/>
          </a:p>
        </p:txBody>
      </p:sp>
      <p:sp>
        <p:nvSpPr>
          <p:cNvPr id="103" name="Shape 103"/>
          <p:cNvSpPr/>
          <p:nvPr/>
        </p:nvSpPr>
        <p:spPr>
          <a:xfrm>
            <a:off x="326750" y="3454900"/>
            <a:ext cx="7125300" cy="759900"/>
          </a:xfrm>
          <a:prstGeom prst="rect">
            <a:avLst/>
          </a:prstGeom>
          <a:noFill/>
          <a:ln>
            <a:noFill/>
          </a:ln>
        </p:spPr>
        <p:txBody>
          <a:bodyPr lIns="91425" tIns="45700" rIns="91425" bIns="45700" anchor="t" anchorCtr="0">
            <a:noAutofit/>
          </a:bodyPr>
          <a:lstStyle/>
          <a:p>
            <a:pPr lvl="0" rtl="0">
              <a:lnSpc>
                <a:spcPct val="115000"/>
              </a:lnSpc>
              <a:spcBef>
                <a:spcPts val="0"/>
              </a:spcBef>
              <a:buNone/>
            </a:pPr>
            <a:endParaRPr lang="en-GB" sz="1800" i="1" dirty="0"/>
          </a:p>
        </p:txBody>
      </p:sp>
      <p:sp>
        <p:nvSpPr>
          <p:cNvPr id="2" name="TextBox 1"/>
          <p:cNvSpPr txBox="1"/>
          <p:nvPr/>
        </p:nvSpPr>
        <p:spPr>
          <a:xfrm>
            <a:off x="748145" y="1209964"/>
            <a:ext cx="184731" cy="307777"/>
          </a:xfrm>
          <a:prstGeom prst="rect">
            <a:avLst/>
          </a:prstGeom>
          <a:noFill/>
        </p:spPr>
        <p:txBody>
          <a:bodyPr wrap="none" rtlCol="0">
            <a:spAutoFit/>
          </a:bodyPr>
          <a:lstStyle/>
          <a:p>
            <a:endParaRPr lang="en-GB" dirty="0"/>
          </a:p>
        </p:txBody>
      </p:sp>
      <p:sp>
        <p:nvSpPr>
          <p:cNvPr id="9" name="Rounded Rectangular Callout 8"/>
          <p:cNvSpPr/>
          <p:nvPr/>
        </p:nvSpPr>
        <p:spPr>
          <a:xfrm>
            <a:off x="22379" y="4411003"/>
            <a:ext cx="3450494" cy="2176354"/>
          </a:xfrm>
          <a:prstGeom prst="wedgeRoundRectCallout">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i="1" dirty="0" smtClean="0"/>
              <a:t>…“</a:t>
            </a:r>
            <a:r>
              <a:rPr lang="en-GB" sz="1500" i="1" dirty="0"/>
              <a:t>Or </a:t>
            </a:r>
            <a:r>
              <a:rPr lang="en-GB" sz="1500" i="1" dirty="0" smtClean="0"/>
              <a:t>North </a:t>
            </a:r>
            <a:r>
              <a:rPr lang="en-GB" sz="1500" i="1" dirty="0"/>
              <a:t>Yorkshire, and the </a:t>
            </a:r>
            <a:r>
              <a:rPr lang="en-GB" sz="1500" b="1" i="1" dirty="0"/>
              <a:t>fundamental rethink in its approach to residential care and care leavers</a:t>
            </a:r>
            <a:r>
              <a:rPr lang="en-GB" sz="1500" i="1" dirty="0"/>
              <a:t>. They’ve demonstrated to Ofsted that the </a:t>
            </a:r>
            <a:r>
              <a:rPr lang="en-GB" sz="1500" b="1" i="1" dirty="0"/>
              <a:t>imaginative approaches they’re taking can make children </a:t>
            </a:r>
            <a:r>
              <a:rPr lang="en-GB" sz="1500" b="1" i="1" dirty="0" smtClean="0"/>
              <a:t>safer”</a:t>
            </a:r>
            <a:endParaRPr lang="en-GB" sz="1500" i="1" dirty="0" smtClean="0"/>
          </a:p>
          <a:p>
            <a:pPr algn="ctr"/>
            <a:r>
              <a:rPr lang="en-GB" sz="1600" b="1" i="1" dirty="0" smtClean="0">
                <a:solidFill>
                  <a:schemeClr val="bg1"/>
                </a:solidFill>
              </a:rPr>
              <a:t>Edward Timpson, </a:t>
            </a:r>
            <a:r>
              <a:rPr lang="en-GB" sz="1600" b="1" i="1" dirty="0">
                <a:solidFill>
                  <a:schemeClr val="bg1"/>
                </a:solidFill>
              </a:rPr>
              <a:t>Minister of State for Children and Families</a:t>
            </a:r>
          </a:p>
        </p:txBody>
      </p:sp>
      <p:sp>
        <p:nvSpPr>
          <p:cNvPr id="10" name="Rectangular Callout 9"/>
          <p:cNvSpPr/>
          <p:nvPr/>
        </p:nvSpPr>
        <p:spPr>
          <a:xfrm>
            <a:off x="5249955" y="757382"/>
            <a:ext cx="3757533" cy="2586464"/>
          </a:xfrm>
          <a:prstGeom prst="wedge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smtClean="0">
                <a:solidFill>
                  <a:schemeClr val="tx1"/>
                </a:solidFill>
              </a:rPr>
              <a:t>CHILDREN’S SOCIAL CARE REFORM - A VISION FOR CHANGE</a:t>
            </a:r>
          </a:p>
          <a:p>
            <a:pPr algn="ctr"/>
            <a:r>
              <a:rPr lang="en-GB" sz="1600" dirty="0" smtClean="0"/>
              <a:t>“There </a:t>
            </a:r>
            <a:r>
              <a:rPr lang="en-GB" sz="1600" dirty="0"/>
              <a:t>have always been bold local leaders willing to do things differently – </a:t>
            </a:r>
            <a:r>
              <a:rPr lang="en-GB" sz="1650" dirty="0"/>
              <a:t>for example </a:t>
            </a:r>
            <a:r>
              <a:rPr lang="en-GB" sz="1650" b="1" dirty="0"/>
              <a:t>in North Yorkshire, where a radical new approach to supporting adolescents in care has been </a:t>
            </a:r>
            <a:r>
              <a:rPr lang="en-GB" sz="1650" b="1" dirty="0" smtClean="0"/>
              <a:t>developed</a:t>
            </a:r>
            <a:r>
              <a:rPr lang="en-GB" sz="1600" dirty="0" smtClean="0"/>
              <a:t>.”</a:t>
            </a:r>
          </a:p>
          <a:p>
            <a:pPr algn="ctr"/>
            <a:r>
              <a:rPr lang="en-GB" sz="1600" b="1" i="1" dirty="0">
                <a:solidFill>
                  <a:srgbClr val="2200B0"/>
                </a:solidFill>
              </a:rPr>
              <a:t>Nicky Morgan, Secretary of State for </a:t>
            </a:r>
            <a:r>
              <a:rPr lang="en-GB" sz="1600" b="1" i="1" dirty="0" smtClean="0">
                <a:solidFill>
                  <a:srgbClr val="2200B0"/>
                </a:solidFill>
              </a:rPr>
              <a:t>Education</a:t>
            </a:r>
            <a:endParaRPr lang="en-GB" sz="1600" b="1" i="1" dirty="0">
              <a:solidFill>
                <a:srgbClr val="2200B0"/>
              </a:solidFill>
            </a:endParaRPr>
          </a:p>
        </p:txBody>
      </p:sp>
      <p:sp>
        <p:nvSpPr>
          <p:cNvPr id="13" name="Rounded Rectangular Callout 12"/>
          <p:cNvSpPr/>
          <p:nvPr/>
        </p:nvSpPr>
        <p:spPr>
          <a:xfrm>
            <a:off x="5366326" y="4084306"/>
            <a:ext cx="3641162" cy="2328754"/>
          </a:xfrm>
          <a:prstGeom prst="wedgeRoundRectCallout">
            <a:avLst/>
          </a:prstGeom>
          <a:solidFill>
            <a:schemeClr val="accent5"/>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i="1" dirty="0" smtClean="0"/>
              <a:t>…“</a:t>
            </a:r>
            <a:r>
              <a:rPr lang="en-GB" dirty="0"/>
              <a:t>for these young people the </a:t>
            </a:r>
            <a:r>
              <a:rPr lang="en-GB" dirty="0" smtClean="0"/>
              <a:t>diversity </a:t>
            </a:r>
            <a:r>
              <a:rPr lang="en-GB" dirty="0"/>
              <a:t>of level &amp; complexity of need needs a planned </a:t>
            </a:r>
            <a:r>
              <a:rPr lang="en-GB" dirty="0" smtClean="0"/>
              <a:t>intervention not </a:t>
            </a:r>
            <a:r>
              <a:rPr lang="en-GB" dirty="0"/>
              <a:t>a crisis response. NWD provides stability, skills and support when needed, to </a:t>
            </a:r>
            <a:r>
              <a:rPr lang="en-GB" dirty="0" smtClean="0"/>
              <a:t>more successfully </a:t>
            </a:r>
            <a:r>
              <a:rPr lang="en-GB" dirty="0"/>
              <a:t>manage </a:t>
            </a:r>
            <a:r>
              <a:rPr lang="en-GB" dirty="0" smtClean="0"/>
              <a:t>difficult </a:t>
            </a:r>
            <a:r>
              <a:rPr lang="en-GB" dirty="0"/>
              <a:t>transitions; adolescence to adulthood</a:t>
            </a:r>
            <a:r>
              <a:rPr lang="en-GB" sz="1600" b="1" dirty="0"/>
              <a:t>” </a:t>
            </a:r>
            <a:r>
              <a:rPr lang="en-GB" sz="1600" b="1" i="1" dirty="0" smtClean="0">
                <a:solidFill>
                  <a:srgbClr val="2200B0"/>
                </a:solidFill>
              </a:rPr>
              <a:t>Matthew Horne, Innovation Programme Lead Coach</a:t>
            </a:r>
            <a:endParaRPr lang="en-GB" sz="1600" b="1" i="1" dirty="0">
              <a:solidFill>
                <a:srgbClr val="2200B0"/>
              </a:solidFill>
            </a:endParaRPr>
          </a:p>
        </p:txBody>
      </p:sp>
      <p:sp>
        <p:nvSpPr>
          <p:cNvPr id="14" name="Rounded Rectangular Callout 13"/>
          <p:cNvSpPr/>
          <p:nvPr/>
        </p:nvSpPr>
        <p:spPr>
          <a:xfrm>
            <a:off x="27716" y="637313"/>
            <a:ext cx="3315855" cy="1754909"/>
          </a:xfrm>
          <a:prstGeom prst="wedgeRoundRectCallout">
            <a:avLst/>
          </a:prstGeom>
          <a:solidFill>
            <a:srgbClr val="7030A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“This </a:t>
            </a:r>
            <a:r>
              <a:rPr lang="en-GB" b="1" dirty="0"/>
              <a:t>was never a </a:t>
            </a:r>
            <a:r>
              <a:rPr lang="en-GB" b="1" dirty="0" smtClean="0"/>
              <a:t>pilot !</a:t>
            </a:r>
            <a:endParaRPr lang="en-GB" b="1" dirty="0"/>
          </a:p>
          <a:p>
            <a:pPr algn="ctr"/>
            <a:r>
              <a:rPr lang="en-GB" dirty="0" smtClean="0"/>
              <a:t>Fundamentally </a:t>
            </a:r>
            <a:r>
              <a:rPr lang="en-GB" dirty="0"/>
              <a:t>redesigning delivery yet </a:t>
            </a:r>
            <a:r>
              <a:rPr lang="en-GB" dirty="0" smtClean="0"/>
              <a:t>attracting investment …. </a:t>
            </a:r>
            <a:endParaRPr lang="en-GB" dirty="0"/>
          </a:p>
          <a:p>
            <a:pPr lvl="1" algn="ctr"/>
            <a:r>
              <a:rPr lang="en-GB" dirty="0" smtClean="0"/>
              <a:t>momentum </a:t>
            </a:r>
            <a:r>
              <a:rPr lang="en-GB" dirty="0"/>
              <a:t>is delivering </a:t>
            </a:r>
            <a:r>
              <a:rPr lang="en-GB" dirty="0" smtClean="0"/>
              <a:t>results”</a:t>
            </a:r>
            <a:endParaRPr lang="en-GB" dirty="0"/>
          </a:p>
          <a:p>
            <a:pPr lvl="1" algn="ctr"/>
            <a:r>
              <a:rPr lang="en-GB" b="1" i="1" dirty="0">
                <a:solidFill>
                  <a:schemeClr val="bg1"/>
                </a:solidFill>
              </a:rPr>
              <a:t>Pete Dwyer, Corporate Director Children &amp; Young Peoples Service </a:t>
            </a:r>
          </a:p>
        </p:txBody>
      </p:sp>
      <p:sp>
        <p:nvSpPr>
          <p:cNvPr id="15" name="Oval Callout 14"/>
          <p:cNvSpPr/>
          <p:nvPr/>
        </p:nvSpPr>
        <p:spPr>
          <a:xfrm>
            <a:off x="3001816" y="1126836"/>
            <a:ext cx="2364510" cy="3934682"/>
          </a:xfrm>
          <a:prstGeom prst="wedgeEllipseCallout">
            <a:avLst/>
          </a:prstGeom>
          <a:solidFill>
            <a:srgbClr val="E9AAA3"/>
          </a:solidFill>
        </p:spPr>
        <p:style>
          <a:lnRef idx="0">
            <a:schemeClr val="dk1"/>
          </a:lnRef>
          <a:fillRef idx="3">
            <a:schemeClr val="dk1"/>
          </a:fillRef>
          <a:effectRef idx="3">
            <a:schemeClr val="dk1"/>
          </a:effectRef>
          <a:fontRef idx="minor">
            <a:schemeClr val="lt1"/>
          </a:fontRef>
        </p:style>
        <p:txBody>
          <a:bodyPr rtlCol="0" anchor="ctr"/>
          <a:lstStyle/>
          <a:p>
            <a:pPr algn="ctr"/>
            <a:r>
              <a:rPr lang="en-GB" sz="1300" dirty="0" smtClean="0">
                <a:solidFill>
                  <a:schemeClr val="tx1"/>
                </a:solidFill>
              </a:rPr>
              <a:t>“I found NWD staff </a:t>
            </a:r>
            <a:r>
              <a:rPr lang="en-GB" sz="1300" dirty="0">
                <a:solidFill>
                  <a:schemeClr val="tx1"/>
                </a:solidFill>
              </a:rPr>
              <a:t>to be passionate about residential care, </a:t>
            </a:r>
            <a:r>
              <a:rPr lang="en-GB" sz="1300" dirty="0" smtClean="0">
                <a:solidFill>
                  <a:schemeClr val="tx1"/>
                </a:solidFill>
              </a:rPr>
              <a:t>with a  </a:t>
            </a:r>
            <a:r>
              <a:rPr lang="en-GB" sz="1300" dirty="0">
                <a:solidFill>
                  <a:schemeClr val="tx1"/>
                </a:solidFill>
              </a:rPr>
              <a:t>critical role to play in providing the time and opportunity to nurture </a:t>
            </a:r>
            <a:r>
              <a:rPr lang="en-GB" sz="1300" dirty="0" smtClean="0">
                <a:solidFill>
                  <a:schemeClr val="tx1"/>
                </a:solidFill>
              </a:rPr>
              <a:t>relationships …as a  </a:t>
            </a:r>
            <a:r>
              <a:rPr lang="en-GB" sz="1300" dirty="0">
                <a:solidFill>
                  <a:schemeClr val="tx1"/>
                </a:solidFill>
              </a:rPr>
              <a:t>platform for longer term work directed at eventually placing a child in a family </a:t>
            </a:r>
            <a:r>
              <a:rPr lang="en-GB" sz="1300" dirty="0" smtClean="0">
                <a:solidFill>
                  <a:schemeClr val="tx1"/>
                </a:solidFill>
              </a:rPr>
              <a:t>setting</a:t>
            </a:r>
            <a:r>
              <a:rPr lang="en-GB" sz="1300" b="1" dirty="0" smtClean="0">
                <a:solidFill>
                  <a:schemeClr val="tx1"/>
                </a:solidFill>
              </a:rPr>
              <a:t>” </a:t>
            </a:r>
            <a:r>
              <a:rPr lang="en-GB" sz="1200" b="1" dirty="0" smtClean="0">
                <a:solidFill>
                  <a:schemeClr val="tx1"/>
                </a:solidFill>
              </a:rPr>
              <a:t>Sir Martin Narey, Residential Review England  </a:t>
            </a:r>
            <a:endParaRPr lang="en-GB" sz="1300" b="1" i="1" dirty="0">
              <a:solidFill>
                <a:schemeClr val="tx1"/>
              </a:solidFill>
            </a:endParaRPr>
          </a:p>
        </p:txBody>
      </p:sp>
      <p:sp>
        <p:nvSpPr>
          <p:cNvPr id="17" name="Oval Callout 16"/>
          <p:cNvSpPr/>
          <p:nvPr/>
        </p:nvSpPr>
        <p:spPr>
          <a:xfrm>
            <a:off x="632965" y="2392222"/>
            <a:ext cx="2470873" cy="1812050"/>
          </a:xfrm>
          <a:prstGeom prst="wedgeEllipseCallout">
            <a:avLst/>
          </a:prstGeom>
          <a:solidFill>
            <a:schemeClr val="accent6">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GB" sz="1600" dirty="0" smtClean="0">
                <a:solidFill>
                  <a:schemeClr val="tx1"/>
                </a:solidFill>
                <a:latin typeface="Agency FB" panose="020B0503020202020204" pitchFamily="34" charset="0"/>
              </a:rPr>
              <a:t>“</a:t>
            </a:r>
            <a:r>
              <a:rPr lang="en-GB" sz="1600" b="1" dirty="0" smtClean="0">
                <a:solidFill>
                  <a:schemeClr val="tx1"/>
                </a:solidFill>
                <a:latin typeface="Agency FB" panose="020B0503020202020204" pitchFamily="34" charset="0"/>
              </a:rPr>
              <a:t>Best data in 15 years</a:t>
            </a:r>
            <a:r>
              <a:rPr lang="en-GB" sz="1600" dirty="0" smtClean="0">
                <a:solidFill>
                  <a:schemeClr val="tx1"/>
                </a:solidFill>
                <a:latin typeface="Agency FB" panose="020B0503020202020204" pitchFamily="34" charset="0"/>
              </a:rPr>
              <a:t>”</a:t>
            </a:r>
          </a:p>
          <a:p>
            <a:pPr algn="ctr"/>
            <a:endParaRPr lang="en-GB" sz="200" dirty="0" smtClean="0">
              <a:solidFill>
                <a:schemeClr val="tx1"/>
              </a:solidFill>
              <a:latin typeface="Agency FB" panose="020B0503020202020204" pitchFamily="34" charset="0"/>
            </a:endParaRPr>
          </a:p>
          <a:p>
            <a:pPr algn="ctr" defTabSz="941388"/>
            <a:r>
              <a:rPr lang="en-GB" sz="1300" b="1" i="1" dirty="0" smtClean="0">
                <a:solidFill>
                  <a:srgbClr val="2200B0"/>
                </a:solidFill>
              </a:rPr>
              <a:t>Lisa Holmes - Director</a:t>
            </a:r>
            <a:r>
              <a:rPr lang="en-GB" sz="1300" b="1" i="1" dirty="0">
                <a:solidFill>
                  <a:srgbClr val="2200B0"/>
                </a:solidFill>
              </a:rPr>
              <a:t>, Centre for Child </a:t>
            </a:r>
            <a:r>
              <a:rPr lang="en-GB" sz="1300" b="1" i="1" dirty="0" smtClean="0">
                <a:solidFill>
                  <a:srgbClr val="2200B0"/>
                </a:solidFill>
              </a:rPr>
              <a:t>&amp;Family Research, Loughborough         University</a:t>
            </a:r>
            <a:endParaRPr lang="en-GB" sz="1300" b="1" i="1" dirty="0">
              <a:solidFill>
                <a:srgbClr val="2200B0"/>
              </a:solidFill>
            </a:endParaRPr>
          </a:p>
        </p:txBody>
      </p:sp>
    </p:spTree>
    <p:extLst>
      <p:ext uri="{BB962C8B-B14F-4D97-AF65-F5344CB8AC3E}">
        <p14:creationId xmlns:p14="http://schemas.microsoft.com/office/powerpoint/2010/main" val="585604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p:nvPr/>
        </p:nvSpPr>
        <p:spPr>
          <a:xfrm>
            <a:off x="501424" y="1027650"/>
            <a:ext cx="8403089" cy="4117500"/>
          </a:xfrm>
          <a:prstGeom prst="rect">
            <a:avLst/>
          </a:prstGeom>
          <a:noFill/>
          <a:ln>
            <a:noFill/>
          </a:ln>
        </p:spPr>
        <p:txBody>
          <a:bodyPr lIns="91425" tIns="45700" rIns="91425" bIns="45700" anchor="t" anchorCtr="0">
            <a:noAutofit/>
          </a:bodyPr>
          <a:lstStyle/>
          <a:p>
            <a:pPr marR="0" lvl="0" algn="l" rtl="0">
              <a:spcBef>
                <a:spcPts val="0"/>
              </a:spcBef>
              <a:buNone/>
            </a:pPr>
            <a:endParaRPr sz="2200" dirty="0" smtClean="0"/>
          </a:p>
          <a:p>
            <a:pPr marL="0" marR="0" lvl="0" indent="0" algn="l" rtl="0">
              <a:spcBef>
                <a:spcPts val="0"/>
              </a:spcBef>
              <a:buNone/>
            </a:pPr>
            <a:endParaRPr sz="1800" dirty="0">
              <a:solidFill>
                <a:srgbClr val="000000"/>
              </a:solidFill>
              <a:latin typeface="Arial"/>
              <a:ea typeface="Arial"/>
              <a:cs typeface="Arial"/>
              <a:sym typeface="Arial"/>
            </a:endParaRPr>
          </a:p>
        </p:txBody>
      </p:sp>
      <p:sp>
        <p:nvSpPr>
          <p:cNvPr id="81" name="Shape 81"/>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
        <p:nvSpPr>
          <p:cNvPr id="4" name="Rectangle 3"/>
          <p:cNvSpPr/>
          <p:nvPr/>
        </p:nvSpPr>
        <p:spPr>
          <a:xfrm>
            <a:off x="1072661" y="1216086"/>
            <a:ext cx="7367953" cy="4622804"/>
          </a:xfrm>
          <a:prstGeom prst="rect">
            <a:avLst/>
          </a:prstGeom>
        </p:spPr>
        <p:txBody>
          <a:bodyPr wrap="square">
            <a:spAutoFit/>
          </a:bodyPr>
          <a:lstStyle/>
          <a:p>
            <a:pPr lvl="0" algn="ctr">
              <a:spcBef>
                <a:spcPct val="20000"/>
              </a:spcBef>
            </a:pPr>
            <a:endParaRPr lang="en-GB" sz="3200" kern="1200" dirty="0" smtClean="0">
              <a:solidFill>
                <a:srgbClr val="7030A0"/>
              </a:solidFill>
              <a:latin typeface="+mj-lt"/>
              <a:ea typeface="+mn-ea"/>
              <a:cs typeface="+mn-cs"/>
            </a:endParaRPr>
          </a:p>
          <a:p>
            <a:pPr lvl="0" algn="ctr">
              <a:spcBef>
                <a:spcPct val="20000"/>
              </a:spcBef>
            </a:pPr>
            <a:r>
              <a:rPr lang="en-GB" sz="3200" kern="1200" dirty="0" smtClean="0">
                <a:solidFill>
                  <a:srgbClr val="7030A0"/>
                </a:solidFill>
                <a:latin typeface="+mj-lt"/>
                <a:ea typeface="+mn-ea"/>
                <a:cs typeface="+mn-cs"/>
              </a:rPr>
              <a:t>Youth </a:t>
            </a:r>
            <a:r>
              <a:rPr lang="en-GB" sz="3200" kern="1200" dirty="0">
                <a:solidFill>
                  <a:srgbClr val="7030A0"/>
                </a:solidFill>
                <a:latin typeface="+mj-lt"/>
                <a:ea typeface="+mn-ea"/>
                <a:cs typeface="+mn-cs"/>
              </a:rPr>
              <a:t>Communication Team</a:t>
            </a:r>
          </a:p>
          <a:p>
            <a:pPr lvl="0" algn="ctr">
              <a:spcBef>
                <a:spcPct val="20000"/>
              </a:spcBef>
            </a:pPr>
            <a:endParaRPr lang="en-GB" sz="3200" kern="1200" dirty="0" smtClean="0">
              <a:solidFill>
                <a:prstClr val="black"/>
              </a:solidFill>
              <a:latin typeface="+mj-lt"/>
              <a:ea typeface="+mn-ea"/>
              <a:cs typeface="+mn-cs"/>
            </a:endParaRPr>
          </a:p>
          <a:p>
            <a:pPr lvl="0" algn="ctr">
              <a:spcBef>
                <a:spcPct val="20000"/>
              </a:spcBef>
            </a:pPr>
            <a:r>
              <a:rPr lang="en-GB" sz="3200" kern="1200" dirty="0" smtClean="0">
                <a:solidFill>
                  <a:prstClr val="black"/>
                </a:solidFill>
                <a:latin typeface="+mj-lt"/>
                <a:ea typeface="+mn-ea"/>
                <a:cs typeface="+mn-cs"/>
              </a:rPr>
              <a:t>Anne </a:t>
            </a:r>
            <a:r>
              <a:rPr lang="en-GB" sz="3200" kern="1200" dirty="0">
                <a:solidFill>
                  <a:prstClr val="black"/>
                </a:solidFill>
                <a:latin typeface="+mj-lt"/>
                <a:ea typeface="+mn-ea"/>
                <a:cs typeface="+mn-cs"/>
              </a:rPr>
              <a:t>Elliott</a:t>
            </a:r>
          </a:p>
          <a:p>
            <a:pPr lvl="0" algn="ctr">
              <a:spcBef>
                <a:spcPct val="20000"/>
              </a:spcBef>
            </a:pPr>
            <a:r>
              <a:rPr lang="en-GB" sz="3200" kern="1200" dirty="0">
                <a:solidFill>
                  <a:prstClr val="black"/>
                </a:solidFill>
                <a:latin typeface="+mj-lt"/>
                <a:ea typeface="+mn-ea"/>
                <a:cs typeface="+mn-cs"/>
              </a:rPr>
              <a:t>Professional Lead </a:t>
            </a:r>
            <a:endParaRPr lang="en-GB" sz="3200" kern="1200" dirty="0" smtClean="0">
              <a:solidFill>
                <a:prstClr val="black"/>
              </a:solidFill>
              <a:latin typeface="+mj-lt"/>
              <a:ea typeface="+mn-ea"/>
              <a:cs typeface="+mn-cs"/>
            </a:endParaRPr>
          </a:p>
          <a:p>
            <a:pPr lvl="0" algn="ctr">
              <a:spcBef>
                <a:spcPct val="20000"/>
              </a:spcBef>
            </a:pPr>
            <a:r>
              <a:rPr lang="en-GB" sz="3200" kern="1200" dirty="0" smtClean="0">
                <a:solidFill>
                  <a:prstClr val="black"/>
                </a:solidFill>
                <a:latin typeface="+mj-lt"/>
                <a:ea typeface="+mn-ea"/>
                <a:cs typeface="+mn-cs"/>
              </a:rPr>
              <a:t>Harrogate </a:t>
            </a:r>
            <a:r>
              <a:rPr lang="en-GB" sz="3200" kern="1200" dirty="0">
                <a:solidFill>
                  <a:prstClr val="black"/>
                </a:solidFill>
                <a:latin typeface="+mj-lt"/>
                <a:ea typeface="+mn-ea"/>
                <a:cs typeface="+mn-cs"/>
              </a:rPr>
              <a:t>and District </a:t>
            </a:r>
            <a:r>
              <a:rPr lang="en-GB" sz="3200" kern="1200" dirty="0" smtClean="0">
                <a:solidFill>
                  <a:prstClr val="black"/>
                </a:solidFill>
                <a:latin typeface="+mj-lt"/>
                <a:ea typeface="+mn-ea"/>
                <a:cs typeface="+mn-cs"/>
              </a:rPr>
              <a:t>NHS Foundation </a:t>
            </a:r>
            <a:r>
              <a:rPr lang="en-GB" sz="3200" kern="1200" dirty="0">
                <a:solidFill>
                  <a:prstClr val="black"/>
                </a:solidFill>
                <a:latin typeface="+mj-lt"/>
                <a:ea typeface="+mn-ea"/>
                <a:cs typeface="+mn-cs"/>
              </a:rPr>
              <a:t>Trust</a:t>
            </a:r>
          </a:p>
          <a:p>
            <a:pPr lvl="0" algn="ctr">
              <a:spcBef>
                <a:spcPct val="20000"/>
              </a:spcBef>
            </a:pPr>
            <a:r>
              <a:rPr lang="en-GB" sz="3200" kern="1200" dirty="0">
                <a:solidFill>
                  <a:srgbClr val="7030A0"/>
                </a:solidFill>
                <a:latin typeface="+mj-lt"/>
                <a:ea typeface="+mn-ea"/>
                <a:cs typeface="+mn-cs"/>
              </a:rPr>
              <a:t>12</a:t>
            </a:r>
            <a:r>
              <a:rPr lang="en-GB" sz="3200" kern="1200" baseline="30000" dirty="0">
                <a:solidFill>
                  <a:srgbClr val="7030A0"/>
                </a:solidFill>
                <a:latin typeface="+mj-lt"/>
                <a:ea typeface="+mn-ea"/>
                <a:cs typeface="+mn-cs"/>
              </a:rPr>
              <a:t>th</a:t>
            </a:r>
            <a:r>
              <a:rPr lang="en-GB" sz="3200" kern="1200" dirty="0">
                <a:solidFill>
                  <a:srgbClr val="7030A0"/>
                </a:solidFill>
                <a:latin typeface="+mj-lt"/>
                <a:ea typeface="+mn-ea"/>
                <a:cs typeface="+mn-cs"/>
              </a:rPr>
              <a:t> July 2017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368" y="1027649"/>
            <a:ext cx="2995245" cy="61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729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p:nvPr/>
        </p:nvSpPr>
        <p:spPr>
          <a:xfrm>
            <a:off x="501424" y="1027650"/>
            <a:ext cx="8403089" cy="4117500"/>
          </a:xfrm>
          <a:prstGeom prst="rect">
            <a:avLst/>
          </a:prstGeom>
          <a:noFill/>
          <a:ln>
            <a:noFill/>
          </a:ln>
        </p:spPr>
        <p:txBody>
          <a:bodyPr lIns="91425" tIns="45700" rIns="91425" bIns="45700" anchor="t" anchorCtr="0">
            <a:noAutofit/>
          </a:bodyPr>
          <a:lstStyle/>
          <a:p>
            <a:pPr marR="0" lvl="0" algn="l" rtl="0">
              <a:spcBef>
                <a:spcPts val="0"/>
              </a:spcBef>
              <a:buNone/>
            </a:pPr>
            <a:endParaRPr sz="2200" dirty="0" smtClean="0"/>
          </a:p>
          <a:p>
            <a:pPr marL="0" marR="0" lvl="0" indent="0" algn="l" rtl="0">
              <a:spcBef>
                <a:spcPts val="0"/>
              </a:spcBef>
              <a:buNone/>
            </a:pPr>
            <a:endParaRPr sz="1800" dirty="0">
              <a:solidFill>
                <a:srgbClr val="000000"/>
              </a:solidFill>
              <a:latin typeface="Arial"/>
              <a:ea typeface="Arial"/>
              <a:cs typeface="Arial"/>
              <a:sym typeface="Arial"/>
            </a:endParaRPr>
          </a:p>
        </p:txBody>
      </p:sp>
      <p:sp>
        <p:nvSpPr>
          <p:cNvPr id="81" name="Shape 81"/>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
        <p:nvSpPr>
          <p:cNvPr id="4" name="Rectangle 3"/>
          <p:cNvSpPr/>
          <p:nvPr/>
        </p:nvSpPr>
        <p:spPr>
          <a:xfrm>
            <a:off x="2286000" y="1216087"/>
            <a:ext cx="4572000" cy="584775"/>
          </a:xfrm>
          <a:prstGeom prst="rect">
            <a:avLst/>
          </a:prstGeom>
        </p:spPr>
        <p:txBody>
          <a:bodyPr>
            <a:spAutoFit/>
          </a:bodyPr>
          <a:lstStyle/>
          <a:p>
            <a:pPr lvl="0" algn="ctr">
              <a:spcBef>
                <a:spcPct val="20000"/>
              </a:spcBef>
            </a:pPr>
            <a:r>
              <a:rPr lang="en-GB" sz="3200" kern="1200" dirty="0" smtClean="0">
                <a:solidFill>
                  <a:srgbClr val="7030A0"/>
                </a:solidFill>
                <a:latin typeface="Calibri"/>
                <a:ea typeface="+mn-ea"/>
                <a:cs typeface="+mn-cs"/>
              </a:rPr>
              <a:t> </a:t>
            </a:r>
            <a:endParaRPr lang="en-GB" sz="3200" kern="1200" dirty="0">
              <a:solidFill>
                <a:srgbClr val="7030A0"/>
              </a:solidFill>
              <a:latin typeface="Calibri"/>
              <a:ea typeface="+mn-ea"/>
              <a:cs typeface="+mn-cs"/>
            </a:endParaRPr>
          </a:p>
        </p:txBody>
      </p:sp>
      <p:sp>
        <p:nvSpPr>
          <p:cNvPr id="6" name="Title 5"/>
          <p:cNvSpPr>
            <a:spLocks noGrp="1"/>
          </p:cNvSpPr>
          <p:nvPr>
            <p:ph type="title"/>
          </p:nvPr>
        </p:nvSpPr>
        <p:spPr>
          <a:xfrm>
            <a:off x="490250" y="600199"/>
            <a:ext cx="7792104" cy="5765431"/>
          </a:xfrm>
          <a:solidFill>
            <a:schemeClr val="bg1"/>
          </a:solidFill>
        </p:spPr>
        <p:txBody>
          <a:bodyPr/>
          <a:lstStyle/>
          <a:p>
            <a:pPr lvl="0">
              <a:lnSpc>
                <a:spcPct val="170000"/>
              </a:lnSpc>
              <a:spcBef>
                <a:spcPct val="20000"/>
              </a:spcBef>
            </a:pP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srgbClr val="7030A0"/>
                </a:solidFill>
                <a:latin typeface="Arial" panose="020B0604020202020204" pitchFamily="34" charset="0"/>
                <a:ea typeface="+mn-ea"/>
                <a:cs typeface="Arial" panose="020B0604020202020204" pitchFamily="34" charset="0"/>
              </a:rPr>
              <a:t>What is the </a:t>
            </a:r>
            <a:r>
              <a:rPr lang="en-GB" sz="2000" kern="1200" dirty="0" smtClean="0">
                <a:solidFill>
                  <a:srgbClr val="7030A0"/>
                </a:solidFill>
                <a:latin typeface="Arial" panose="020B0604020202020204" pitchFamily="34" charset="0"/>
                <a:ea typeface="+mn-ea"/>
                <a:cs typeface="Arial" panose="020B0604020202020204" pitchFamily="34" charset="0"/>
              </a:rPr>
              <a:t>Youth </a:t>
            </a:r>
            <a:r>
              <a:rPr lang="en-GB" sz="2000" kern="1200" dirty="0">
                <a:solidFill>
                  <a:srgbClr val="7030A0"/>
                </a:solidFill>
                <a:latin typeface="Arial" panose="020B0604020202020204" pitchFamily="34" charset="0"/>
                <a:ea typeface="+mn-ea"/>
                <a:cs typeface="Arial" panose="020B0604020202020204" pitchFamily="34" charset="0"/>
              </a:rPr>
              <a:t>Communication </a:t>
            </a:r>
            <a:r>
              <a:rPr lang="en-GB" sz="2000" kern="1200" dirty="0" smtClean="0">
                <a:solidFill>
                  <a:srgbClr val="7030A0"/>
                </a:solidFill>
                <a:latin typeface="Arial" panose="020B0604020202020204" pitchFamily="34" charset="0"/>
                <a:ea typeface="+mn-ea"/>
                <a:cs typeface="Arial" panose="020B0604020202020204" pitchFamily="34" charset="0"/>
              </a:rPr>
              <a:t>Team?</a:t>
            </a:r>
            <a:r>
              <a:rPr lang="en-GB" sz="2000" kern="1200" dirty="0">
                <a:solidFill>
                  <a:prstClr val="black"/>
                </a:solidFill>
                <a:latin typeface="Arial" panose="020B0604020202020204" pitchFamily="34" charset="0"/>
                <a:ea typeface="+mn-ea"/>
                <a:cs typeface="Arial" panose="020B0604020202020204" pitchFamily="34" charset="0"/>
              </a:rPr>
              <a:t/>
            </a:r>
            <a:br>
              <a:rPr lang="en-GB" sz="2000" kern="1200" dirty="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Three </a:t>
            </a:r>
            <a:r>
              <a:rPr lang="en-GB" sz="1800" kern="1200" dirty="0">
                <a:solidFill>
                  <a:prstClr val="black"/>
                </a:solidFill>
                <a:latin typeface="Arial" panose="020B0604020202020204" pitchFamily="34" charset="0"/>
                <a:ea typeface="+mn-ea"/>
                <a:cs typeface="Arial" panose="020B0604020202020204" pitchFamily="34" charset="0"/>
              </a:rPr>
              <a:t>year NYCC funded project from Nov 2013-2016, now extended to </a:t>
            </a:r>
            <a:r>
              <a:rPr lang="en-GB" sz="1800" kern="1200" dirty="0" smtClean="0">
                <a:solidFill>
                  <a:prstClr val="black"/>
                </a:solidFill>
                <a:latin typeface="Arial" panose="020B0604020202020204" pitchFamily="34" charset="0"/>
                <a:ea typeface="+mn-ea"/>
                <a:cs typeface="Arial" panose="020B0604020202020204" pitchFamily="34" charset="0"/>
              </a:rPr>
              <a:t>2020</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NYCC commissioned </a:t>
            </a:r>
            <a:r>
              <a:rPr lang="en-GB" sz="1800" kern="1200" dirty="0">
                <a:solidFill>
                  <a:prstClr val="black"/>
                </a:solidFill>
                <a:latin typeface="Arial" panose="020B0604020202020204" pitchFamily="34" charset="0"/>
                <a:ea typeface="+mn-ea"/>
                <a:cs typeface="Arial" panose="020B0604020202020204" pitchFamily="34" charset="0"/>
              </a:rPr>
              <a:t>the provision of speech and language therapy from Harrogate and District Foundation Trust NHS</a:t>
            </a:r>
            <a:br>
              <a:rPr lang="en-GB" sz="1800" kern="1200" dirty="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Working </a:t>
            </a:r>
            <a:r>
              <a:rPr lang="en-GB" sz="1800" kern="1200" dirty="0">
                <a:solidFill>
                  <a:prstClr val="black"/>
                </a:solidFill>
                <a:latin typeface="Arial" panose="020B0604020202020204" pitchFamily="34" charset="0"/>
                <a:ea typeface="+mn-ea"/>
                <a:cs typeface="Arial" panose="020B0604020202020204" pitchFamily="34" charset="0"/>
              </a:rPr>
              <a:t>with Young People with multiple vulnerabilities 11-25 years old</a:t>
            </a:r>
            <a:br>
              <a:rPr lang="en-GB" sz="1800" kern="1200" dirty="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No </a:t>
            </a:r>
            <a:r>
              <a:rPr lang="en-GB" sz="1800" kern="1200" dirty="0">
                <a:solidFill>
                  <a:prstClr val="black"/>
                </a:solidFill>
                <a:latin typeface="Arial" panose="020B0604020202020204" pitchFamily="34" charset="0"/>
                <a:ea typeface="+mn-ea"/>
                <a:cs typeface="Arial" panose="020B0604020202020204" pitchFamily="34" charset="0"/>
              </a:rPr>
              <a:t>Wrong Door Service, Youth Justice Service and specialist educational provision</a:t>
            </a:r>
            <a:br>
              <a:rPr lang="en-GB" sz="1800" kern="1200" dirty="0">
                <a:solidFill>
                  <a:prstClr val="black"/>
                </a:solidFill>
                <a:latin typeface="Arial" panose="020B0604020202020204" pitchFamily="34" charset="0"/>
                <a:ea typeface="+mn-ea"/>
                <a:cs typeface="Arial" panose="020B0604020202020204" pitchFamily="34" charset="0"/>
              </a:rPr>
            </a:br>
            <a:endParaRPr lang="en-GB" dirty="0"/>
          </a:p>
        </p:txBody>
      </p:sp>
    </p:spTree>
    <p:extLst>
      <p:ext uri="{BB962C8B-B14F-4D97-AF65-F5344CB8AC3E}">
        <p14:creationId xmlns:p14="http://schemas.microsoft.com/office/powerpoint/2010/main" val="1853598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p:nvPr/>
        </p:nvSpPr>
        <p:spPr>
          <a:xfrm>
            <a:off x="501424" y="1027650"/>
            <a:ext cx="8403089" cy="4117500"/>
          </a:xfrm>
          <a:prstGeom prst="rect">
            <a:avLst/>
          </a:prstGeom>
          <a:noFill/>
          <a:ln>
            <a:noFill/>
          </a:ln>
        </p:spPr>
        <p:txBody>
          <a:bodyPr lIns="91425" tIns="45700" rIns="91425" bIns="45700" anchor="t" anchorCtr="0">
            <a:noAutofit/>
          </a:bodyPr>
          <a:lstStyle/>
          <a:p>
            <a:pPr marR="0" lvl="0" algn="l" rtl="0">
              <a:spcBef>
                <a:spcPts val="0"/>
              </a:spcBef>
              <a:buNone/>
            </a:pPr>
            <a:endParaRPr sz="2200" dirty="0" smtClean="0"/>
          </a:p>
          <a:p>
            <a:pPr marL="0" marR="0" lvl="0" indent="0" algn="l" rtl="0">
              <a:spcBef>
                <a:spcPts val="0"/>
              </a:spcBef>
              <a:buNone/>
            </a:pPr>
            <a:endParaRPr sz="1800" dirty="0">
              <a:solidFill>
                <a:srgbClr val="000000"/>
              </a:solidFill>
              <a:latin typeface="Arial"/>
              <a:ea typeface="Arial"/>
              <a:cs typeface="Arial"/>
              <a:sym typeface="Arial"/>
            </a:endParaRPr>
          </a:p>
        </p:txBody>
      </p:sp>
      <p:sp>
        <p:nvSpPr>
          <p:cNvPr id="81" name="Shape 81"/>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
        <p:nvSpPr>
          <p:cNvPr id="4" name="Rectangle 3"/>
          <p:cNvSpPr/>
          <p:nvPr/>
        </p:nvSpPr>
        <p:spPr>
          <a:xfrm>
            <a:off x="2286000" y="1216087"/>
            <a:ext cx="4572000" cy="584775"/>
          </a:xfrm>
          <a:prstGeom prst="rect">
            <a:avLst/>
          </a:prstGeom>
        </p:spPr>
        <p:txBody>
          <a:bodyPr>
            <a:spAutoFit/>
          </a:bodyPr>
          <a:lstStyle/>
          <a:p>
            <a:pPr lvl="0" algn="ctr">
              <a:spcBef>
                <a:spcPct val="20000"/>
              </a:spcBef>
            </a:pPr>
            <a:r>
              <a:rPr lang="en-GB" sz="3200" kern="1200" dirty="0" smtClean="0">
                <a:solidFill>
                  <a:srgbClr val="7030A0"/>
                </a:solidFill>
                <a:latin typeface="Calibri"/>
                <a:ea typeface="+mn-ea"/>
                <a:cs typeface="+mn-cs"/>
              </a:rPr>
              <a:t> </a:t>
            </a:r>
            <a:endParaRPr lang="en-GB" sz="3200" kern="1200" dirty="0">
              <a:solidFill>
                <a:srgbClr val="7030A0"/>
              </a:solidFill>
              <a:latin typeface="Calibri"/>
              <a:ea typeface="+mn-ea"/>
              <a:cs typeface="+mn-cs"/>
            </a:endParaRPr>
          </a:p>
        </p:txBody>
      </p:sp>
      <p:sp>
        <p:nvSpPr>
          <p:cNvPr id="6" name="Title 5"/>
          <p:cNvSpPr>
            <a:spLocks noGrp="1"/>
          </p:cNvSpPr>
          <p:nvPr>
            <p:ph type="title"/>
          </p:nvPr>
        </p:nvSpPr>
        <p:spPr>
          <a:xfrm>
            <a:off x="490250" y="600199"/>
            <a:ext cx="7792104" cy="5765431"/>
          </a:xfrm>
        </p:spPr>
        <p:txBody>
          <a:bodyPr/>
          <a:lstStyle/>
          <a:p>
            <a:pPr lvl="0">
              <a:lnSpc>
                <a:spcPct val="170000"/>
              </a:lnSpc>
              <a:spcBef>
                <a:spcPct val="20000"/>
              </a:spcBef>
            </a:pP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a:solidFill>
                  <a:prstClr val="black"/>
                </a:solidFill>
                <a:latin typeface="Arial" panose="020B0604020202020204" pitchFamily="34" charset="0"/>
                <a:ea typeface="+mn-ea"/>
                <a:cs typeface="Arial" panose="020B0604020202020204" pitchFamily="34" charset="0"/>
              </a:rPr>
              <a:t/>
            </a:r>
            <a:br>
              <a:rPr lang="en-GB" sz="1800" kern="1200" dirty="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endParaRPr lang="en-GB" dirty="0"/>
          </a:p>
        </p:txBody>
      </p:sp>
      <p:sp>
        <p:nvSpPr>
          <p:cNvPr id="2" name="Rectangle 1"/>
          <p:cNvSpPr/>
          <p:nvPr/>
        </p:nvSpPr>
        <p:spPr>
          <a:xfrm>
            <a:off x="844062" y="1216087"/>
            <a:ext cx="7341576" cy="4538935"/>
          </a:xfrm>
          <a:prstGeom prst="rect">
            <a:avLst/>
          </a:prstGeom>
        </p:spPr>
        <p:txBody>
          <a:bodyPr wrap="square">
            <a:spAutoFit/>
          </a:bodyPr>
          <a:lstStyle/>
          <a:p>
            <a:pPr lvl="0" algn="ctr">
              <a:lnSpc>
                <a:spcPct val="106000"/>
              </a:lnSpc>
              <a:spcAft>
                <a:spcPts val="800"/>
              </a:spcAft>
            </a:pPr>
            <a:r>
              <a:rPr lang="en-GB" sz="1800" dirty="0" smtClean="0">
                <a:solidFill>
                  <a:srgbClr val="7030A0"/>
                </a:solidFill>
                <a:latin typeface="+mn-lt"/>
                <a:ea typeface="Calibri" panose="020F0502020204030204" pitchFamily="34" charset="0"/>
                <a:cs typeface="Arial" panose="020B0604020202020204" pitchFamily="34" charset="0"/>
              </a:rPr>
              <a:t>Aims of the Youth Communication Team</a:t>
            </a:r>
            <a:endParaRPr lang="en-GB" sz="1800" b="1" dirty="0" smtClean="0">
              <a:latin typeface="+mj-lt"/>
              <a:ea typeface="Calibri" panose="020F0502020204030204" pitchFamily="34" charset="0"/>
              <a:cs typeface="Arial" panose="020B0604020202020204" pitchFamily="34" charset="0"/>
            </a:endParaRPr>
          </a:p>
          <a:p>
            <a:pPr lvl="0" algn="ctr">
              <a:lnSpc>
                <a:spcPct val="106000"/>
              </a:lnSpc>
              <a:spcAft>
                <a:spcPts val="800"/>
              </a:spcAft>
            </a:pPr>
            <a:r>
              <a:rPr lang="en-GB" sz="1800" b="1" dirty="0" smtClean="0">
                <a:latin typeface="+mj-lt"/>
                <a:ea typeface="Calibri" panose="020F0502020204030204" pitchFamily="34" charset="0"/>
                <a:cs typeface="Arial" panose="020B0604020202020204" pitchFamily="34" charset="0"/>
              </a:rPr>
              <a:t>To </a:t>
            </a:r>
            <a:r>
              <a:rPr lang="en-GB" sz="1800" b="1" dirty="0">
                <a:latin typeface="+mj-lt"/>
                <a:ea typeface="Calibri" panose="020F0502020204030204" pitchFamily="34" charset="0"/>
                <a:cs typeface="Arial" panose="020B0604020202020204" pitchFamily="34" charset="0"/>
              </a:rPr>
              <a:t>identify young people within the No Wrong Door service who may have Speech Language &amp; Communication </a:t>
            </a:r>
            <a:r>
              <a:rPr lang="en-GB" sz="1800" b="1" dirty="0" smtClean="0">
                <a:latin typeface="+mj-lt"/>
                <a:ea typeface="Calibri" panose="020F0502020204030204" pitchFamily="34" charset="0"/>
                <a:cs typeface="Arial" panose="020B0604020202020204" pitchFamily="34" charset="0"/>
              </a:rPr>
              <a:t>Needs</a:t>
            </a:r>
          </a:p>
          <a:p>
            <a:pPr lvl="0" algn="ctr">
              <a:lnSpc>
                <a:spcPct val="106000"/>
              </a:lnSpc>
              <a:spcAft>
                <a:spcPts val="800"/>
              </a:spcAft>
            </a:pPr>
            <a:r>
              <a:rPr lang="en-GB" sz="1800" b="1" dirty="0" smtClean="0">
                <a:latin typeface="+mj-lt"/>
                <a:ea typeface="Calibri" panose="020F0502020204030204" pitchFamily="34" charset="0"/>
                <a:cs typeface="Arial" panose="020B0604020202020204" pitchFamily="34" charset="0"/>
              </a:rPr>
              <a:t> </a:t>
            </a:r>
            <a:endParaRPr lang="en-GB" sz="1800" dirty="0">
              <a:latin typeface="+mj-lt"/>
              <a:ea typeface="Calibri" panose="020F0502020204030204" pitchFamily="34" charset="0"/>
              <a:cs typeface="Arial" panose="020B0604020202020204" pitchFamily="34" charset="0"/>
            </a:endParaRPr>
          </a:p>
          <a:p>
            <a:pPr lvl="0" algn="just">
              <a:lnSpc>
                <a:spcPct val="106000"/>
              </a:lnSpc>
              <a:spcAft>
                <a:spcPts val="800"/>
              </a:spcAft>
            </a:pPr>
            <a:r>
              <a:rPr lang="en-GB" sz="1800" b="1" dirty="0">
                <a:latin typeface="+mj-lt"/>
                <a:ea typeface="Calibri" panose="020F0502020204030204" pitchFamily="34" charset="0"/>
                <a:cs typeface="Arial" panose="020B0604020202020204" pitchFamily="34" charset="0"/>
              </a:rPr>
              <a:t>If a need is identified, the Communication Support Worker will provide</a:t>
            </a:r>
            <a:r>
              <a:rPr lang="en-GB" sz="1800" dirty="0">
                <a:latin typeface="+mj-lt"/>
                <a:ea typeface="Calibri" panose="020F0502020204030204" pitchFamily="34" charset="0"/>
                <a:cs typeface="Arial" panose="020B0604020202020204" pitchFamily="34" charset="0"/>
              </a:rPr>
              <a:t>:</a:t>
            </a:r>
          </a:p>
          <a:p>
            <a:pPr lvl="1" algn="just">
              <a:lnSpc>
                <a:spcPct val="106000"/>
              </a:lnSpc>
              <a:spcAft>
                <a:spcPts val="800"/>
              </a:spcAft>
              <a:buFont typeface="Arial" panose="020B0604020202020204" pitchFamily="34" charset="0"/>
              <a:buChar char="•"/>
            </a:pPr>
            <a:r>
              <a:rPr lang="en-GB" sz="1800" dirty="0">
                <a:latin typeface="+mj-lt"/>
                <a:ea typeface="Calibri" panose="020F0502020204030204" pitchFamily="34" charset="0"/>
                <a:cs typeface="Arial" panose="020B0604020202020204" pitchFamily="34" charset="0"/>
              </a:rPr>
              <a:t>Advice </a:t>
            </a:r>
          </a:p>
          <a:p>
            <a:pPr lvl="1" algn="just">
              <a:lnSpc>
                <a:spcPct val="106000"/>
              </a:lnSpc>
              <a:spcAft>
                <a:spcPts val="800"/>
              </a:spcAft>
              <a:buFont typeface="Arial" panose="020B0604020202020204" pitchFamily="34" charset="0"/>
              <a:buChar char="•"/>
            </a:pPr>
            <a:r>
              <a:rPr lang="en-GB" sz="1800" dirty="0">
                <a:latin typeface="+mj-lt"/>
                <a:ea typeface="Calibri" panose="020F0502020204030204" pitchFamily="34" charset="0"/>
                <a:cs typeface="Arial" panose="020B0604020202020204" pitchFamily="34" charset="0"/>
              </a:rPr>
              <a:t>Direct therapy </a:t>
            </a:r>
          </a:p>
          <a:p>
            <a:pPr lvl="1" algn="just">
              <a:lnSpc>
                <a:spcPct val="106000"/>
              </a:lnSpc>
              <a:spcAft>
                <a:spcPts val="800"/>
              </a:spcAft>
              <a:buFont typeface="Arial" panose="020B0604020202020204" pitchFamily="34" charset="0"/>
              <a:buChar char="•"/>
            </a:pPr>
            <a:r>
              <a:rPr lang="en-GB" sz="1800" dirty="0">
                <a:latin typeface="+mj-lt"/>
                <a:ea typeface="Calibri" panose="020F0502020204030204" pitchFamily="34" charset="0"/>
                <a:cs typeface="Arial" panose="020B0604020202020204" pitchFamily="34" charset="0"/>
              </a:rPr>
              <a:t>On-going referral to other services </a:t>
            </a:r>
          </a:p>
          <a:p>
            <a:pPr lvl="1" algn="just">
              <a:lnSpc>
                <a:spcPct val="106000"/>
              </a:lnSpc>
              <a:spcAft>
                <a:spcPts val="800"/>
              </a:spcAft>
              <a:buFont typeface="Arial" panose="020B0604020202020204" pitchFamily="34" charset="0"/>
              <a:buChar char="•"/>
            </a:pPr>
            <a:r>
              <a:rPr lang="en-GB" sz="1800" dirty="0">
                <a:latin typeface="+mj-lt"/>
                <a:ea typeface="Calibri" panose="020F0502020204030204" pitchFamily="34" charset="0"/>
                <a:cs typeface="Arial" panose="020B0604020202020204" pitchFamily="34" charset="0"/>
              </a:rPr>
              <a:t>Communication strategies </a:t>
            </a:r>
          </a:p>
          <a:p>
            <a:pPr lvl="1" algn="just">
              <a:lnSpc>
                <a:spcPct val="106000"/>
              </a:lnSpc>
              <a:spcAft>
                <a:spcPts val="800"/>
              </a:spcAft>
              <a:buFont typeface="Arial" panose="020B0604020202020204" pitchFamily="34" charset="0"/>
              <a:buChar char="•"/>
            </a:pPr>
            <a:r>
              <a:rPr lang="en-GB" sz="1800" dirty="0">
                <a:latin typeface="+mj-lt"/>
                <a:ea typeface="Calibri" panose="020F0502020204030204" pitchFamily="34" charset="0"/>
                <a:cs typeface="Arial" panose="020B0604020202020204" pitchFamily="34" charset="0"/>
              </a:rPr>
              <a:t>Communication supportive environment</a:t>
            </a:r>
          </a:p>
          <a:p>
            <a:pPr lvl="1" algn="just">
              <a:lnSpc>
                <a:spcPct val="106000"/>
              </a:lnSpc>
              <a:spcAft>
                <a:spcPts val="800"/>
              </a:spcAft>
              <a:buFont typeface="Arial" panose="020B0604020202020204" pitchFamily="34" charset="0"/>
              <a:buChar char="•"/>
            </a:pPr>
            <a:r>
              <a:rPr lang="en-GB" sz="1800" dirty="0">
                <a:latin typeface="+mj-lt"/>
                <a:ea typeface="Calibri" panose="020F0502020204030204" pitchFamily="34" charset="0"/>
                <a:cs typeface="Arial" panose="020B0604020202020204" pitchFamily="34" charset="0"/>
              </a:rPr>
              <a:t>Training </a:t>
            </a:r>
            <a:endParaRPr lang="en-GB" sz="1800" dirty="0">
              <a:latin typeface="+mj-lt"/>
              <a:cs typeface="Helvetica" panose="020B0604020202020204" pitchFamily="34" charset="0"/>
            </a:endParaRPr>
          </a:p>
        </p:txBody>
      </p:sp>
    </p:spTree>
    <p:extLst>
      <p:ext uri="{BB962C8B-B14F-4D97-AF65-F5344CB8AC3E}">
        <p14:creationId xmlns:p14="http://schemas.microsoft.com/office/powerpoint/2010/main" val="3046615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p:nvPr/>
        </p:nvSpPr>
        <p:spPr>
          <a:xfrm>
            <a:off x="501424" y="1027650"/>
            <a:ext cx="8403089" cy="4117500"/>
          </a:xfrm>
          <a:prstGeom prst="rect">
            <a:avLst/>
          </a:prstGeom>
          <a:noFill/>
          <a:ln>
            <a:noFill/>
          </a:ln>
        </p:spPr>
        <p:txBody>
          <a:bodyPr lIns="91425" tIns="45700" rIns="91425" bIns="45700" anchor="t" anchorCtr="0">
            <a:noAutofit/>
          </a:bodyPr>
          <a:lstStyle/>
          <a:p>
            <a:pPr marR="0" lvl="0" algn="l" rtl="0">
              <a:spcBef>
                <a:spcPts val="0"/>
              </a:spcBef>
              <a:buNone/>
            </a:pPr>
            <a:endParaRPr sz="2200" dirty="0" smtClean="0"/>
          </a:p>
          <a:p>
            <a:pPr marL="0" marR="0" lvl="0" indent="0" algn="l" rtl="0">
              <a:spcBef>
                <a:spcPts val="0"/>
              </a:spcBef>
              <a:buNone/>
            </a:pPr>
            <a:endParaRPr sz="1800" dirty="0">
              <a:solidFill>
                <a:srgbClr val="000000"/>
              </a:solidFill>
              <a:latin typeface="Arial"/>
              <a:ea typeface="Arial"/>
              <a:cs typeface="Arial"/>
              <a:sym typeface="Arial"/>
            </a:endParaRPr>
          </a:p>
        </p:txBody>
      </p:sp>
      <p:sp>
        <p:nvSpPr>
          <p:cNvPr id="81" name="Shape 81"/>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
        <p:nvSpPr>
          <p:cNvPr id="4" name="Rectangle 3"/>
          <p:cNvSpPr/>
          <p:nvPr/>
        </p:nvSpPr>
        <p:spPr>
          <a:xfrm>
            <a:off x="2286000" y="1216087"/>
            <a:ext cx="4572000" cy="584775"/>
          </a:xfrm>
          <a:prstGeom prst="rect">
            <a:avLst/>
          </a:prstGeom>
        </p:spPr>
        <p:txBody>
          <a:bodyPr>
            <a:spAutoFit/>
          </a:bodyPr>
          <a:lstStyle/>
          <a:p>
            <a:pPr lvl="0" algn="ctr">
              <a:spcBef>
                <a:spcPct val="20000"/>
              </a:spcBef>
            </a:pPr>
            <a:r>
              <a:rPr lang="en-GB" sz="3200" kern="1200" dirty="0" smtClean="0">
                <a:solidFill>
                  <a:srgbClr val="7030A0"/>
                </a:solidFill>
                <a:latin typeface="Calibri"/>
                <a:ea typeface="+mn-ea"/>
                <a:cs typeface="+mn-cs"/>
              </a:rPr>
              <a:t> </a:t>
            </a:r>
            <a:endParaRPr lang="en-GB" sz="3200" kern="1200" dirty="0">
              <a:solidFill>
                <a:srgbClr val="7030A0"/>
              </a:solidFill>
              <a:latin typeface="Calibri"/>
              <a:ea typeface="+mn-ea"/>
              <a:cs typeface="+mn-cs"/>
            </a:endParaRPr>
          </a:p>
        </p:txBody>
      </p:sp>
      <p:sp>
        <p:nvSpPr>
          <p:cNvPr id="6" name="Title 5"/>
          <p:cNvSpPr>
            <a:spLocks noGrp="1"/>
          </p:cNvSpPr>
          <p:nvPr>
            <p:ph type="title"/>
          </p:nvPr>
        </p:nvSpPr>
        <p:spPr>
          <a:xfrm>
            <a:off x="490250" y="600199"/>
            <a:ext cx="7792104" cy="5765431"/>
          </a:xfrm>
        </p:spPr>
        <p:txBody>
          <a:bodyPr/>
          <a:lstStyle/>
          <a:p>
            <a:pPr lvl="0">
              <a:lnSpc>
                <a:spcPct val="170000"/>
              </a:lnSpc>
              <a:spcBef>
                <a:spcPct val="20000"/>
              </a:spcBef>
            </a:pP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a:solidFill>
                  <a:prstClr val="black"/>
                </a:solidFill>
                <a:latin typeface="Arial" panose="020B0604020202020204" pitchFamily="34" charset="0"/>
                <a:ea typeface="+mn-ea"/>
                <a:cs typeface="Arial" panose="020B0604020202020204" pitchFamily="34" charset="0"/>
              </a:rPr>
              <a:t/>
            </a:r>
            <a:br>
              <a:rPr lang="en-GB" sz="1800" kern="1200" dirty="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endParaRPr lang="en-GB" dirty="0"/>
          </a:p>
        </p:txBody>
      </p:sp>
      <p:sp>
        <p:nvSpPr>
          <p:cNvPr id="3" name="Rectangle 2"/>
          <p:cNvSpPr/>
          <p:nvPr/>
        </p:nvSpPr>
        <p:spPr>
          <a:xfrm>
            <a:off x="378069" y="939770"/>
            <a:ext cx="7649308" cy="923330"/>
          </a:xfrm>
          <a:prstGeom prst="rect">
            <a:avLst/>
          </a:prstGeom>
        </p:spPr>
        <p:txBody>
          <a:bodyPr wrap="square">
            <a:spAutoFit/>
          </a:bodyPr>
          <a:lstStyle/>
          <a:p>
            <a:r>
              <a:rPr lang="en-GB" sz="1800" dirty="0">
                <a:solidFill>
                  <a:srgbClr val="7030A0"/>
                </a:solidFill>
              </a:rPr>
              <a:t>How Many </a:t>
            </a:r>
            <a:r>
              <a:rPr lang="en-GB" sz="1800" dirty="0" smtClean="0">
                <a:solidFill>
                  <a:srgbClr val="7030A0"/>
                </a:solidFill>
              </a:rPr>
              <a:t>Young People Were Found to  </a:t>
            </a:r>
            <a:r>
              <a:rPr lang="en-GB" sz="1800" dirty="0">
                <a:solidFill>
                  <a:srgbClr val="7030A0"/>
                </a:solidFill>
              </a:rPr>
              <a:t>Have </a:t>
            </a:r>
            <a:r>
              <a:rPr lang="en-GB" sz="1800" dirty="0" smtClean="0">
                <a:solidFill>
                  <a:srgbClr val="7030A0"/>
                </a:solidFill>
              </a:rPr>
              <a:t>Speech, </a:t>
            </a:r>
            <a:r>
              <a:rPr lang="en-GB" sz="1800" dirty="0">
                <a:solidFill>
                  <a:srgbClr val="7030A0"/>
                </a:solidFill>
              </a:rPr>
              <a:t>Language </a:t>
            </a:r>
            <a:r>
              <a:rPr lang="en-GB" sz="1800" dirty="0" smtClean="0">
                <a:solidFill>
                  <a:srgbClr val="7030A0"/>
                </a:solidFill>
              </a:rPr>
              <a:t>and </a:t>
            </a:r>
            <a:r>
              <a:rPr lang="en-GB" sz="1800" dirty="0">
                <a:solidFill>
                  <a:srgbClr val="7030A0"/>
                </a:solidFill>
              </a:rPr>
              <a:t>Communication Needs?</a:t>
            </a:r>
          </a:p>
          <a:p>
            <a:r>
              <a:rPr lang="en-GB" sz="1800" dirty="0">
                <a:solidFill>
                  <a:srgbClr val="7030A0"/>
                </a:solidFill>
              </a:rPr>
              <a:t>(Year 2 of No Wrong Door</a:t>
            </a:r>
            <a:r>
              <a:rPr lang="en-GB" sz="1800" dirty="0">
                <a:solidFill>
                  <a:schemeClr val="tx1"/>
                </a:solidFill>
              </a:rPr>
              <a:t>) </a:t>
            </a:r>
          </a:p>
        </p:txBody>
      </p:sp>
      <p:graphicFrame>
        <p:nvGraphicFramePr>
          <p:cNvPr id="9" name="Chart 8"/>
          <p:cNvGraphicFramePr/>
          <p:nvPr>
            <p:extLst>
              <p:ext uri="{D42A27DB-BD31-4B8C-83A1-F6EECF244321}">
                <p14:modId xmlns:p14="http://schemas.microsoft.com/office/powerpoint/2010/main" val="2561882691"/>
              </p:ext>
            </p:extLst>
          </p:nvPr>
        </p:nvGraphicFramePr>
        <p:xfrm>
          <a:off x="277897" y="2136531"/>
          <a:ext cx="4600575" cy="4057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3633461422"/>
              </p:ext>
            </p:extLst>
          </p:nvPr>
        </p:nvGraphicFramePr>
        <p:xfrm>
          <a:off x="5262364" y="2687700"/>
          <a:ext cx="3009900" cy="24574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2167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p:nvPr/>
        </p:nvSpPr>
        <p:spPr>
          <a:xfrm>
            <a:off x="501424" y="1027650"/>
            <a:ext cx="8403089" cy="4117500"/>
          </a:xfrm>
          <a:prstGeom prst="rect">
            <a:avLst/>
          </a:prstGeom>
          <a:noFill/>
          <a:ln>
            <a:noFill/>
          </a:ln>
        </p:spPr>
        <p:txBody>
          <a:bodyPr lIns="91425" tIns="45700" rIns="91425" bIns="45700" anchor="t" anchorCtr="0">
            <a:noAutofit/>
          </a:bodyPr>
          <a:lstStyle/>
          <a:p>
            <a:pPr marR="0" lvl="0" algn="l" rtl="0">
              <a:spcBef>
                <a:spcPts val="0"/>
              </a:spcBef>
              <a:buNone/>
            </a:pPr>
            <a:endParaRPr sz="2200" dirty="0" smtClean="0"/>
          </a:p>
          <a:p>
            <a:pPr marL="0" marR="0" lvl="0" indent="0" algn="l" rtl="0">
              <a:spcBef>
                <a:spcPts val="0"/>
              </a:spcBef>
              <a:buNone/>
            </a:pPr>
            <a:endParaRPr sz="1800" dirty="0">
              <a:solidFill>
                <a:srgbClr val="000000"/>
              </a:solidFill>
              <a:latin typeface="Arial"/>
              <a:ea typeface="Arial"/>
              <a:cs typeface="Arial"/>
              <a:sym typeface="Arial"/>
            </a:endParaRPr>
          </a:p>
        </p:txBody>
      </p:sp>
      <p:sp>
        <p:nvSpPr>
          <p:cNvPr id="81" name="Shape 81"/>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
        <p:nvSpPr>
          <p:cNvPr id="4" name="Rectangle 3"/>
          <p:cNvSpPr/>
          <p:nvPr/>
        </p:nvSpPr>
        <p:spPr>
          <a:xfrm>
            <a:off x="2286000" y="1216087"/>
            <a:ext cx="4572000" cy="584775"/>
          </a:xfrm>
          <a:prstGeom prst="rect">
            <a:avLst/>
          </a:prstGeom>
        </p:spPr>
        <p:txBody>
          <a:bodyPr>
            <a:spAutoFit/>
          </a:bodyPr>
          <a:lstStyle/>
          <a:p>
            <a:pPr lvl="0" algn="ctr">
              <a:spcBef>
                <a:spcPct val="20000"/>
              </a:spcBef>
            </a:pPr>
            <a:r>
              <a:rPr lang="en-GB" sz="3200" dirty="0">
                <a:latin typeface="Softmachine"/>
              </a:rPr>
              <a:t>What have we found?</a:t>
            </a:r>
            <a:endParaRPr lang="en-GB" sz="3200" kern="1200" dirty="0">
              <a:solidFill>
                <a:srgbClr val="7030A0"/>
              </a:solidFill>
              <a:latin typeface="Calibri"/>
              <a:ea typeface="+mn-ea"/>
              <a:cs typeface="+mn-cs"/>
            </a:endParaRPr>
          </a:p>
        </p:txBody>
      </p:sp>
      <p:sp>
        <p:nvSpPr>
          <p:cNvPr id="6" name="Title 5"/>
          <p:cNvSpPr>
            <a:spLocks noGrp="1"/>
          </p:cNvSpPr>
          <p:nvPr>
            <p:ph type="title"/>
          </p:nvPr>
        </p:nvSpPr>
        <p:spPr>
          <a:xfrm>
            <a:off x="490250" y="600199"/>
            <a:ext cx="7792104" cy="5765431"/>
          </a:xfrm>
        </p:spPr>
        <p:txBody>
          <a:bodyPr/>
          <a:lstStyle/>
          <a:p>
            <a:pPr lvl="0">
              <a:lnSpc>
                <a:spcPct val="170000"/>
              </a:lnSpc>
              <a:spcBef>
                <a:spcPct val="20000"/>
              </a:spcBef>
            </a:pP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a:solidFill>
                  <a:prstClr val="black"/>
                </a:solidFill>
                <a:latin typeface="Arial" panose="020B0604020202020204" pitchFamily="34" charset="0"/>
                <a:ea typeface="+mn-ea"/>
                <a:cs typeface="Arial" panose="020B0604020202020204" pitchFamily="34" charset="0"/>
              </a:rPr>
              <a:t/>
            </a:r>
            <a:br>
              <a:rPr lang="en-GB" sz="1800" kern="1200" dirty="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endParaRPr lang="en-GB" dirty="0"/>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26" y="1772816"/>
            <a:ext cx="356235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0089" y="1868202"/>
            <a:ext cx="2543175" cy="195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768" y="3729639"/>
            <a:ext cx="3448050" cy="2047875"/>
          </a:xfrm>
          <a:prstGeom prst="rect">
            <a:avLst/>
          </a:prstGeom>
        </p:spPr>
      </p:pic>
      <p:sp>
        <p:nvSpPr>
          <p:cNvPr id="3" name="Rectangle 2"/>
          <p:cNvSpPr/>
          <p:nvPr/>
        </p:nvSpPr>
        <p:spPr>
          <a:xfrm>
            <a:off x="1883443" y="5777514"/>
            <a:ext cx="4188968" cy="400110"/>
          </a:xfrm>
          <a:prstGeom prst="rect">
            <a:avLst/>
          </a:prstGeom>
        </p:spPr>
        <p:txBody>
          <a:bodyPr wrap="none">
            <a:spAutoFit/>
          </a:bodyPr>
          <a:lstStyle/>
          <a:p>
            <a:pPr algn="ctr"/>
            <a:r>
              <a:rPr lang="en-GB" sz="2000" kern="1200" dirty="0">
                <a:solidFill>
                  <a:prstClr val="black"/>
                </a:solidFill>
                <a:latin typeface="Comic Sans MS" panose="030F0702030302020204" pitchFamily="66" charset="0"/>
              </a:rPr>
              <a:t>Social Communication Difficulties</a:t>
            </a:r>
          </a:p>
        </p:txBody>
      </p:sp>
    </p:spTree>
    <p:extLst>
      <p:ext uri="{BB962C8B-B14F-4D97-AF65-F5344CB8AC3E}">
        <p14:creationId xmlns:p14="http://schemas.microsoft.com/office/powerpoint/2010/main" val="1002110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9"/>
        <p:cNvGrpSpPr/>
        <p:nvPr/>
      </p:nvGrpSpPr>
      <p:grpSpPr>
        <a:xfrm>
          <a:off x="0" y="0"/>
          <a:ext cx="0" cy="0"/>
          <a:chOff x="0" y="0"/>
          <a:chExt cx="0" cy="0"/>
        </a:xfrm>
      </p:grpSpPr>
      <p:sp>
        <p:nvSpPr>
          <p:cNvPr id="80" name="Shape 80"/>
          <p:cNvSpPr/>
          <p:nvPr/>
        </p:nvSpPr>
        <p:spPr>
          <a:xfrm>
            <a:off x="501425" y="1027650"/>
            <a:ext cx="8123100" cy="4117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200" b="1" dirty="0" smtClean="0">
                <a:solidFill>
                  <a:srgbClr val="8E7CC3"/>
                </a:solidFill>
              </a:rPr>
              <a:t>No Wrong Door</a:t>
            </a:r>
            <a:r>
              <a:rPr lang="en-GB" sz="2200" b="1" dirty="0" smtClean="0">
                <a:solidFill>
                  <a:srgbClr val="8E7CC3"/>
                </a:solidFill>
                <a:latin typeface="Arial"/>
                <a:ea typeface="Arial"/>
                <a:cs typeface="Arial"/>
                <a:sym typeface="Arial"/>
              </a:rPr>
              <a:t> </a:t>
            </a:r>
          </a:p>
          <a:p>
            <a:pPr marL="0" marR="0" lvl="0" indent="0" algn="l" rtl="0">
              <a:spcBef>
                <a:spcPts val="0"/>
              </a:spcBef>
              <a:buNone/>
            </a:pPr>
            <a:endParaRPr lang="en-GB" sz="1800" dirty="0" smtClean="0">
              <a:solidFill>
                <a:srgbClr val="000000"/>
              </a:solidFill>
              <a:latin typeface="Arial"/>
              <a:ea typeface="Arial"/>
              <a:cs typeface="Arial"/>
              <a:sym typeface="Arial"/>
            </a:endParaRPr>
          </a:p>
          <a:p>
            <a:pPr lvl="0">
              <a:buSzPct val="25000"/>
            </a:pPr>
            <a:r>
              <a:rPr lang="en-GB" sz="2200" b="1" dirty="0">
                <a:solidFill>
                  <a:srgbClr val="8E7CC3"/>
                </a:solidFill>
              </a:rPr>
              <a:t>The challenge </a:t>
            </a:r>
            <a:endParaRPr lang="en-GB" sz="2200" b="1" dirty="0" smtClean="0">
              <a:solidFill>
                <a:srgbClr val="8E7CC3"/>
              </a:solidFill>
            </a:endParaRPr>
          </a:p>
          <a:p>
            <a:pPr lvl="0">
              <a:buSzPct val="25000"/>
            </a:pPr>
            <a:endParaRPr lang="en-GB" sz="2200" b="1" dirty="0">
              <a:solidFill>
                <a:srgbClr val="8E7CC3"/>
              </a:solidFill>
            </a:endParaRPr>
          </a:p>
          <a:p>
            <a:pPr marL="457200" lvl="0" indent="-342900">
              <a:spcBef>
                <a:spcPts val="500"/>
              </a:spcBef>
              <a:buSzPct val="100000"/>
              <a:buChar char="●"/>
            </a:pPr>
            <a:r>
              <a:rPr lang="en-GB" sz="1800" dirty="0"/>
              <a:t>High-needs adolescents with poor </a:t>
            </a:r>
            <a:r>
              <a:rPr lang="en-GB" sz="1800" dirty="0">
                <a:solidFill>
                  <a:schemeClr val="dk1"/>
                </a:solidFill>
              </a:rPr>
              <a:t>long-term </a:t>
            </a:r>
            <a:r>
              <a:rPr lang="en-GB" sz="1800" dirty="0" smtClean="0"/>
              <a:t>outcomes </a:t>
            </a:r>
            <a:r>
              <a:rPr lang="en-GB" sz="1800" dirty="0" err="1" smtClean="0"/>
              <a:t>i.e</a:t>
            </a:r>
            <a:r>
              <a:rPr lang="en-GB" sz="1800" dirty="0" smtClean="0"/>
              <a:t> ETE</a:t>
            </a:r>
          </a:p>
          <a:p>
            <a:pPr marL="457200" lvl="0" indent="-342900">
              <a:spcBef>
                <a:spcPts val="500"/>
              </a:spcBef>
              <a:buSzPct val="100000"/>
              <a:buChar char="●"/>
            </a:pPr>
            <a:r>
              <a:rPr lang="en-GB" sz="1800" dirty="0" smtClean="0"/>
              <a:t>‘We didn’t know what we didn’t know’ – unmet needs</a:t>
            </a:r>
            <a:endParaRPr lang="en-GB" sz="1800" dirty="0"/>
          </a:p>
          <a:p>
            <a:pPr marL="457200" lvl="0" indent="-342900">
              <a:spcBef>
                <a:spcPts val="500"/>
              </a:spcBef>
              <a:buSzPct val="100000"/>
              <a:buChar char="●"/>
            </a:pPr>
            <a:r>
              <a:rPr lang="en-GB" sz="1800" dirty="0"/>
              <a:t>The system does not cope well with these young people</a:t>
            </a:r>
          </a:p>
          <a:p>
            <a:pPr lvl="0"/>
            <a:endParaRPr lang="en-GB" sz="1800" dirty="0"/>
          </a:p>
          <a:p>
            <a:pPr lvl="0">
              <a:buClr>
                <a:schemeClr val="dk1"/>
              </a:buClr>
              <a:buSzPct val="25000"/>
            </a:pPr>
            <a:r>
              <a:rPr lang="en-GB" sz="2200" b="1" dirty="0" smtClean="0">
                <a:solidFill>
                  <a:srgbClr val="8E7CC3"/>
                </a:solidFill>
              </a:rPr>
              <a:t>The vision</a:t>
            </a:r>
            <a:endParaRPr lang="en-GB" sz="2200" b="1" dirty="0">
              <a:solidFill>
                <a:srgbClr val="8E7CC3"/>
              </a:solidFill>
            </a:endParaRPr>
          </a:p>
          <a:p>
            <a:pPr marL="457200" lvl="0" indent="-342900">
              <a:spcBef>
                <a:spcPts val="1000"/>
              </a:spcBef>
              <a:buClr>
                <a:srgbClr val="000000"/>
              </a:buClr>
              <a:buSzPct val="100000"/>
              <a:buFont typeface="Arial"/>
              <a:buChar char="●"/>
            </a:pPr>
            <a:r>
              <a:rPr lang="en-GB" sz="1800" dirty="0">
                <a:solidFill>
                  <a:schemeClr val="dk1"/>
                </a:solidFill>
              </a:rPr>
              <a:t>Ensuring young people access the right services at the right time and in the right place to meet their needs</a:t>
            </a:r>
          </a:p>
          <a:p>
            <a:pPr marL="457200" lvl="0" indent="-342900">
              <a:spcBef>
                <a:spcPts val="1000"/>
              </a:spcBef>
              <a:buClr>
                <a:schemeClr val="dk1"/>
              </a:buClr>
              <a:buSzPct val="100000"/>
              <a:buChar char="●"/>
            </a:pPr>
            <a:r>
              <a:rPr lang="en-GB" sz="1800" dirty="0">
                <a:solidFill>
                  <a:schemeClr val="dk1"/>
                </a:solidFill>
              </a:rPr>
              <a:t>Permanence in a family setting</a:t>
            </a:r>
          </a:p>
          <a:p>
            <a:pPr marL="457200" lvl="0" indent="-342900">
              <a:spcBef>
                <a:spcPts val="1000"/>
              </a:spcBef>
              <a:buClr>
                <a:schemeClr val="dk1"/>
              </a:buClr>
              <a:buSzPct val="100000"/>
              <a:buChar char="●"/>
            </a:pPr>
            <a:r>
              <a:rPr lang="en-GB" sz="1800" dirty="0">
                <a:solidFill>
                  <a:schemeClr val="dk1"/>
                </a:solidFill>
              </a:rPr>
              <a:t>‘Fast in, slow out’ = no move until it’s the right move</a:t>
            </a:r>
          </a:p>
          <a:p>
            <a:pPr marL="0" marR="0" lvl="0" indent="0" algn="l" rtl="0">
              <a:spcBef>
                <a:spcPts val="0"/>
              </a:spcBef>
              <a:buNone/>
            </a:pPr>
            <a:endParaRPr sz="1800" dirty="0">
              <a:solidFill>
                <a:srgbClr val="000000"/>
              </a:solidFill>
              <a:latin typeface="Arial"/>
              <a:ea typeface="Arial"/>
              <a:cs typeface="Arial"/>
              <a:sym typeface="Arial"/>
            </a:endParaRPr>
          </a:p>
        </p:txBody>
      </p:sp>
      <p:sp>
        <p:nvSpPr>
          <p:cNvPr id="81" name="Shape 81"/>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p:nvPr/>
        </p:nvSpPr>
        <p:spPr>
          <a:xfrm>
            <a:off x="501424" y="1027650"/>
            <a:ext cx="8403089" cy="4117500"/>
          </a:xfrm>
          <a:prstGeom prst="rect">
            <a:avLst/>
          </a:prstGeom>
          <a:noFill/>
          <a:ln>
            <a:noFill/>
          </a:ln>
        </p:spPr>
        <p:txBody>
          <a:bodyPr lIns="91425" tIns="45700" rIns="91425" bIns="45700" anchor="t" anchorCtr="0">
            <a:noAutofit/>
          </a:bodyPr>
          <a:lstStyle/>
          <a:p>
            <a:pPr marR="0" lvl="0" algn="l" rtl="0">
              <a:spcBef>
                <a:spcPts val="0"/>
              </a:spcBef>
              <a:buNone/>
            </a:pPr>
            <a:endParaRPr sz="2200" dirty="0" smtClean="0"/>
          </a:p>
          <a:p>
            <a:pPr marL="0" marR="0" lvl="0" indent="0" algn="l" rtl="0">
              <a:spcBef>
                <a:spcPts val="0"/>
              </a:spcBef>
              <a:buNone/>
            </a:pPr>
            <a:endParaRPr sz="1800" dirty="0">
              <a:solidFill>
                <a:srgbClr val="000000"/>
              </a:solidFill>
              <a:latin typeface="Arial"/>
              <a:ea typeface="Arial"/>
              <a:cs typeface="Arial"/>
              <a:sym typeface="Arial"/>
            </a:endParaRPr>
          </a:p>
        </p:txBody>
      </p:sp>
      <p:sp>
        <p:nvSpPr>
          <p:cNvPr id="81" name="Shape 81"/>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
        <p:nvSpPr>
          <p:cNvPr id="4" name="Rectangle 3"/>
          <p:cNvSpPr/>
          <p:nvPr/>
        </p:nvSpPr>
        <p:spPr>
          <a:xfrm>
            <a:off x="2286000" y="1216087"/>
            <a:ext cx="4572000" cy="584775"/>
          </a:xfrm>
          <a:prstGeom prst="rect">
            <a:avLst/>
          </a:prstGeom>
        </p:spPr>
        <p:txBody>
          <a:bodyPr>
            <a:spAutoFit/>
          </a:bodyPr>
          <a:lstStyle/>
          <a:p>
            <a:r>
              <a:rPr lang="en-GB" sz="3200" dirty="0" smtClean="0">
                <a:solidFill>
                  <a:srgbClr val="7030A0"/>
                </a:solidFill>
              </a:rPr>
              <a:t>        Case </a:t>
            </a:r>
            <a:r>
              <a:rPr lang="en-GB" sz="3200" dirty="0">
                <a:solidFill>
                  <a:srgbClr val="7030A0"/>
                </a:solidFill>
              </a:rPr>
              <a:t>Study M</a:t>
            </a:r>
          </a:p>
        </p:txBody>
      </p:sp>
      <p:sp>
        <p:nvSpPr>
          <p:cNvPr id="6" name="Title 5"/>
          <p:cNvSpPr>
            <a:spLocks noGrp="1"/>
          </p:cNvSpPr>
          <p:nvPr>
            <p:ph type="title"/>
          </p:nvPr>
        </p:nvSpPr>
        <p:spPr/>
        <p:txBody>
          <a:bodyPr/>
          <a:lstStyle/>
          <a:p>
            <a:pPr lvl="0">
              <a:lnSpc>
                <a:spcPct val="170000"/>
              </a:lnSpc>
              <a:spcBef>
                <a:spcPct val="20000"/>
              </a:spcBef>
            </a:pP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a:solidFill>
                  <a:prstClr val="black"/>
                </a:solidFill>
                <a:latin typeface="Arial" panose="020B0604020202020204" pitchFamily="34" charset="0"/>
                <a:ea typeface="+mn-ea"/>
                <a:cs typeface="Arial" panose="020B0604020202020204" pitchFamily="34" charset="0"/>
              </a:rPr>
              <a:t/>
            </a:r>
            <a:br>
              <a:rPr lang="en-GB" sz="1800" kern="1200" dirty="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endParaRPr lang="en-GB" dirty="0"/>
          </a:p>
        </p:txBody>
      </p:sp>
      <p:sp>
        <p:nvSpPr>
          <p:cNvPr id="5" name="Rectangle 4"/>
          <p:cNvSpPr/>
          <p:nvPr/>
        </p:nvSpPr>
        <p:spPr>
          <a:xfrm>
            <a:off x="395654" y="1946477"/>
            <a:ext cx="8299938" cy="3277820"/>
          </a:xfrm>
          <a:prstGeom prst="rect">
            <a:avLst/>
          </a:prstGeom>
        </p:spPr>
        <p:txBody>
          <a:bodyPr wrap="square">
            <a:spAutoFit/>
          </a:bodyPr>
          <a:lstStyle/>
          <a:p>
            <a:pPr algn="just">
              <a:lnSpc>
                <a:spcPct val="115000"/>
              </a:lnSpc>
            </a:pPr>
            <a:r>
              <a:rPr lang="en-GB" sz="1800" dirty="0" smtClean="0">
                <a:latin typeface="+mj-lt"/>
                <a:ea typeface="Calibri"/>
                <a:cs typeface="Times New Roman"/>
              </a:rPr>
              <a:t>Diagnosis </a:t>
            </a:r>
            <a:r>
              <a:rPr lang="en-GB" sz="1800" dirty="0">
                <a:latin typeface="+mj-lt"/>
                <a:ea typeface="Calibri"/>
                <a:cs typeface="Times New Roman"/>
              </a:rPr>
              <a:t>of Attention Deficit Hyperactivity Disorder and Foetal Alcohol Syndrome. He was referred to the NWD service </a:t>
            </a:r>
            <a:r>
              <a:rPr lang="en-GB" sz="1800" dirty="0" smtClean="0">
                <a:latin typeface="+mj-lt"/>
                <a:ea typeface="Calibri"/>
                <a:cs typeface="Times New Roman"/>
              </a:rPr>
              <a:t>due </a:t>
            </a:r>
            <a:r>
              <a:rPr lang="en-GB" sz="1800" dirty="0">
                <a:latin typeface="+mj-lt"/>
                <a:ea typeface="Calibri"/>
                <a:cs typeface="Times New Roman"/>
              </a:rPr>
              <a:t>to reported issues including: </a:t>
            </a:r>
          </a:p>
          <a:p>
            <a:pPr algn="just">
              <a:lnSpc>
                <a:spcPct val="115000"/>
              </a:lnSpc>
            </a:pPr>
            <a:r>
              <a:rPr lang="en-GB" sz="1800" dirty="0">
                <a:latin typeface="+mj-lt"/>
                <a:ea typeface="Calibri"/>
                <a:cs typeface="Times New Roman"/>
              </a:rPr>
              <a:t> </a:t>
            </a:r>
          </a:p>
          <a:p>
            <a:pPr marL="342900" lvl="0" indent="-342900" algn="just">
              <a:lnSpc>
                <a:spcPct val="115000"/>
              </a:lnSpc>
              <a:buFont typeface="Symbol"/>
              <a:buChar char=""/>
            </a:pPr>
            <a:r>
              <a:rPr lang="en-GB" sz="1800" dirty="0">
                <a:latin typeface="+mj-lt"/>
                <a:ea typeface="Calibri"/>
                <a:cs typeface="Times New Roman"/>
              </a:rPr>
              <a:t>taking part in risky and impulsive behaviour </a:t>
            </a:r>
          </a:p>
          <a:p>
            <a:pPr marL="342900" lvl="0" indent="-342900" algn="just">
              <a:lnSpc>
                <a:spcPct val="115000"/>
              </a:lnSpc>
              <a:buFont typeface="Symbol"/>
              <a:buChar char=""/>
            </a:pPr>
            <a:r>
              <a:rPr lang="en-GB" sz="1800" dirty="0">
                <a:latin typeface="+mj-lt"/>
                <a:ea typeface="Calibri"/>
                <a:cs typeface="Times New Roman"/>
              </a:rPr>
              <a:t>regularly going missing</a:t>
            </a:r>
          </a:p>
          <a:p>
            <a:pPr marL="342900" lvl="0" indent="-342900" algn="just">
              <a:lnSpc>
                <a:spcPct val="115000"/>
              </a:lnSpc>
              <a:buFont typeface="Symbol"/>
              <a:buChar char=""/>
            </a:pPr>
            <a:r>
              <a:rPr lang="en-GB" sz="1800" dirty="0">
                <a:latin typeface="+mj-lt"/>
                <a:ea typeface="Calibri"/>
                <a:cs typeface="Times New Roman"/>
              </a:rPr>
              <a:t>not conforming at school and spending most of his time in the hub</a:t>
            </a:r>
          </a:p>
          <a:p>
            <a:pPr marL="342900" lvl="0" indent="-342900" algn="just">
              <a:lnSpc>
                <a:spcPct val="115000"/>
              </a:lnSpc>
              <a:buFont typeface="Symbol"/>
              <a:buChar char=""/>
            </a:pPr>
            <a:r>
              <a:rPr lang="en-GB" sz="1800" dirty="0">
                <a:latin typeface="+mj-lt"/>
                <a:ea typeface="Calibri"/>
                <a:cs typeface="Times New Roman"/>
              </a:rPr>
              <a:t>early signs of engaging in criminal activity</a:t>
            </a:r>
          </a:p>
          <a:p>
            <a:pPr marL="342900" lvl="0" indent="-342900" algn="just">
              <a:lnSpc>
                <a:spcPct val="115000"/>
              </a:lnSpc>
              <a:buFont typeface="Symbol"/>
              <a:buChar char=""/>
            </a:pPr>
            <a:r>
              <a:rPr lang="en-GB" sz="1800" dirty="0">
                <a:latin typeface="+mj-lt"/>
                <a:ea typeface="Calibri"/>
                <a:cs typeface="Times New Roman"/>
              </a:rPr>
              <a:t>potential drug use</a:t>
            </a:r>
          </a:p>
          <a:p>
            <a:pPr marL="342900" lvl="0" indent="-342900" algn="just">
              <a:lnSpc>
                <a:spcPct val="115000"/>
              </a:lnSpc>
              <a:buFont typeface="Symbol"/>
              <a:buChar char=""/>
            </a:pPr>
            <a:r>
              <a:rPr lang="en-GB" sz="1800" dirty="0">
                <a:latin typeface="+mj-lt"/>
                <a:ea typeface="Calibri"/>
                <a:cs typeface="Times New Roman"/>
              </a:rPr>
              <a:t>fighting and trying to harm younger siblings. </a:t>
            </a:r>
            <a:endParaRPr lang="en-GB" sz="1800" dirty="0">
              <a:effectLst/>
              <a:latin typeface="+mj-lt"/>
              <a:ea typeface="Calibri"/>
              <a:cs typeface="Times New Roman"/>
            </a:endParaRPr>
          </a:p>
        </p:txBody>
      </p:sp>
    </p:spTree>
    <p:extLst>
      <p:ext uri="{BB962C8B-B14F-4D97-AF65-F5344CB8AC3E}">
        <p14:creationId xmlns:p14="http://schemas.microsoft.com/office/powerpoint/2010/main" val="3385930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p:nvPr/>
        </p:nvSpPr>
        <p:spPr>
          <a:xfrm>
            <a:off x="501424" y="1027650"/>
            <a:ext cx="8403089" cy="4117500"/>
          </a:xfrm>
          <a:prstGeom prst="rect">
            <a:avLst/>
          </a:prstGeom>
          <a:noFill/>
          <a:ln>
            <a:noFill/>
          </a:ln>
        </p:spPr>
        <p:txBody>
          <a:bodyPr lIns="91425" tIns="45700" rIns="91425" bIns="45700" anchor="t" anchorCtr="0">
            <a:noAutofit/>
          </a:bodyPr>
          <a:lstStyle/>
          <a:p>
            <a:pPr marR="0" lvl="0" algn="l" rtl="0">
              <a:spcBef>
                <a:spcPts val="0"/>
              </a:spcBef>
              <a:buNone/>
            </a:pPr>
            <a:endParaRPr sz="2200" dirty="0" smtClean="0"/>
          </a:p>
          <a:p>
            <a:pPr marL="0" marR="0" lvl="0" indent="0" algn="l" rtl="0">
              <a:spcBef>
                <a:spcPts val="0"/>
              </a:spcBef>
              <a:buNone/>
            </a:pPr>
            <a:endParaRPr sz="1800" dirty="0">
              <a:solidFill>
                <a:srgbClr val="000000"/>
              </a:solidFill>
              <a:latin typeface="Arial"/>
              <a:ea typeface="Arial"/>
              <a:cs typeface="Arial"/>
              <a:sym typeface="Arial"/>
            </a:endParaRPr>
          </a:p>
        </p:txBody>
      </p:sp>
      <p:sp>
        <p:nvSpPr>
          <p:cNvPr id="81" name="Shape 81"/>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
        <p:nvSpPr>
          <p:cNvPr id="4" name="Rectangle 3"/>
          <p:cNvSpPr/>
          <p:nvPr/>
        </p:nvSpPr>
        <p:spPr>
          <a:xfrm>
            <a:off x="2286000" y="1216087"/>
            <a:ext cx="4572000" cy="584775"/>
          </a:xfrm>
          <a:prstGeom prst="rect">
            <a:avLst/>
          </a:prstGeom>
        </p:spPr>
        <p:txBody>
          <a:bodyPr>
            <a:spAutoFit/>
          </a:bodyPr>
          <a:lstStyle/>
          <a:p>
            <a:pPr lvl="0" algn="ctr">
              <a:spcBef>
                <a:spcPct val="20000"/>
              </a:spcBef>
            </a:pPr>
            <a:r>
              <a:rPr lang="en-GB" sz="3200" kern="1200" dirty="0" smtClean="0">
                <a:solidFill>
                  <a:srgbClr val="7030A0"/>
                </a:solidFill>
                <a:latin typeface="Calibri"/>
                <a:ea typeface="+mn-ea"/>
                <a:cs typeface="+mn-cs"/>
              </a:rPr>
              <a:t> </a:t>
            </a:r>
            <a:endParaRPr lang="en-GB" sz="3200" kern="1200" dirty="0">
              <a:solidFill>
                <a:srgbClr val="7030A0"/>
              </a:solidFill>
              <a:latin typeface="Calibri"/>
              <a:ea typeface="+mn-ea"/>
              <a:cs typeface="+mn-cs"/>
            </a:endParaRPr>
          </a:p>
        </p:txBody>
      </p:sp>
      <p:sp>
        <p:nvSpPr>
          <p:cNvPr id="6" name="Title 5"/>
          <p:cNvSpPr>
            <a:spLocks noGrp="1"/>
          </p:cNvSpPr>
          <p:nvPr>
            <p:ph type="ctrTitle"/>
          </p:nvPr>
        </p:nvSpPr>
        <p:spPr/>
        <p:txBody>
          <a:bodyPr/>
          <a:lstStyle/>
          <a:p>
            <a:pPr lvl="0"/>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5" name="Subtitle 4"/>
          <p:cNvSpPr>
            <a:spLocks noGrp="1"/>
          </p:cNvSpPr>
          <p:nvPr>
            <p:ph type="subTitle" idx="1"/>
          </p:nvPr>
        </p:nvSpPr>
        <p:spPr>
          <a:xfrm>
            <a:off x="501424" y="687637"/>
            <a:ext cx="8520600" cy="1056900"/>
          </a:xfrm>
        </p:spPr>
        <p:txBody>
          <a:bodyPr/>
          <a:lstStyle/>
          <a:p>
            <a:r>
              <a:rPr lang="en-GB" dirty="0" smtClean="0">
                <a:solidFill>
                  <a:srgbClr val="7030A0"/>
                </a:solidFill>
              </a:rPr>
              <a:t>Speech, Language and Communication Needs</a:t>
            </a:r>
            <a:endParaRPr lang="en-GB" dirty="0">
              <a:solidFill>
                <a:srgbClr val="7030A0"/>
              </a:solidFill>
            </a:endParaRPr>
          </a:p>
        </p:txBody>
      </p:sp>
      <p:sp>
        <p:nvSpPr>
          <p:cNvPr id="2" name="Rectangle 1"/>
          <p:cNvSpPr/>
          <p:nvPr/>
        </p:nvSpPr>
        <p:spPr>
          <a:xfrm>
            <a:off x="571500" y="1582615"/>
            <a:ext cx="7552591" cy="3513269"/>
          </a:xfrm>
          <a:prstGeom prst="rect">
            <a:avLst/>
          </a:prstGeom>
        </p:spPr>
        <p:txBody>
          <a:bodyPr wrap="square">
            <a:spAutoFit/>
          </a:bodyPr>
          <a:lstStyle/>
          <a:p>
            <a:pPr algn="just">
              <a:lnSpc>
                <a:spcPct val="115000"/>
              </a:lnSpc>
            </a:pPr>
            <a:endParaRPr lang="en-GB" sz="1800" dirty="0" smtClean="0">
              <a:solidFill>
                <a:schemeClr val="tx1"/>
              </a:solidFill>
              <a:ea typeface="Calibri"/>
              <a:cs typeface="Times New Roman"/>
            </a:endParaRPr>
          </a:p>
          <a:p>
            <a:pPr algn="just">
              <a:lnSpc>
                <a:spcPct val="115000"/>
              </a:lnSpc>
            </a:pPr>
            <a:r>
              <a:rPr lang="en-GB" sz="1800" dirty="0" smtClean="0">
                <a:solidFill>
                  <a:schemeClr val="tx1"/>
                </a:solidFill>
                <a:ea typeface="Calibri"/>
                <a:cs typeface="Times New Roman"/>
              </a:rPr>
              <a:t>On SLT assessment</a:t>
            </a:r>
            <a:r>
              <a:rPr lang="en-GB" sz="1800" dirty="0">
                <a:solidFill>
                  <a:schemeClr val="tx1"/>
                </a:solidFill>
                <a:ea typeface="Calibri"/>
                <a:cs typeface="Times New Roman"/>
              </a:rPr>
              <a:t>, M presented with significant difficulties aside his weakness in maintaining attention including: </a:t>
            </a:r>
          </a:p>
          <a:p>
            <a:pPr algn="just">
              <a:lnSpc>
                <a:spcPct val="115000"/>
              </a:lnSpc>
            </a:pPr>
            <a:r>
              <a:rPr lang="en-GB" sz="1800" dirty="0">
                <a:solidFill>
                  <a:schemeClr val="tx1"/>
                </a:solidFill>
                <a:ea typeface="Calibri"/>
                <a:cs typeface="Times New Roman"/>
              </a:rPr>
              <a:t> </a:t>
            </a:r>
          </a:p>
          <a:p>
            <a:pPr marL="342900" lvl="0" indent="-342900" algn="just">
              <a:lnSpc>
                <a:spcPct val="115000"/>
              </a:lnSpc>
              <a:buFont typeface="Symbol"/>
              <a:buChar char=""/>
            </a:pPr>
            <a:r>
              <a:rPr lang="en-GB" sz="1800" dirty="0" smtClean="0">
                <a:solidFill>
                  <a:schemeClr val="tx1"/>
                </a:solidFill>
                <a:ea typeface="Calibri"/>
                <a:cs typeface="Times New Roman"/>
              </a:rPr>
              <a:t>reduced </a:t>
            </a:r>
            <a:r>
              <a:rPr lang="en-GB" sz="1800" dirty="0">
                <a:solidFill>
                  <a:schemeClr val="tx1"/>
                </a:solidFill>
                <a:ea typeface="Calibri"/>
                <a:cs typeface="Times New Roman"/>
              </a:rPr>
              <a:t>ability to plan and organise times and activities based on verbal and written information provided </a:t>
            </a:r>
          </a:p>
          <a:p>
            <a:pPr marL="342900" lvl="0" indent="-342900" algn="just">
              <a:lnSpc>
                <a:spcPct val="115000"/>
              </a:lnSpc>
              <a:buFont typeface="Symbol"/>
              <a:buChar char=""/>
            </a:pPr>
            <a:r>
              <a:rPr lang="en-GB" sz="1800" dirty="0">
                <a:solidFill>
                  <a:schemeClr val="tx1"/>
                </a:solidFill>
                <a:ea typeface="Calibri"/>
                <a:cs typeface="Times New Roman"/>
              </a:rPr>
              <a:t>reduced ability to demonstrate empathy </a:t>
            </a:r>
          </a:p>
          <a:p>
            <a:pPr marL="342900" lvl="0" indent="-342900" algn="just">
              <a:lnSpc>
                <a:spcPct val="115000"/>
              </a:lnSpc>
              <a:buFont typeface="Symbol"/>
              <a:buChar char=""/>
            </a:pPr>
            <a:r>
              <a:rPr lang="en-GB" sz="1800" dirty="0">
                <a:solidFill>
                  <a:schemeClr val="tx1"/>
                </a:solidFill>
                <a:ea typeface="Calibri"/>
                <a:cs typeface="Times New Roman"/>
              </a:rPr>
              <a:t>inability to predict potential outcomes based on information given </a:t>
            </a:r>
          </a:p>
          <a:p>
            <a:pPr marL="342900" lvl="0" indent="-342900" algn="just">
              <a:lnSpc>
                <a:spcPct val="115000"/>
              </a:lnSpc>
              <a:buFont typeface="Symbol"/>
              <a:buChar char=""/>
            </a:pPr>
            <a:r>
              <a:rPr lang="en-GB" sz="1800" dirty="0">
                <a:solidFill>
                  <a:schemeClr val="tx1"/>
                </a:solidFill>
                <a:ea typeface="Calibri"/>
                <a:cs typeface="Times New Roman"/>
              </a:rPr>
              <a:t>limited generation of ideas and words when given specific topic.</a:t>
            </a:r>
          </a:p>
          <a:p>
            <a:pPr marL="285750" lvl="0" indent="-285750">
              <a:buFont typeface="Arial" panose="020B0604020202020204" pitchFamily="34" charset="0"/>
              <a:buChar char="•"/>
            </a:pPr>
            <a:r>
              <a:rPr lang="en-GB" sz="1800" dirty="0">
                <a:solidFill>
                  <a:schemeClr val="tx1"/>
                </a:solidFill>
                <a:ea typeface="Calibri"/>
                <a:cs typeface="Times New Roman"/>
              </a:rPr>
              <a:t>slow reading of connected prose</a:t>
            </a:r>
          </a:p>
          <a:p>
            <a:endParaRPr lang="en-GB" sz="1800" dirty="0">
              <a:solidFill>
                <a:schemeClr val="tx1"/>
              </a:solidFill>
            </a:endParaRPr>
          </a:p>
        </p:txBody>
      </p:sp>
    </p:spTree>
    <p:extLst>
      <p:ext uri="{BB962C8B-B14F-4D97-AF65-F5344CB8AC3E}">
        <p14:creationId xmlns:p14="http://schemas.microsoft.com/office/powerpoint/2010/main" val="619753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p:nvPr/>
        </p:nvSpPr>
        <p:spPr>
          <a:xfrm>
            <a:off x="501424" y="1027650"/>
            <a:ext cx="8403089" cy="4117500"/>
          </a:xfrm>
          <a:prstGeom prst="rect">
            <a:avLst/>
          </a:prstGeom>
          <a:noFill/>
          <a:ln>
            <a:noFill/>
          </a:ln>
        </p:spPr>
        <p:txBody>
          <a:bodyPr lIns="91425" tIns="45700" rIns="91425" bIns="45700" anchor="t" anchorCtr="0">
            <a:noAutofit/>
          </a:bodyPr>
          <a:lstStyle/>
          <a:p>
            <a:pPr marR="0" lvl="0" algn="l" rtl="0">
              <a:spcBef>
                <a:spcPts val="0"/>
              </a:spcBef>
              <a:buNone/>
            </a:pPr>
            <a:endParaRPr sz="2200" dirty="0" smtClean="0"/>
          </a:p>
          <a:p>
            <a:pPr marL="0" marR="0" lvl="0" indent="0" algn="l" rtl="0">
              <a:spcBef>
                <a:spcPts val="0"/>
              </a:spcBef>
              <a:buNone/>
            </a:pPr>
            <a:endParaRPr sz="1800" dirty="0">
              <a:solidFill>
                <a:srgbClr val="000000"/>
              </a:solidFill>
              <a:latin typeface="Arial"/>
              <a:ea typeface="Arial"/>
              <a:cs typeface="Arial"/>
              <a:sym typeface="Arial"/>
            </a:endParaRPr>
          </a:p>
        </p:txBody>
      </p:sp>
      <p:sp>
        <p:nvSpPr>
          <p:cNvPr id="81" name="Shape 81"/>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
        <p:nvSpPr>
          <p:cNvPr id="4" name="Rectangle 3"/>
          <p:cNvSpPr/>
          <p:nvPr/>
        </p:nvSpPr>
        <p:spPr>
          <a:xfrm>
            <a:off x="2286000" y="1216087"/>
            <a:ext cx="4572000" cy="584775"/>
          </a:xfrm>
          <a:prstGeom prst="rect">
            <a:avLst/>
          </a:prstGeom>
        </p:spPr>
        <p:txBody>
          <a:bodyPr>
            <a:spAutoFit/>
          </a:bodyPr>
          <a:lstStyle/>
          <a:p>
            <a:pPr lvl="0" algn="ctr">
              <a:spcBef>
                <a:spcPct val="20000"/>
              </a:spcBef>
            </a:pPr>
            <a:r>
              <a:rPr lang="en-GB" sz="3200" kern="1200" dirty="0" smtClean="0">
                <a:solidFill>
                  <a:srgbClr val="7030A0"/>
                </a:solidFill>
                <a:latin typeface="Calibri"/>
                <a:ea typeface="+mn-ea"/>
                <a:cs typeface="+mn-cs"/>
              </a:rPr>
              <a:t> </a:t>
            </a:r>
            <a:endParaRPr lang="en-GB" sz="3200" kern="1200" dirty="0">
              <a:solidFill>
                <a:srgbClr val="7030A0"/>
              </a:solidFill>
              <a:latin typeface="Calibri"/>
              <a:ea typeface="+mn-ea"/>
              <a:cs typeface="+mn-cs"/>
            </a:endParaRPr>
          </a:p>
        </p:txBody>
      </p:sp>
      <p:sp>
        <p:nvSpPr>
          <p:cNvPr id="6" name="Title 5"/>
          <p:cNvSpPr>
            <a:spLocks noGrp="1"/>
          </p:cNvSpPr>
          <p:nvPr>
            <p:ph type="title"/>
          </p:nvPr>
        </p:nvSpPr>
        <p:spPr/>
        <p:txBody>
          <a:bodyPr/>
          <a:lstStyle/>
          <a:p>
            <a:pPr lvl="0">
              <a:lnSpc>
                <a:spcPct val="170000"/>
              </a:lnSpc>
              <a:spcBef>
                <a:spcPct val="20000"/>
              </a:spcBef>
            </a:pP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a:solidFill>
                  <a:prstClr val="black"/>
                </a:solidFill>
                <a:latin typeface="Arial" panose="020B0604020202020204" pitchFamily="34" charset="0"/>
                <a:ea typeface="+mn-ea"/>
                <a:cs typeface="Arial" panose="020B0604020202020204" pitchFamily="34" charset="0"/>
              </a:rPr>
              <a:t/>
            </a:r>
            <a:br>
              <a:rPr lang="en-GB" sz="1800" kern="1200" dirty="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endParaRPr lang="en-GB" dirty="0"/>
          </a:p>
        </p:txBody>
      </p:sp>
      <p:sp>
        <p:nvSpPr>
          <p:cNvPr id="3" name="Rectangle 2"/>
          <p:cNvSpPr/>
          <p:nvPr/>
        </p:nvSpPr>
        <p:spPr>
          <a:xfrm>
            <a:off x="975946" y="791308"/>
            <a:ext cx="6963508" cy="5355312"/>
          </a:xfrm>
          <a:prstGeom prst="rect">
            <a:avLst/>
          </a:prstGeom>
        </p:spPr>
        <p:txBody>
          <a:bodyPr wrap="square">
            <a:spAutoFit/>
          </a:bodyPr>
          <a:lstStyle/>
          <a:p>
            <a:pPr lvl="0"/>
            <a:r>
              <a:rPr lang="en-GB" dirty="0"/>
              <a:t>	</a:t>
            </a:r>
            <a:r>
              <a:rPr lang="en-GB" i="1" dirty="0"/>
              <a:t>I </a:t>
            </a:r>
            <a:r>
              <a:rPr lang="en-GB" sz="1800" i="1" dirty="0"/>
              <a:t>struggle to understand </a:t>
            </a:r>
            <a:r>
              <a:rPr lang="en-GB" sz="1800" i="1" dirty="0" smtClean="0"/>
              <a:t>everything</a:t>
            </a:r>
          </a:p>
          <a:p>
            <a:pPr lvl="0"/>
            <a:endParaRPr lang="en-GB" sz="1800" i="1" dirty="0"/>
          </a:p>
          <a:p>
            <a:pPr lvl="0"/>
            <a:r>
              <a:rPr lang="en-GB" sz="1800" i="1" dirty="0"/>
              <a:t>	</a:t>
            </a:r>
            <a:r>
              <a:rPr lang="en-GB" sz="1800" i="1" dirty="0" smtClean="0"/>
              <a:t>				I </a:t>
            </a:r>
            <a:r>
              <a:rPr lang="en-GB" sz="1800" i="1" dirty="0"/>
              <a:t>can’t </a:t>
            </a:r>
            <a:r>
              <a:rPr lang="en-GB" sz="1800" i="1" dirty="0" smtClean="0"/>
              <a:t>concentrate</a:t>
            </a:r>
          </a:p>
          <a:p>
            <a:pPr lvl="0"/>
            <a:endParaRPr lang="en-GB" sz="1800" i="1" dirty="0"/>
          </a:p>
          <a:p>
            <a:pPr lvl="0"/>
            <a:r>
              <a:rPr lang="en-GB" sz="1800" i="1" dirty="0" smtClean="0"/>
              <a:t>	I </a:t>
            </a:r>
            <a:r>
              <a:rPr lang="en-GB" sz="1800" i="1" dirty="0"/>
              <a:t>feel aggressive when I am asked to do work that I don’t understand </a:t>
            </a:r>
            <a:endParaRPr lang="en-GB" sz="1800" i="1" dirty="0" smtClean="0"/>
          </a:p>
          <a:p>
            <a:pPr lvl="0"/>
            <a:endParaRPr lang="en-GB" sz="1800" i="1" dirty="0"/>
          </a:p>
          <a:p>
            <a:pPr lvl="0"/>
            <a:r>
              <a:rPr lang="en-GB" sz="1800" i="1" dirty="0" smtClean="0"/>
              <a:t>	Words </a:t>
            </a:r>
            <a:r>
              <a:rPr lang="en-GB" sz="1800" i="1" dirty="0"/>
              <a:t>move and jump around when I am reading </a:t>
            </a:r>
            <a:endParaRPr lang="en-GB" sz="1800" i="1" dirty="0" smtClean="0"/>
          </a:p>
          <a:p>
            <a:pPr lvl="0"/>
            <a:endParaRPr lang="en-GB" sz="1800" i="1" dirty="0"/>
          </a:p>
          <a:p>
            <a:pPr lvl="0"/>
            <a:r>
              <a:rPr lang="en-GB" sz="1800" i="1" dirty="0"/>
              <a:t>	</a:t>
            </a:r>
            <a:r>
              <a:rPr lang="en-GB" sz="1800" i="1" dirty="0" smtClean="0"/>
              <a:t>		I </a:t>
            </a:r>
            <a:r>
              <a:rPr lang="en-GB" sz="1800" i="1" dirty="0"/>
              <a:t>get anxious when I see lots of </a:t>
            </a:r>
            <a:r>
              <a:rPr lang="en-GB" sz="1800" i="1" dirty="0" smtClean="0"/>
              <a:t>writing</a:t>
            </a:r>
          </a:p>
          <a:p>
            <a:pPr lvl="0"/>
            <a:endParaRPr lang="en-GB" sz="1800" i="1" dirty="0"/>
          </a:p>
          <a:p>
            <a:pPr lvl="0"/>
            <a:r>
              <a:rPr lang="en-GB" sz="1800" i="1" dirty="0" smtClean="0"/>
              <a:t>I don’t </a:t>
            </a:r>
            <a:r>
              <a:rPr lang="en-GB" sz="1800" i="1" dirty="0"/>
              <a:t>remember what lessons I </a:t>
            </a:r>
            <a:r>
              <a:rPr lang="en-GB" sz="1800" i="1" dirty="0" smtClean="0"/>
              <a:t>have</a:t>
            </a:r>
          </a:p>
          <a:p>
            <a:pPr lvl="0"/>
            <a:r>
              <a:rPr lang="en-GB" sz="1800" i="1" dirty="0" smtClean="0"/>
              <a:t> </a:t>
            </a:r>
            <a:endParaRPr lang="en-GB" sz="1800" i="1" dirty="0"/>
          </a:p>
          <a:p>
            <a:pPr lvl="0"/>
            <a:r>
              <a:rPr lang="en-GB" sz="1800" i="1" dirty="0"/>
              <a:t>	</a:t>
            </a:r>
            <a:r>
              <a:rPr lang="en-GB" sz="1800" i="1" dirty="0" smtClean="0"/>
              <a:t>I </a:t>
            </a:r>
            <a:r>
              <a:rPr lang="en-GB" sz="1800" i="1" dirty="0"/>
              <a:t>feel better in the morning because I’m more </a:t>
            </a:r>
            <a:r>
              <a:rPr lang="en-GB" sz="1800" i="1" dirty="0" smtClean="0"/>
              <a:t>chilled</a:t>
            </a:r>
          </a:p>
          <a:p>
            <a:pPr lvl="0"/>
            <a:endParaRPr lang="en-GB" sz="1800" i="1" dirty="0"/>
          </a:p>
          <a:p>
            <a:pPr lvl="0"/>
            <a:r>
              <a:rPr lang="en-GB" sz="1800" i="1" dirty="0"/>
              <a:t>I</a:t>
            </a:r>
            <a:r>
              <a:rPr lang="en-GB" sz="1800" i="1" dirty="0" smtClean="0"/>
              <a:t>f </a:t>
            </a:r>
            <a:r>
              <a:rPr lang="en-GB" sz="1800" i="1" dirty="0"/>
              <a:t>my teachers try to explain it to me they make me feel like a right dummy </a:t>
            </a:r>
            <a:endParaRPr lang="en-GB" sz="1800" i="1" dirty="0" smtClean="0"/>
          </a:p>
          <a:p>
            <a:pPr lvl="0"/>
            <a:endParaRPr lang="en-GB" sz="1800" i="1" dirty="0"/>
          </a:p>
          <a:p>
            <a:pPr lvl="0"/>
            <a:r>
              <a:rPr lang="en-GB" sz="1800" i="1" dirty="0"/>
              <a:t>	I hate asking for help – it makes me lose my temper.</a:t>
            </a:r>
          </a:p>
        </p:txBody>
      </p:sp>
    </p:spTree>
    <p:extLst>
      <p:ext uri="{BB962C8B-B14F-4D97-AF65-F5344CB8AC3E}">
        <p14:creationId xmlns:p14="http://schemas.microsoft.com/office/powerpoint/2010/main" val="619753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p:nvPr/>
        </p:nvSpPr>
        <p:spPr>
          <a:xfrm>
            <a:off x="501424" y="1027650"/>
            <a:ext cx="8403089" cy="4117500"/>
          </a:xfrm>
          <a:prstGeom prst="rect">
            <a:avLst/>
          </a:prstGeom>
          <a:noFill/>
          <a:ln>
            <a:noFill/>
          </a:ln>
        </p:spPr>
        <p:txBody>
          <a:bodyPr lIns="91425" tIns="45700" rIns="91425" bIns="45700" anchor="t" anchorCtr="0">
            <a:noAutofit/>
          </a:bodyPr>
          <a:lstStyle/>
          <a:p>
            <a:pPr marR="0" lvl="0" algn="l" rtl="0">
              <a:spcBef>
                <a:spcPts val="0"/>
              </a:spcBef>
              <a:buNone/>
            </a:pPr>
            <a:endParaRPr sz="2200" dirty="0" smtClean="0"/>
          </a:p>
          <a:p>
            <a:pPr marL="0" marR="0" lvl="0" indent="0" algn="l" rtl="0">
              <a:spcBef>
                <a:spcPts val="0"/>
              </a:spcBef>
              <a:buNone/>
            </a:pPr>
            <a:endParaRPr sz="1800" dirty="0">
              <a:solidFill>
                <a:srgbClr val="000000"/>
              </a:solidFill>
              <a:latin typeface="Arial"/>
              <a:ea typeface="Arial"/>
              <a:cs typeface="Arial"/>
              <a:sym typeface="Arial"/>
            </a:endParaRPr>
          </a:p>
        </p:txBody>
      </p:sp>
      <p:sp>
        <p:nvSpPr>
          <p:cNvPr id="81" name="Shape 81"/>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
        <p:nvSpPr>
          <p:cNvPr id="4" name="Rectangle 3"/>
          <p:cNvSpPr/>
          <p:nvPr/>
        </p:nvSpPr>
        <p:spPr>
          <a:xfrm>
            <a:off x="2286000" y="1216087"/>
            <a:ext cx="4572000" cy="584775"/>
          </a:xfrm>
          <a:prstGeom prst="rect">
            <a:avLst/>
          </a:prstGeom>
        </p:spPr>
        <p:txBody>
          <a:bodyPr>
            <a:spAutoFit/>
          </a:bodyPr>
          <a:lstStyle/>
          <a:p>
            <a:pPr lvl="0" algn="ctr">
              <a:spcBef>
                <a:spcPct val="20000"/>
              </a:spcBef>
            </a:pPr>
            <a:r>
              <a:rPr lang="en-GB" sz="3200" kern="1200" dirty="0" smtClean="0">
                <a:solidFill>
                  <a:srgbClr val="7030A0"/>
                </a:solidFill>
                <a:latin typeface="Calibri"/>
                <a:ea typeface="+mn-ea"/>
                <a:cs typeface="+mn-cs"/>
              </a:rPr>
              <a:t> </a:t>
            </a:r>
            <a:endParaRPr lang="en-GB" sz="3200" kern="1200" dirty="0">
              <a:solidFill>
                <a:srgbClr val="7030A0"/>
              </a:solidFill>
              <a:latin typeface="Calibri"/>
              <a:ea typeface="+mn-ea"/>
              <a:cs typeface="+mn-cs"/>
            </a:endParaRPr>
          </a:p>
        </p:txBody>
      </p:sp>
      <p:sp>
        <p:nvSpPr>
          <p:cNvPr id="6" name="Title 5"/>
          <p:cNvSpPr>
            <a:spLocks noGrp="1"/>
          </p:cNvSpPr>
          <p:nvPr>
            <p:ph type="title"/>
          </p:nvPr>
        </p:nvSpPr>
        <p:spPr/>
        <p:txBody>
          <a:bodyPr/>
          <a:lstStyle/>
          <a:p>
            <a:pPr lvl="0">
              <a:lnSpc>
                <a:spcPct val="170000"/>
              </a:lnSpc>
              <a:spcBef>
                <a:spcPct val="20000"/>
              </a:spcBef>
            </a:pP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a:solidFill>
                  <a:prstClr val="black"/>
                </a:solidFill>
                <a:latin typeface="Arial" panose="020B0604020202020204" pitchFamily="34" charset="0"/>
                <a:ea typeface="+mn-ea"/>
                <a:cs typeface="Arial" panose="020B0604020202020204" pitchFamily="34" charset="0"/>
              </a:rPr>
              <a:t/>
            </a:r>
            <a:br>
              <a:rPr lang="en-GB" sz="1800" kern="1200" dirty="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endParaRPr lang="en-GB" dirty="0"/>
          </a:p>
        </p:txBody>
      </p:sp>
      <p:sp>
        <p:nvSpPr>
          <p:cNvPr id="2" name="Rectangle 1"/>
          <p:cNvSpPr/>
          <p:nvPr/>
        </p:nvSpPr>
        <p:spPr>
          <a:xfrm>
            <a:off x="404446" y="1216087"/>
            <a:ext cx="8361485" cy="5078313"/>
          </a:xfrm>
          <a:prstGeom prst="rect">
            <a:avLst/>
          </a:prstGeom>
        </p:spPr>
        <p:txBody>
          <a:bodyPr wrap="square">
            <a:spAutoFit/>
          </a:bodyPr>
          <a:lstStyle/>
          <a:p>
            <a:endParaRPr lang="en-GB" sz="1800" dirty="0">
              <a:solidFill>
                <a:schemeClr val="tx1"/>
              </a:solidFill>
            </a:endParaRPr>
          </a:p>
          <a:p>
            <a:pPr marL="285750" indent="-285750">
              <a:buFont typeface="Arial" panose="020B0604020202020204" pitchFamily="34" charset="0"/>
              <a:buChar char="•"/>
            </a:pPr>
            <a:r>
              <a:rPr lang="en-GB" sz="1800" dirty="0" smtClean="0">
                <a:solidFill>
                  <a:schemeClr val="tx1"/>
                </a:solidFill>
              </a:rPr>
              <a:t>Communication Support Worker supported </a:t>
            </a:r>
            <a:r>
              <a:rPr lang="en-GB" sz="1800" dirty="0">
                <a:solidFill>
                  <a:schemeClr val="tx1"/>
                </a:solidFill>
              </a:rPr>
              <a:t>mother </a:t>
            </a:r>
            <a:r>
              <a:rPr lang="en-GB" sz="1800" dirty="0" smtClean="0">
                <a:solidFill>
                  <a:schemeClr val="tx1"/>
                </a:solidFill>
              </a:rPr>
              <a:t>to request a  Education, Health and Care Plan</a:t>
            </a:r>
            <a:endParaRPr lang="en-GB" sz="1800" dirty="0">
              <a:solidFill>
                <a:schemeClr val="tx1"/>
              </a:solidFill>
            </a:endParaRPr>
          </a:p>
          <a:p>
            <a:r>
              <a:rPr lang="en-GB" sz="1800" dirty="0" smtClean="0">
                <a:solidFill>
                  <a:schemeClr val="tx1"/>
                </a:solidFill>
              </a:rPr>
              <a:t>     Keyworker </a:t>
            </a:r>
            <a:r>
              <a:rPr lang="en-GB" sz="1800" dirty="0">
                <a:solidFill>
                  <a:schemeClr val="tx1"/>
                </a:solidFill>
              </a:rPr>
              <a:t>provided </a:t>
            </a:r>
            <a:r>
              <a:rPr lang="en-GB" sz="1800" dirty="0" smtClean="0">
                <a:solidFill>
                  <a:schemeClr val="tx1"/>
                </a:solidFill>
              </a:rPr>
              <a:t>respite for family</a:t>
            </a:r>
          </a:p>
          <a:p>
            <a:pPr marL="285750" indent="-285750">
              <a:buFont typeface="Arial" panose="020B0604020202020204" pitchFamily="34" charset="0"/>
              <a:buChar char="•"/>
            </a:pPr>
            <a:endParaRPr lang="en-GB" sz="1800" dirty="0">
              <a:solidFill>
                <a:schemeClr val="tx1"/>
              </a:solidFill>
            </a:endParaRPr>
          </a:p>
          <a:p>
            <a:pPr marL="285750" indent="-285750">
              <a:buFont typeface="Arial" panose="020B0604020202020204" pitchFamily="34" charset="0"/>
              <a:buChar char="•"/>
            </a:pPr>
            <a:r>
              <a:rPr lang="en-GB" sz="1800" dirty="0">
                <a:solidFill>
                  <a:schemeClr val="tx1"/>
                </a:solidFill>
              </a:rPr>
              <a:t>Education </a:t>
            </a:r>
            <a:r>
              <a:rPr lang="en-GB" sz="1800" dirty="0" smtClean="0">
                <a:solidFill>
                  <a:schemeClr val="tx1"/>
                </a:solidFill>
              </a:rPr>
              <a:t>provided by CSW for M, family and NWD team  </a:t>
            </a:r>
            <a:r>
              <a:rPr lang="en-GB" sz="1800" dirty="0">
                <a:solidFill>
                  <a:schemeClr val="tx1"/>
                </a:solidFill>
              </a:rPr>
              <a:t>re diagnosis and </a:t>
            </a:r>
            <a:r>
              <a:rPr lang="en-GB" sz="1800" dirty="0" smtClean="0">
                <a:solidFill>
                  <a:schemeClr val="tx1"/>
                </a:solidFill>
              </a:rPr>
              <a:t>implications</a:t>
            </a:r>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smtClean="0"/>
              <a:t>Work with M regarding insight and self management.</a:t>
            </a:r>
          </a:p>
          <a:p>
            <a:pPr marL="285750" indent="-285750">
              <a:buFont typeface="Arial" panose="020B0604020202020204" pitchFamily="34" charset="0"/>
              <a:buChar char="•"/>
            </a:pPr>
            <a:r>
              <a:rPr lang="en-GB" sz="1800" dirty="0" smtClean="0"/>
              <a:t>Covered </a:t>
            </a:r>
            <a:r>
              <a:rPr lang="en-GB" sz="1800" dirty="0"/>
              <a:t>some particular topics including how to try and be empathetic towards his younger sibling work has who has a learning disability (this is an ongoing difficulty for M</a:t>
            </a:r>
            <a:r>
              <a:rPr lang="en-GB" sz="1800" dirty="0" smtClean="0"/>
              <a:t>).</a:t>
            </a:r>
          </a:p>
          <a:p>
            <a:pPr marL="285750" indent="-285750">
              <a:buFont typeface="Arial" panose="020B0604020202020204" pitchFamily="34" charset="0"/>
              <a:buChar char="•"/>
            </a:pPr>
            <a:endParaRPr lang="en-GB" sz="1800" dirty="0" smtClean="0">
              <a:solidFill>
                <a:schemeClr val="tx1"/>
              </a:solidFill>
            </a:endParaRPr>
          </a:p>
          <a:p>
            <a:pPr marL="285750" indent="-285750">
              <a:buFont typeface="Arial" panose="020B0604020202020204" pitchFamily="34" charset="0"/>
              <a:buChar char="•"/>
            </a:pPr>
            <a:r>
              <a:rPr lang="en-GB" sz="1800" dirty="0" smtClean="0">
                <a:solidFill>
                  <a:schemeClr val="tx1"/>
                </a:solidFill>
              </a:rPr>
              <a:t>Life </a:t>
            </a:r>
            <a:r>
              <a:rPr lang="en-GB" sz="1800" dirty="0">
                <a:solidFill>
                  <a:schemeClr val="tx1"/>
                </a:solidFill>
              </a:rPr>
              <a:t>coach </a:t>
            </a:r>
            <a:r>
              <a:rPr lang="en-GB" sz="1800" dirty="0" smtClean="0">
                <a:solidFill>
                  <a:schemeClr val="tx1"/>
                </a:solidFill>
              </a:rPr>
              <a:t>work with M regarding attachment difficulties</a:t>
            </a:r>
          </a:p>
          <a:p>
            <a:endParaRPr lang="en-GB" sz="1800" dirty="0" smtClean="0">
              <a:solidFill>
                <a:schemeClr val="tx1"/>
              </a:solidFill>
            </a:endParaRPr>
          </a:p>
          <a:p>
            <a:pPr marL="285750" indent="-285750">
              <a:buFont typeface="Arial" panose="020B0604020202020204" pitchFamily="34" charset="0"/>
              <a:buChar char="•"/>
            </a:pPr>
            <a:r>
              <a:rPr lang="en-GB" sz="1800" dirty="0" smtClean="0">
                <a:solidFill>
                  <a:schemeClr val="tx1"/>
                </a:solidFill>
              </a:rPr>
              <a:t>Positive activity with M with keyworker at times convenient to family</a:t>
            </a:r>
          </a:p>
          <a:p>
            <a:endParaRPr lang="en-GB" sz="1800" dirty="0" smtClean="0">
              <a:solidFill>
                <a:schemeClr val="tx1"/>
              </a:solidFill>
            </a:endParaRPr>
          </a:p>
          <a:p>
            <a:pPr marL="285750" indent="-285750">
              <a:buFont typeface="Arial" panose="020B0604020202020204" pitchFamily="34" charset="0"/>
              <a:buChar char="•"/>
            </a:pPr>
            <a:r>
              <a:rPr lang="en-GB" sz="1800" dirty="0" smtClean="0">
                <a:solidFill>
                  <a:schemeClr val="tx1"/>
                </a:solidFill>
              </a:rPr>
              <a:t>Bespoke placement provided for summer holiday</a:t>
            </a:r>
            <a:endParaRPr lang="en-GB" sz="1800" dirty="0">
              <a:solidFill>
                <a:schemeClr val="tx1"/>
              </a:solidFill>
            </a:endParaRPr>
          </a:p>
        </p:txBody>
      </p:sp>
      <p:sp>
        <p:nvSpPr>
          <p:cNvPr id="8" name="Subtitle 4"/>
          <p:cNvSpPr txBox="1">
            <a:spLocks/>
          </p:cNvSpPr>
          <p:nvPr/>
        </p:nvSpPr>
        <p:spPr>
          <a:xfrm>
            <a:off x="501424" y="687637"/>
            <a:ext cx="8520600" cy="1056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GB" sz="2400" dirty="0" smtClean="0">
                <a:solidFill>
                  <a:srgbClr val="7030A0"/>
                </a:solidFill>
              </a:rPr>
              <a:t>		   No Wrong Door Input</a:t>
            </a:r>
            <a:endParaRPr lang="en-GB" sz="2400" dirty="0">
              <a:solidFill>
                <a:srgbClr val="7030A0"/>
              </a:solidFill>
            </a:endParaRPr>
          </a:p>
        </p:txBody>
      </p:sp>
    </p:spTree>
    <p:extLst>
      <p:ext uri="{BB962C8B-B14F-4D97-AF65-F5344CB8AC3E}">
        <p14:creationId xmlns:p14="http://schemas.microsoft.com/office/powerpoint/2010/main" val="669567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p:nvPr/>
        </p:nvSpPr>
        <p:spPr>
          <a:xfrm>
            <a:off x="501424" y="1027650"/>
            <a:ext cx="8403089" cy="4117500"/>
          </a:xfrm>
          <a:prstGeom prst="rect">
            <a:avLst/>
          </a:prstGeom>
          <a:noFill/>
          <a:ln>
            <a:noFill/>
          </a:ln>
        </p:spPr>
        <p:txBody>
          <a:bodyPr lIns="91425" tIns="45700" rIns="91425" bIns="45700" anchor="t" anchorCtr="0">
            <a:noAutofit/>
          </a:bodyPr>
          <a:lstStyle/>
          <a:p>
            <a:pPr marR="0" lvl="0" algn="l" rtl="0">
              <a:spcBef>
                <a:spcPts val="0"/>
              </a:spcBef>
              <a:buNone/>
            </a:pPr>
            <a:endParaRPr sz="2200" dirty="0" smtClean="0"/>
          </a:p>
          <a:p>
            <a:pPr marL="0" marR="0" lvl="0" indent="0" algn="l" rtl="0">
              <a:spcBef>
                <a:spcPts val="0"/>
              </a:spcBef>
              <a:buNone/>
            </a:pPr>
            <a:endParaRPr sz="1800" dirty="0">
              <a:solidFill>
                <a:srgbClr val="000000"/>
              </a:solidFill>
              <a:latin typeface="Arial"/>
              <a:ea typeface="Arial"/>
              <a:cs typeface="Arial"/>
              <a:sym typeface="Arial"/>
            </a:endParaRPr>
          </a:p>
        </p:txBody>
      </p:sp>
      <p:sp>
        <p:nvSpPr>
          <p:cNvPr id="81" name="Shape 81"/>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
        <p:nvSpPr>
          <p:cNvPr id="4" name="Rectangle 3"/>
          <p:cNvSpPr/>
          <p:nvPr/>
        </p:nvSpPr>
        <p:spPr>
          <a:xfrm>
            <a:off x="2286000" y="917655"/>
            <a:ext cx="4572000" cy="584775"/>
          </a:xfrm>
          <a:prstGeom prst="rect">
            <a:avLst/>
          </a:prstGeom>
        </p:spPr>
        <p:txBody>
          <a:bodyPr>
            <a:spAutoFit/>
          </a:bodyPr>
          <a:lstStyle/>
          <a:p>
            <a:r>
              <a:rPr lang="en-GB" sz="3200" dirty="0" smtClean="0">
                <a:solidFill>
                  <a:srgbClr val="7030A0"/>
                </a:solidFill>
              </a:rPr>
              <a:t>      Outcomes</a:t>
            </a:r>
            <a:endParaRPr lang="en-GB" sz="3200" dirty="0">
              <a:solidFill>
                <a:srgbClr val="7030A0"/>
              </a:solidFill>
            </a:endParaRPr>
          </a:p>
        </p:txBody>
      </p:sp>
      <p:sp>
        <p:nvSpPr>
          <p:cNvPr id="6" name="Title 5"/>
          <p:cNvSpPr>
            <a:spLocks noGrp="1"/>
          </p:cNvSpPr>
          <p:nvPr>
            <p:ph type="title"/>
          </p:nvPr>
        </p:nvSpPr>
        <p:spPr/>
        <p:txBody>
          <a:bodyPr/>
          <a:lstStyle/>
          <a:p>
            <a:pPr lvl="0">
              <a:lnSpc>
                <a:spcPct val="170000"/>
              </a:lnSpc>
              <a:spcBef>
                <a:spcPct val="20000"/>
              </a:spcBef>
            </a:pP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a:solidFill>
                  <a:prstClr val="black"/>
                </a:solidFill>
                <a:latin typeface="Arial" panose="020B0604020202020204" pitchFamily="34" charset="0"/>
                <a:ea typeface="+mn-ea"/>
                <a:cs typeface="Arial" panose="020B0604020202020204" pitchFamily="34" charset="0"/>
              </a:rPr>
              <a:t/>
            </a:r>
            <a:br>
              <a:rPr lang="en-GB" sz="1800" kern="1200" dirty="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endParaRPr lang="en-GB" dirty="0"/>
          </a:p>
        </p:txBody>
      </p:sp>
      <p:sp>
        <p:nvSpPr>
          <p:cNvPr id="2" name="Rectangle 1"/>
          <p:cNvSpPr/>
          <p:nvPr/>
        </p:nvSpPr>
        <p:spPr>
          <a:xfrm>
            <a:off x="369277" y="1799170"/>
            <a:ext cx="7420707" cy="3416320"/>
          </a:xfrm>
          <a:prstGeom prst="rect">
            <a:avLst/>
          </a:prstGeom>
        </p:spPr>
        <p:txBody>
          <a:bodyPr wrap="square">
            <a:spAutoFit/>
          </a:bodyPr>
          <a:lstStyle/>
          <a:p>
            <a:pPr marL="285750" indent="-285750">
              <a:buFont typeface="Arial" panose="020B0604020202020204" pitchFamily="34" charset="0"/>
              <a:buChar char="•"/>
            </a:pPr>
            <a:r>
              <a:rPr lang="en-GB" sz="1800" dirty="0" smtClean="0"/>
              <a:t>After M </a:t>
            </a:r>
            <a:r>
              <a:rPr lang="en-GB" sz="1800" dirty="0"/>
              <a:t>being on a bespoke </a:t>
            </a:r>
            <a:r>
              <a:rPr lang="en-GB" sz="1800" dirty="0" smtClean="0"/>
              <a:t>placement during </a:t>
            </a:r>
            <a:r>
              <a:rPr lang="en-GB" sz="1800" dirty="0"/>
              <a:t>the summer holidays, he also engaged well with his family during their own </a:t>
            </a:r>
            <a:r>
              <a:rPr lang="en-GB" sz="1800" dirty="0" smtClean="0"/>
              <a:t>holiday.</a:t>
            </a:r>
          </a:p>
          <a:p>
            <a:r>
              <a:rPr lang="en-GB" sz="1800" dirty="0" smtClean="0"/>
              <a:t>  </a:t>
            </a:r>
            <a:endParaRPr lang="en-GB" sz="1800" dirty="0"/>
          </a:p>
          <a:p>
            <a:pPr marL="285750" indent="-285750">
              <a:buFont typeface="Arial" panose="020B0604020202020204" pitchFamily="34" charset="0"/>
              <a:buChar char="•"/>
            </a:pPr>
            <a:r>
              <a:rPr lang="en-GB" sz="1800" dirty="0">
                <a:solidFill>
                  <a:schemeClr val="tx1"/>
                </a:solidFill>
              </a:rPr>
              <a:t>M transferred to a smaller </a:t>
            </a:r>
            <a:r>
              <a:rPr lang="en-GB" sz="1800" dirty="0" smtClean="0">
                <a:solidFill>
                  <a:schemeClr val="tx1"/>
                </a:solidFill>
              </a:rPr>
              <a:t>school with a managed move -education supported by NWD re </a:t>
            </a:r>
            <a:r>
              <a:rPr lang="en-GB" sz="1800" dirty="0">
                <a:solidFill>
                  <a:schemeClr val="tx1"/>
                </a:solidFill>
              </a:rPr>
              <a:t>needs and support </a:t>
            </a:r>
            <a:r>
              <a:rPr lang="en-GB" sz="1800" dirty="0" smtClean="0">
                <a:solidFill>
                  <a:schemeClr val="tx1"/>
                </a:solidFill>
              </a:rPr>
              <a:t>required</a:t>
            </a:r>
          </a:p>
          <a:p>
            <a:endParaRPr lang="en-GB" sz="1800" dirty="0">
              <a:solidFill>
                <a:schemeClr val="tx1"/>
              </a:solidFill>
            </a:endParaRPr>
          </a:p>
          <a:p>
            <a:pPr marL="285750" indent="-285750">
              <a:buFont typeface="Arial" panose="020B0604020202020204" pitchFamily="34" charset="0"/>
              <a:buChar char="•"/>
            </a:pPr>
            <a:r>
              <a:rPr lang="en-GB" sz="1800" dirty="0">
                <a:solidFill>
                  <a:schemeClr val="tx1"/>
                </a:solidFill>
              </a:rPr>
              <a:t>Assessment of </a:t>
            </a:r>
            <a:r>
              <a:rPr lang="en-GB" sz="1800" dirty="0" smtClean="0">
                <a:solidFill>
                  <a:schemeClr val="tx1"/>
                </a:solidFill>
              </a:rPr>
              <a:t>reading started</a:t>
            </a:r>
          </a:p>
          <a:p>
            <a:endParaRPr lang="en-GB" sz="1800" dirty="0">
              <a:solidFill>
                <a:schemeClr val="tx1"/>
              </a:solidFill>
            </a:endParaRPr>
          </a:p>
          <a:p>
            <a:pPr marL="285750" indent="-285750">
              <a:buFont typeface="Arial" panose="020B0604020202020204" pitchFamily="34" charset="0"/>
              <a:buChar char="•"/>
            </a:pPr>
            <a:r>
              <a:rPr lang="en-GB" sz="1800" dirty="0" smtClean="0">
                <a:solidFill>
                  <a:schemeClr val="tx1"/>
                </a:solidFill>
              </a:rPr>
              <a:t>M engaging </a:t>
            </a:r>
            <a:r>
              <a:rPr lang="en-GB" sz="1800" dirty="0">
                <a:solidFill>
                  <a:schemeClr val="tx1"/>
                </a:solidFill>
              </a:rPr>
              <a:t>in meaningful </a:t>
            </a:r>
            <a:r>
              <a:rPr lang="en-GB" sz="1800" dirty="0" smtClean="0">
                <a:solidFill>
                  <a:schemeClr val="tx1"/>
                </a:solidFill>
              </a:rPr>
              <a:t>activities-support for family and positive effect on M’s outlook</a:t>
            </a:r>
          </a:p>
          <a:p>
            <a:endParaRPr lang="en-GB" sz="1800" dirty="0">
              <a:solidFill>
                <a:schemeClr val="tx1"/>
              </a:solidFill>
            </a:endParaRPr>
          </a:p>
          <a:p>
            <a:pPr marL="285750" indent="-285750">
              <a:buFont typeface="Arial" panose="020B0604020202020204" pitchFamily="34" charset="0"/>
              <a:buChar char="•"/>
            </a:pPr>
            <a:r>
              <a:rPr lang="en-GB" sz="1800" dirty="0" smtClean="0">
                <a:solidFill>
                  <a:schemeClr val="tx1"/>
                </a:solidFill>
              </a:rPr>
              <a:t>M has remained </a:t>
            </a:r>
            <a:r>
              <a:rPr lang="en-GB" sz="1800" dirty="0">
                <a:solidFill>
                  <a:schemeClr val="tx1"/>
                </a:solidFill>
              </a:rPr>
              <a:t>in family </a:t>
            </a:r>
            <a:r>
              <a:rPr lang="en-GB" sz="1800" dirty="0" smtClean="0">
                <a:solidFill>
                  <a:schemeClr val="tx1"/>
                </a:solidFill>
              </a:rPr>
              <a:t>home and parents want him there</a:t>
            </a:r>
            <a:endParaRPr lang="en-GB" sz="1800" dirty="0">
              <a:solidFill>
                <a:schemeClr val="tx1"/>
              </a:solidFill>
            </a:endParaRPr>
          </a:p>
        </p:txBody>
      </p:sp>
    </p:spTree>
    <p:extLst>
      <p:ext uri="{BB962C8B-B14F-4D97-AF65-F5344CB8AC3E}">
        <p14:creationId xmlns:p14="http://schemas.microsoft.com/office/powerpoint/2010/main" val="1109708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p:nvPr/>
        </p:nvSpPr>
        <p:spPr>
          <a:xfrm>
            <a:off x="501424" y="1027650"/>
            <a:ext cx="8403089" cy="4117500"/>
          </a:xfrm>
          <a:prstGeom prst="rect">
            <a:avLst/>
          </a:prstGeom>
          <a:noFill/>
          <a:ln>
            <a:noFill/>
          </a:ln>
        </p:spPr>
        <p:txBody>
          <a:bodyPr lIns="91425" tIns="45700" rIns="91425" bIns="45700" anchor="t" anchorCtr="0">
            <a:noAutofit/>
          </a:bodyPr>
          <a:lstStyle/>
          <a:p>
            <a:pPr marR="0" lvl="0" algn="l" rtl="0">
              <a:spcBef>
                <a:spcPts val="0"/>
              </a:spcBef>
              <a:buNone/>
            </a:pPr>
            <a:endParaRPr sz="2200" dirty="0" smtClean="0"/>
          </a:p>
          <a:p>
            <a:pPr marL="0" marR="0" lvl="0" indent="0" algn="l" rtl="0">
              <a:spcBef>
                <a:spcPts val="0"/>
              </a:spcBef>
              <a:buNone/>
            </a:pPr>
            <a:endParaRPr sz="1800" dirty="0">
              <a:solidFill>
                <a:srgbClr val="000000"/>
              </a:solidFill>
              <a:latin typeface="Arial"/>
              <a:ea typeface="Arial"/>
              <a:cs typeface="Arial"/>
              <a:sym typeface="Arial"/>
            </a:endParaRPr>
          </a:p>
        </p:txBody>
      </p:sp>
      <p:sp>
        <p:nvSpPr>
          <p:cNvPr id="81" name="Shape 81"/>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
        <p:nvSpPr>
          <p:cNvPr id="4" name="Rectangle 3"/>
          <p:cNvSpPr/>
          <p:nvPr/>
        </p:nvSpPr>
        <p:spPr>
          <a:xfrm>
            <a:off x="2286000" y="917655"/>
            <a:ext cx="4572000" cy="584775"/>
          </a:xfrm>
          <a:prstGeom prst="rect">
            <a:avLst/>
          </a:prstGeom>
        </p:spPr>
        <p:txBody>
          <a:bodyPr>
            <a:spAutoFit/>
          </a:bodyPr>
          <a:lstStyle/>
          <a:p>
            <a:r>
              <a:rPr lang="en-GB" sz="3200" dirty="0" smtClean="0">
                <a:solidFill>
                  <a:srgbClr val="7030A0"/>
                </a:solidFill>
              </a:rPr>
              <a:t>      </a:t>
            </a:r>
            <a:endParaRPr lang="en-GB" sz="3200" dirty="0">
              <a:solidFill>
                <a:srgbClr val="7030A0"/>
              </a:solidFill>
            </a:endParaRPr>
          </a:p>
        </p:txBody>
      </p:sp>
      <p:sp>
        <p:nvSpPr>
          <p:cNvPr id="6" name="Title 5"/>
          <p:cNvSpPr>
            <a:spLocks noGrp="1"/>
          </p:cNvSpPr>
          <p:nvPr>
            <p:ph type="title"/>
          </p:nvPr>
        </p:nvSpPr>
        <p:spPr/>
        <p:txBody>
          <a:bodyPr/>
          <a:lstStyle/>
          <a:p>
            <a:pPr lvl="0">
              <a:lnSpc>
                <a:spcPct val="170000"/>
              </a:lnSpc>
              <a:spcBef>
                <a:spcPct val="20000"/>
              </a:spcBef>
            </a:pP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a:solidFill>
                  <a:prstClr val="black"/>
                </a:solidFill>
                <a:latin typeface="Arial" panose="020B0604020202020204" pitchFamily="34" charset="0"/>
                <a:ea typeface="+mn-ea"/>
                <a:cs typeface="Arial" panose="020B0604020202020204" pitchFamily="34" charset="0"/>
              </a:rPr>
              <a:t/>
            </a:r>
            <a:br>
              <a:rPr lang="en-GB" sz="1800" kern="1200" dirty="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396307467"/>
              </p:ext>
            </p:extLst>
          </p:nvPr>
        </p:nvGraphicFramePr>
        <p:xfrm>
          <a:off x="615462" y="764933"/>
          <a:ext cx="8009792" cy="5489015"/>
        </p:xfrm>
        <a:graphic>
          <a:graphicData uri="http://schemas.openxmlformats.org/drawingml/2006/table">
            <a:tbl>
              <a:tblPr firstRow="1" firstCol="1" bandRow="1"/>
              <a:tblGrid>
                <a:gridCol w="8009792"/>
              </a:tblGrid>
              <a:tr h="210652">
                <a:tc>
                  <a:txBody>
                    <a:bodyPr/>
                    <a:lstStyle/>
                    <a:p>
                      <a:pPr marL="228600" indent="-228600">
                        <a:lnSpc>
                          <a:spcPct val="115000"/>
                        </a:lnSpc>
                        <a:spcAft>
                          <a:spcPts val="0"/>
                        </a:spcAft>
                      </a:pPr>
                      <a:r>
                        <a:rPr lang="en-GB" sz="1000" b="1">
                          <a:effectLst/>
                          <a:latin typeface="Arial"/>
                          <a:ea typeface="Calibri"/>
                          <a:cs typeface="Times New Roman"/>
                        </a:rPr>
                        <a:t>Safety</a:t>
                      </a:r>
                      <a:endParaRPr lang="en-GB" sz="1000">
                        <a:effectLst/>
                        <a:latin typeface="Calibri"/>
                        <a:ea typeface="Calibri"/>
                        <a:cs typeface="Times New Roman"/>
                      </a:endParaRPr>
                    </a:p>
                  </a:txBody>
                  <a:tcPr marL="60007" marR="6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31956">
                <a:tc>
                  <a:txBody>
                    <a:bodyPr/>
                    <a:lstStyle/>
                    <a:p>
                      <a:pPr marL="342900" lvl="0" indent="-342900">
                        <a:lnSpc>
                          <a:spcPct val="115000"/>
                        </a:lnSpc>
                        <a:spcAft>
                          <a:spcPts val="0"/>
                        </a:spcAft>
                        <a:buFont typeface="Symbol"/>
                        <a:buChar char=""/>
                      </a:pPr>
                      <a:r>
                        <a:rPr lang="en-GB" sz="1200" dirty="0">
                          <a:effectLst/>
                          <a:latin typeface="Arial"/>
                          <a:ea typeface="Calibri"/>
                          <a:cs typeface="Times New Roman"/>
                        </a:rPr>
                        <a:t>No longer running away from home </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200" dirty="0">
                          <a:effectLst/>
                          <a:latin typeface="Arial"/>
                          <a:ea typeface="Calibri"/>
                          <a:cs typeface="Times New Roman"/>
                        </a:rPr>
                        <a:t>Not using cannabis.</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200" dirty="0">
                          <a:effectLst/>
                          <a:latin typeface="Arial"/>
                          <a:ea typeface="Calibri"/>
                          <a:cs typeface="Times New Roman"/>
                        </a:rPr>
                        <a:t>Attending school and is therefore not out in the community during school time.  </a:t>
                      </a:r>
                      <a:endParaRPr lang="en-GB" sz="1200" dirty="0">
                        <a:effectLst/>
                        <a:latin typeface="Calibri"/>
                        <a:ea typeface="Calibri"/>
                        <a:cs typeface="Times New Roman"/>
                      </a:endParaRPr>
                    </a:p>
                  </a:txBody>
                  <a:tcPr marL="60007" marR="6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304">
                <a:tc>
                  <a:txBody>
                    <a:bodyPr/>
                    <a:lstStyle/>
                    <a:p>
                      <a:pPr>
                        <a:lnSpc>
                          <a:spcPct val="115000"/>
                        </a:lnSpc>
                        <a:spcAft>
                          <a:spcPts val="0"/>
                        </a:spcAft>
                      </a:pPr>
                      <a:r>
                        <a:rPr lang="en-GB" sz="1000">
                          <a:effectLst/>
                          <a:latin typeface="Calibri"/>
                          <a:ea typeface="Calibri"/>
                          <a:cs typeface="Times New Roman"/>
                        </a:rPr>
                        <a:t/>
                      </a:r>
                      <a:br>
                        <a:rPr lang="en-GB" sz="1000">
                          <a:effectLst/>
                          <a:latin typeface="Calibri"/>
                          <a:ea typeface="Calibri"/>
                          <a:cs typeface="Times New Roman"/>
                        </a:rPr>
                      </a:br>
                      <a:r>
                        <a:rPr lang="en-GB" sz="1000" b="1">
                          <a:effectLst/>
                          <a:latin typeface="Arial"/>
                          <a:ea typeface="Calibri"/>
                          <a:cs typeface="Times New Roman"/>
                        </a:rPr>
                        <a:t>Stability</a:t>
                      </a:r>
                      <a:endParaRPr lang="en-GB" sz="1000">
                        <a:effectLst/>
                        <a:latin typeface="Calibri"/>
                        <a:ea typeface="Calibri"/>
                        <a:cs typeface="Times New Roman"/>
                      </a:endParaRPr>
                    </a:p>
                  </a:txBody>
                  <a:tcPr marL="60007" marR="6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44017">
                <a:tc>
                  <a:txBody>
                    <a:bodyPr/>
                    <a:lstStyle/>
                    <a:p>
                      <a:pPr marL="342900" lvl="0" indent="-342900">
                        <a:lnSpc>
                          <a:spcPct val="115000"/>
                        </a:lnSpc>
                        <a:spcAft>
                          <a:spcPts val="0"/>
                        </a:spcAft>
                        <a:buFont typeface="Symbol"/>
                        <a:buChar char=""/>
                      </a:pPr>
                      <a:r>
                        <a:rPr lang="en-GB" sz="1200" dirty="0">
                          <a:effectLst/>
                          <a:latin typeface="Arial"/>
                          <a:ea typeface="Calibri"/>
                          <a:cs typeface="Times New Roman"/>
                        </a:rPr>
                        <a:t>Now in much smaller school which offers more vocation based learning in addition to academic. </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200" dirty="0" smtClean="0">
                          <a:effectLst/>
                          <a:latin typeface="Arial"/>
                          <a:ea typeface="Calibri"/>
                          <a:cs typeface="Times New Roman"/>
                        </a:rPr>
                        <a:t>M </a:t>
                      </a:r>
                      <a:r>
                        <a:rPr lang="en-GB" sz="1200" dirty="0">
                          <a:effectLst/>
                          <a:latin typeface="Arial"/>
                          <a:ea typeface="Calibri"/>
                          <a:cs typeface="Times New Roman"/>
                        </a:rPr>
                        <a:t>is planning to complete his education.     </a:t>
                      </a:r>
                      <a:endParaRPr lang="en-GB" sz="1200" dirty="0">
                        <a:effectLst/>
                        <a:latin typeface="Calibri"/>
                        <a:ea typeface="Calibri"/>
                        <a:cs typeface="Times New Roman"/>
                      </a:endParaRPr>
                    </a:p>
                  </a:txBody>
                  <a:tcPr marL="60007" marR="6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52">
                <a:tc>
                  <a:txBody>
                    <a:bodyPr/>
                    <a:lstStyle/>
                    <a:p>
                      <a:pPr>
                        <a:lnSpc>
                          <a:spcPct val="115000"/>
                        </a:lnSpc>
                        <a:spcAft>
                          <a:spcPts val="0"/>
                        </a:spcAft>
                      </a:pPr>
                      <a:r>
                        <a:rPr lang="en-GB" sz="1000" b="1">
                          <a:effectLst/>
                          <a:latin typeface="Arial"/>
                          <a:ea typeface="Calibri"/>
                          <a:cs typeface="Times New Roman"/>
                        </a:rPr>
                        <a:t>Emotional &amp; Physical Wellbeing</a:t>
                      </a:r>
                      <a:endParaRPr lang="en-GB" sz="1000">
                        <a:effectLst/>
                        <a:latin typeface="Calibri"/>
                        <a:ea typeface="Calibri"/>
                        <a:cs typeface="Times New Roman"/>
                      </a:endParaRPr>
                    </a:p>
                  </a:txBody>
                  <a:tcPr marL="60007" marR="6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31956">
                <a:tc>
                  <a:txBody>
                    <a:bodyPr/>
                    <a:lstStyle/>
                    <a:p>
                      <a:pPr marL="342900" lvl="0" indent="-342900">
                        <a:lnSpc>
                          <a:spcPct val="115000"/>
                        </a:lnSpc>
                        <a:spcAft>
                          <a:spcPts val="0"/>
                        </a:spcAft>
                        <a:buFont typeface="Symbol"/>
                        <a:buChar char=""/>
                      </a:pPr>
                      <a:r>
                        <a:rPr lang="en-GB" sz="1200" dirty="0">
                          <a:effectLst/>
                          <a:latin typeface="Arial"/>
                          <a:ea typeface="Calibri"/>
                          <a:cs typeface="Times New Roman"/>
                        </a:rPr>
                        <a:t>No use of drugs.</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200" dirty="0">
                          <a:effectLst/>
                          <a:latin typeface="Arial"/>
                          <a:ea typeface="Calibri"/>
                          <a:cs typeface="Times New Roman"/>
                        </a:rPr>
                        <a:t>Reduced risk taking behaviour</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200" dirty="0">
                          <a:effectLst/>
                          <a:latin typeface="Arial"/>
                          <a:ea typeface="Calibri"/>
                          <a:cs typeface="Times New Roman"/>
                        </a:rPr>
                        <a:t>More positive towards siblings</a:t>
                      </a:r>
                      <a:endParaRPr lang="en-GB" sz="1200" dirty="0">
                        <a:effectLst/>
                        <a:latin typeface="Calibri"/>
                        <a:ea typeface="Calibri"/>
                        <a:cs typeface="Times New Roman"/>
                      </a:endParaRPr>
                    </a:p>
                  </a:txBody>
                  <a:tcPr marL="60007" marR="6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52">
                <a:tc>
                  <a:txBody>
                    <a:bodyPr/>
                    <a:lstStyle/>
                    <a:p>
                      <a:pPr>
                        <a:lnSpc>
                          <a:spcPct val="115000"/>
                        </a:lnSpc>
                        <a:spcAft>
                          <a:spcPts val="0"/>
                        </a:spcAft>
                      </a:pPr>
                      <a:r>
                        <a:rPr lang="en-GB" sz="1000" b="1">
                          <a:effectLst/>
                          <a:latin typeface="Arial"/>
                          <a:ea typeface="Calibri"/>
                          <a:cs typeface="Times New Roman"/>
                        </a:rPr>
                        <a:t>Reduced Criminal Activity</a:t>
                      </a:r>
                      <a:endParaRPr lang="en-GB" sz="1000">
                        <a:effectLst/>
                        <a:latin typeface="Calibri"/>
                        <a:ea typeface="Calibri"/>
                        <a:cs typeface="Times New Roman"/>
                      </a:endParaRPr>
                    </a:p>
                  </a:txBody>
                  <a:tcPr marL="60007" marR="6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21304">
                <a:tc>
                  <a:txBody>
                    <a:bodyPr/>
                    <a:lstStyle/>
                    <a:p>
                      <a:pPr marL="342900" lvl="0" indent="-342900">
                        <a:lnSpc>
                          <a:spcPct val="115000"/>
                        </a:lnSpc>
                        <a:spcAft>
                          <a:spcPts val="0"/>
                        </a:spcAft>
                        <a:buFont typeface="Symbol"/>
                        <a:buChar char=""/>
                      </a:pPr>
                      <a:r>
                        <a:rPr lang="en-GB" sz="1200" dirty="0">
                          <a:effectLst/>
                          <a:latin typeface="Arial"/>
                          <a:ea typeface="Calibri"/>
                          <a:cs typeface="Times New Roman"/>
                        </a:rPr>
                        <a:t>M has only had a warning.  He is </a:t>
                      </a:r>
                      <a:r>
                        <a:rPr lang="en-GB" sz="1200" dirty="0" smtClean="0">
                          <a:effectLst/>
                          <a:latin typeface="Arial"/>
                          <a:ea typeface="Calibri"/>
                          <a:cs typeface="Times New Roman"/>
                        </a:rPr>
                        <a:t>not with the YJS </a:t>
                      </a:r>
                      <a:r>
                        <a:rPr lang="en-GB" sz="1200" dirty="0">
                          <a:effectLst/>
                          <a:latin typeface="Arial"/>
                          <a:ea typeface="Calibri"/>
                          <a:cs typeface="Times New Roman"/>
                        </a:rPr>
                        <a:t>and the police have not been involved in the past three months.</a:t>
                      </a:r>
                      <a:endParaRPr lang="en-GB" sz="1200" dirty="0">
                        <a:effectLst/>
                        <a:latin typeface="Calibri"/>
                        <a:ea typeface="Calibri"/>
                        <a:cs typeface="Times New Roman"/>
                      </a:endParaRPr>
                    </a:p>
                  </a:txBody>
                  <a:tcPr marL="60007" marR="6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52">
                <a:tc>
                  <a:txBody>
                    <a:bodyPr/>
                    <a:lstStyle/>
                    <a:p>
                      <a:pPr>
                        <a:lnSpc>
                          <a:spcPct val="115000"/>
                        </a:lnSpc>
                        <a:spcAft>
                          <a:spcPts val="0"/>
                        </a:spcAft>
                      </a:pPr>
                      <a:r>
                        <a:rPr lang="en-GB" sz="1000" b="1" dirty="0">
                          <a:effectLst/>
                          <a:latin typeface="Arial"/>
                          <a:ea typeface="Calibri"/>
                          <a:cs typeface="Times New Roman"/>
                        </a:rPr>
                        <a:t>Engagement</a:t>
                      </a:r>
                      <a:r>
                        <a:rPr lang="en-GB" sz="1000" dirty="0">
                          <a:effectLst/>
                          <a:latin typeface="Arial"/>
                          <a:ea typeface="Calibri"/>
                          <a:cs typeface="Times New Roman"/>
                        </a:rPr>
                        <a:t> </a:t>
                      </a:r>
                      <a:endParaRPr lang="en-GB" sz="1000" dirty="0">
                        <a:effectLst/>
                        <a:latin typeface="Calibri"/>
                        <a:ea typeface="Calibri"/>
                        <a:cs typeface="Times New Roman"/>
                      </a:endParaRPr>
                    </a:p>
                  </a:txBody>
                  <a:tcPr marL="60007" marR="6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42609">
                <a:tc>
                  <a:txBody>
                    <a:bodyPr/>
                    <a:lstStyle/>
                    <a:p>
                      <a:pPr marL="342900" lvl="0" indent="-342900">
                        <a:lnSpc>
                          <a:spcPct val="115000"/>
                        </a:lnSpc>
                        <a:spcAft>
                          <a:spcPts val="0"/>
                        </a:spcAft>
                        <a:buFont typeface="Symbol"/>
                        <a:buChar char=""/>
                      </a:pPr>
                      <a:r>
                        <a:rPr lang="en-GB" sz="1200" dirty="0">
                          <a:effectLst/>
                          <a:latin typeface="Arial"/>
                          <a:ea typeface="Calibri"/>
                          <a:cs typeface="Times New Roman"/>
                        </a:rPr>
                        <a:t>Trusted relationship with keyworker and ongoing engagement in all proposed activities. </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200" dirty="0">
                          <a:effectLst/>
                          <a:latin typeface="Arial"/>
                          <a:ea typeface="Calibri"/>
                          <a:cs typeface="Times New Roman"/>
                        </a:rPr>
                        <a:t>Attending school full time.  </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200" dirty="0">
                          <a:effectLst/>
                          <a:latin typeface="Arial"/>
                          <a:ea typeface="Calibri"/>
                          <a:cs typeface="Times New Roman"/>
                        </a:rPr>
                        <a:t>Improved education outlook – feels his difficulties are now being noticed but he isn’t ‘different’ because several students in the new school receive additional support. </a:t>
                      </a:r>
                      <a:endParaRPr lang="en-GB" sz="1200" dirty="0">
                        <a:effectLst/>
                        <a:latin typeface="Calibri"/>
                        <a:ea typeface="Calibri"/>
                        <a:cs typeface="Times New Roman"/>
                      </a:endParaRPr>
                    </a:p>
                  </a:txBody>
                  <a:tcPr marL="60007" marR="6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52">
                <a:tc>
                  <a:txBody>
                    <a:bodyPr/>
                    <a:lstStyle/>
                    <a:p>
                      <a:pPr>
                        <a:lnSpc>
                          <a:spcPct val="115000"/>
                        </a:lnSpc>
                        <a:spcAft>
                          <a:spcPts val="0"/>
                        </a:spcAft>
                      </a:pPr>
                      <a:r>
                        <a:rPr lang="en-GB" sz="1000" b="1" dirty="0">
                          <a:effectLst/>
                          <a:latin typeface="Arial"/>
                          <a:ea typeface="Calibri"/>
                          <a:cs typeface="Times New Roman"/>
                        </a:rPr>
                        <a:t>Reduced Costs to Society</a:t>
                      </a:r>
                      <a:endParaRPr lang="en-GB" sz="1000" dirty="0">
                        <a:effectLst/>
                        <a:latin typeface="Calibri"/>
                        <a:ea typeface="Calibri"/>
                        <a:cs typeface="Times New Roman"/>
                      </a:endParaRPr>
                    </a:p>
                  </a:txBody>
                  <a:tcPr marL="60007" marR="6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42609">
                <a:tc>
                  <a:txBody>
                    <a:bodyPr/>
                    <a:lstStyle/>
                    <a:p>
                      <a:pPr marL="342900" lvl="0" indent="-342900">
                        <a:lnSpc>
                          <a:spcPct val="115000"/>
                        </a:lnSpc>
                        <a:spcAft>
                          <a:spcPts val="0"/>
                        </a:spcAft>
                        <a:buFont typeface="Symbol"/>
                        <a:buChar char=""/>
                      </a:pPr>
                      <a:r>
                        <a:rPr lang="en-GB" sz="1200" dirty="0">
                          <a:effectLst/>
                          <a:latin typeface="Arial"/>
                          <a:ea typeface="Calibri"/>
                          <a:cs typeface="Times New Roman"/>
                        </a:rPr>
                        <a:t>Reduction in criminal activity.</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200" dirty="0">
                          <a:effectLst/>
                          <a:latin typeface="Arial"/>
                          <a:ea typeface="Calibri"/>
                          <a:cs typeface="Times New Roman"/>
                        </a:rPr>
                        <a:t>Safe reduction in LAC status.</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200" dirty="0">
                          <a:effectLst/>
                          <a:latin typeface="Arial"/>
                          <a:ea typeface="Calibri"/>
                          <a:cs typeface="Times New Roman"/>
                        </a:rPr>
                        <a:t>Reduced crisis presentations. </a:t>
                      </a:r>
                      <a:endParaRPr lang="en-GB" sz="1200" dirty="0">
                        <a:effectLst/>
                        <a:latin typeface="Calibri"/>
                        <a:ea typeface="Calibri"/>
                        <a:cs typeface="Times New Roman"/>
                      </a:endParaRPr>
                    </a:p>
                    <a:p>
                      <a:pPr marL="342900" lvl="0" indent="-342900">
                        <a:lnSpc>
                          <a:spcPct val="115000"/>
                        </a:lnSpc>
                        <a:spcAft>
                          <a:spcPts val="0"/>
                        </a:spcAft>
                        <a:buFont typeface="Symbol"/>
                        <a:buChar char=""/>
                      </a:pPr>
                      <a:r>
                        <a:rPr lang="en-GB" sz="1200" dirty="0">
                          <a:effectLst/>
                          <a:latin typeface="Arial"/>
                          <a:ea typeface="Calibri"/>
                          <a:cs typeface="Times New Roman"/>
                        </a:rPr>
                        <a:t>Potential employment aspirations.</a:t>
                      </a:r>
                      <a:endParaRPr lang="en-GB" sz="1200" dirty="0">
                        <a:effectLst/>
                        <a:latin typeface="Calibri"/>
                        <a:ea typeface="Calibri"/>
                        <a:cs typeface="Times New Roman"/>
                      </a:endParaRPr>
                    </a:p>
                  </a:txBody>
                  <a:tcPr marL="60007" marR="60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99814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Oval Callout 1"/>
          <p:cNvSpPr/>
          <p:nvPr/>
        </p:nvSpPr>
        <p:spPr>
          <a:xfrm>
            <a:off x="75286" y="2479430"/>
            <a:ext cx="9001228" cy="3631223"/>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Shape 80"/>
          <p:cNvSpPr/>
          <p:nvPr/>
        </p:nvSpPr>
        <p:spPr>
          <a:xfrm>
            <a:off x="501424" y="1027650"/>
            <a:ext cx="8403089" cy="4117500"/>
          </a:xfrm>
          <a:prstGeom prst="rect">
            <a:avLst/>
          </a:prstGeom>
          <a:noFill/>
          <a:ln>
            <a:noFill/>
          </a:ln>
        </p:spPr>
        <p:txBody>
          <a:bodyPr lIns="91425" tIns="45700" rIns="91425" bIns="45700" anchor="t" anchorCtr="0">
            <a:noAutofit/>
          </a:bodyPr>
          <a:lstStyle/>
          <a:p>
            <a:pPr marR="0" lvl="0" algn="l" rtl="0">
              <a:spcBef>
                <a:spcPts val="0"/>
              </a:spcBef>
              <a:buNone/>
            </a:pPr>
            <a:endParaRPr sz="2200" dirty="0" smtClean="0"/>
          </a:p>
          <a:p>
            <a:pPr marL="0" marR="0" lvl="0" indent="0" algn="l" rtl="0">
              <a:spcBef>
                <a:spcPts val="0"/>
              </a:spcBef>
              <a:buNone/>
            </a:pPr>
            <a:endParaRPr sz="1800" dirty="0">
              <a:solidFill>
                <a:srgbClr val="000000"/>
              </a:solidFill>
              <a:latin typeface="Arial"/>
              <a:ea typeface="Arial"/>
              <a:cs typeface="Arial"/>
              <a:sym typeface="Arial"/>
            </a:endParaRPr>
          </a:p>
        </p:txBody>
      </p:sp>
      <p:sp>
        <p:nvSpPr>
          <p:cNvPr id="81" name="Shape 81"/>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
        <p:nvSpPr>
          <p:cNvPr id="4" name="Rectangle 3"/>
          <p:cNvSpPr/>
          <p:nvPr/>
        </p:nvSpPr>
        <p:spPr>
          <a:xfrm>
            <a:off x="764931" y="1216087"/>
            <a:ext cx="7262446" cy="584775"/>
          </a:xfrm>
          <a:prstGeom prst="rect">
            <a:avLst/>
          </a:prstGeom>
        </p:spPr>
        <p:txBody>
          <a:bodyPr wrap="square">
            <a:spAutoFit/>
          </a:bodyPr>
          <a:lstStyle/>
          <a:p>
            <a:r>
              <a:rPr lang="en-GB" sz="3200" dirty="0" smtClean="0">
                <a:solidFill>
                  <a:srgbClr val="7030A0"/>
                </a:solidFill>
              </a:rPr>
              <a:t>Measurable Impacts and Outcomes</a:t>
            </a:r>
            <a:endParaRPr lang="en-GB" sz="3200" dirty="0">
              <a:solidFill>
                <a:srgbClr val="7030A0"/>
              </a:solidFill>
            </a:endParaRPr>
          </a:p>
        </p:txBody>
      </p:sp>
      <p:sp>
        <p:nvSpPr>
          <p:cNvPr id="6" name="Title 5"/>
          <p:cNvSpPr>
            <a:spLocks noGrp="1"/>
          </p:cNvSpPr>
          <p:nvPr>
            <p:ph type="title"/>
          </p:nvPr>
        </p:nvSpPr>
        <p:spPr/>
        <p:txBody>
          <a:bodyPr/>
          <a:lstStyle/>
          <a:p>
            <a:pPr lvl="0"/>
            <a:r>
              <a:rPr lang="en-GB" sz="3200" dirty="0">
                <a:solidFill>
                  <a:prstClr val="black"/>
                </a:solidFill>
                <a:latin typeface="Softmachine"/>
              </a:rPr>
              <a:t/>
            </a:r>
            <a:br>
              <a:rPr lang="en-GB" sz="3200" dirty="0">
                <a:solidFill>
                  <a:prstClr val="black"/>
                </a:solidFill>
                <a:latin typeface="Softmachine"/>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endParaRPr lang="en-GB" dirty="0"/>
          </a:p>
        </p:txBody>
      </p:sp>
      <p:sp>
        <p:nvSpPr>
          <p:cNvPr id="3" name="Rectangle 2"/>
          <p:cNvSpPr/>
          <p:nvPr/>
        </p:nvSpPr>
        <p:spPr>
          <a:xfrm>
            <a:off x="501424" y="1872762"/>
            <a:ext cx="8044699" cy="3416320"/>
          </a:xfrm>
          <a:prstGeom prst="rect">
            <a:avLst/>
          </a:prstGeom>
        </p:spPr>
        <p:txBody>
          <a:bodyPr wrap="square">
            <a:spAutoFit/>
          </a:bodyPr>
          <a:lstStyle/>
          <a:p>
            <a:r>
              <a:rPr lang="en-GB" sz="1800" dirty="0"/>
              <a:t>Outstanding OFSTED report acknowledged the importance of embedded specialist roles within the children’s homes.</a:t>
            </a:r>
          </a:p>
          <a:p>
            <a:endParaRPr lang="en-GB" sz="1800" i="1" dirty="0"/>
          </a:p>
          <a:p>
            <a:endParaRPr lang="en-GB" sz="1800" b="1" i="1" dirty="0" smtClean="0"/>
          </a:p>
          <a:p>
            <a:endParaRPr lang="en-GB" sz="1800" b="1" i="1" dirty="0"/>
          </a:p>
          <a:p>
            <a:r>
              <a:rPr lang="en-GB" sz="1800" b="1" i="1" dirty="0"/>
              <a:t> </a:t>
            </a:r>
            <a:r>
              <a:rPr lang="en-GB" sz="1800" b="1" i="1" dirty="0" smtClean="0"/>
              <a:t>    Young </a:t>
            </a:r>
            <a:r>
              <a:rPr lang="en-GB" sz="1800" b="1" i="1" dirty="0"/>
              <a:t>people’s access to Speech &amp; Language Therapy is exemplary as the therapist is based within the home and openly available. This brings substantial advantages to young people, staff and other professionals. Addressing young people’s communication needs brings with it life-long benefits. By significantly improving young people’s ability to understand the world around them and by making themselves understood reduces the risk of being marginalised in </a:t>
            </a:r>
            <a:r>
              <a:rPr lang="en-GB" sz="1800" b="1" i="1" dirty="0" smtClean="0"/>
              <a:t>adulthood</a:t>
            </a:r>
            <a:r>
              <a:rPr lang="en-GB" sz="1800" b="1" i="1" dirty="0"/>
              <a:t>.</a:t>
            </a:r>
            <a:endParaRPr lang="en-GB" sz="1800" b="1" dirty="0">
              <a:latin typeface="Softmachine"/>
            </a:endParaRPr>
          </a:p>
        </p:txBody>
      </p:sp>
    </p:spTree>
    <p:extLst>
      <p:ext uri="{BB962C8B-B14F-4D97-AF65-F5344CB8AC3E}">
        <p14:creationId xmlns:p14="http://schemas.microsoft.com/office/powerpoint/2010/main" val="1352569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p:nvPr/>
        </p:nvSpPr>
        <p:spPr>
          <a:xfrm>
            <a:off x="501424" y="1027650"/>
            <a:ext cx="8403089" cy="4117500"/>
          </a:xfrm>
          <a:prstGeom prst="rect">
            <a:avLst/>
          </a:prstGeom>
          <a:noFill/>
          <a:ln>
            <a:noFill/>
          </a:ln>
        </p:spPr>
        <p:txBody>
          <a:bodyPr lIns="91425" tIns="45700" rIns="91425" bIns="45700" anchor="t" anchorCtr="0">
            <a:noAutofit/>
          </a:bodyPr>
          <a:lstStyle/>
          <a:p>
            <a:pPr marR="0" lvl="0" algn="l" rtl="0">
              <a:spcBef>
                <a:spcPts val="0"/>
              </a:spcBef>
              <a:buNone/>
            </a:pPr>
            <a:endParaRPr sz="2200" dirty="0" smtClean="0"/>
          </a:p>
          <a:p>
            <a:pPr marL="0" marR="0" lvl="0" indent="0" algn="l" rtl="0">
              <a:spcBef>
                <a:spcPts val="0"/>
              </a:spcBef>
              <a:buNone/>
            </a:pPr>
            <a:endParaRPr sz="1800" dirty="0">
              <a:solidFill>
                <a:srgbClr val="000000"/>
              </a:solidFill>
              <a:latin typeface="Arial"/>
              <a:ea typeface="Arial"/>
              <a:cs typeface="Arial"/>
              <a:sym typeface="Arial"/>
            </a:endParaRPr>
          </a:p>
        </p:txBody>
      </p:sp>
      <p:sp>
        <p:nvSpPr>
          <p:cNvPr id="81" name="Shape 81"/>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
        <p:nvSpPr>
          <p:cNvPr id="6" name="Title 5"/>
          <p:cNvSpPr>
            <a:spLocks noGrp="1"/>
          </p:cNvSpPr>
          <p:nvPr>
            <p:ph type="title"/>
          </p:nvPr>
        </p:nvSpPr>
        <p:spPr>
          <a:xfrm>
            <a:off x="490250" y="600200"/>
            <a:ext cx="7748142" cy="5448908"/>
          </a:xfrm>
        </p:spPr>
        <p:txBody>
          <a:bodyPr/>
          <a:lstStyle/>
          <a:p>
            <a:pPr lvl="0"/>
            <a:r>
              <a:rPr lang="en-GB" sz="3200" dirty="0">
                <a:solidFill>
                  <a:prstClr val="black"/>
                </a:solidFill>
                <a:latin typeface="Softmachine"/>
              </a:rPr>
              <a:t/>
            </a:r>
            <a:br>
              <a:rPr lang="en-GB" sz="3200" dirty="0">
                <a:solidFill>
                  <a:prstClr val="black"/>
                </a:solidFill>
                <a:latin typeface="Softmachine"/>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r>
              <a:rPr lang="en-GB" sz="1800" kern="1200" dirty="0" smtClean="0">
                <a:solidFill>
                  <a:prstClr val="black"/>
                </a:solidFill>
                <a:latin typeface="Arial" panose="020B0604020202020204" pitchFamily="34" charset="0"/>
                <a:ea typeface="+mn-ea"/>
                <a:cs typeface="Arial" panose="020B0604020202020204" pitchFamily="34" charset="0"/>
              </a:rPr>
              <a:t/>
            </a:r>
            <a:br>
              <a:rPr lang="en-GB" sz="1800" kern="1200" dirty="0" smtClean="0">
                <a:solidFill>
                  <a:prstClr val="black"/>
                </a:solidFill>
                <a:latin typeface="Arial" panose="020B0604020202020204" pitchFamily="34" charset="0"/>
                <a:ea typeface="+mn-ea"/>
                <a:cs typeface="Arial" panose="020B0604020202020204" pitchFamily="34" charset="0"/>
              </a:rPr>
            </a:br>
            <a:endParaRPr lang="en-GB" dirty="0"/>
          </a:p>
        </p:txBody>
      </p:sp>
      <p:pic>
        <p:nvPicPr>
          <p:cNvPr id="2050" name="Picture 2" descr="C:\Users\aelliot1\AppData\Local\Microsoft\Windows\Temporary Internet Files\Content.IE5\KYNDZFJI\question-ma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485" y="1210042"/>
            <a:ext cx="5715000" cy="4292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elliot1\AppData\Local\Microsoft\Windows\Temporary Internet Files\Content.IE5\KYNDZFJI\question-ma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282700"/>
            <a:ext cx="5715000" cy="4292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elliot1\AppData\Local\Microsoft\Windows\Temporary Internet Files\Content.IE5\KYNDZFJI\question-ma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282700"/>
            <a:ext cx="5715000" cy="42926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22276" y="4560375"/>
            <a:ext cx="3780692" cy="584775"/>
          </a:xfrm>
          <a:prstGeom prst="rect">
            <a:avLst/>
          </a:prstGeom>
        </p:spPr>
        <p:txBody>
          <a:bodyPr wrap="square">
            <a:spAutoFit/>
          </a:bodyPr>
          <a:lstStyle/>
          <a:p>
            <a:r>
              <a:rPr lang="en-GB" sz="3200" dirty="0" smtClean="0">
                <a:solidFill>
                  <a:srgbClr val="7030A0"/>
                </a:solidFill>
              </a:rPr>
              <a:t>   Any Questions?</a:t>
            </a:r>
            <a:endParaRPr lang="en-GB" sz="3200" dirty="0">
              <a:solidFill>
                <a:srgbClr val="7030A0"/>
              </a:solidFill>
            </a:endParaRPr>
          </a:p>
        </p:txBody>
      </p:sp>
    </p:spTree>
    <p:extLst>
      <p:ext uri="{BB962C8B-B14F-4D97-AF65-F5344CB8AC3E}">
        <p14:creationId xmlns:p14="http://schemas.microsoft.com/office/powerpoint/2010/main" val="3311176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1"/>
        <p:cNvGrpSpPr/>
        <p:nvPr/>
      </p:nvGrpSpPr>
      <p:grpSpPr>
        <a:xfrm>
          <a:off x="0" y="0"/>
          <a:ext cx="0" cy="0"/>
          <a:chOff x="0" y="0"/>
          <a:chExt cx="0" cy="0"/>
        </a:xfrm>
      </p:grpSpPr>
      <p:sp>
        <p:nvSpPr>
          <p:cNvPr id="92" name="Shape 92"/>
          <p:cNvSpPr/>
          <p:nvPr/>
        </p:nvSpPr>
        <p:spPr>
          <a:xfrm>
            <a:off x="101600" y="1161590"/>
            <a:ext cx="8783782" cy="4117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200" b="1" dirty="0" smtClean="0">
                <a:solidFill>
                  <a:srgbClr val="8E7CC3"/>
                </a:solidFill>
              </a:rPr>
              <a:t>What was needed</a:t>
            </a:r>
          </a:p>
          <a:p>
            <a:pPr marL="0" marR="0" lvl="0" indent="0" algn="l" rtl="0">
              <a:spcBef>
                <a:spcPts val="0"/>
              </a:spcBef>
              <a:buSzPct val="25000"/>
              <a:buNone/>
            </a:pPr>
            <a:endParaRPr lang="en-GB" sz="2200" b="1" dirty="0" smtClean="0">
              <a:solidFill>
                <a:srgbClr val="8E7CC3"/>
              </a:solidFill>
            </a:endParaRPr>
          </a:p>
          <a:p>
            <a:pPr marL="457200" lvl="0" indent="-342900" rtl="0">
              <a:lnSpc>
                <a:spcPct val="115000"/>
              </a:lnSpc>
              <a:spcBef>
                <a:spcPts val="1000"/>
              </a:spcBef>
              <a:buSzPct val="100000"/>
              <a:buChar char="●"/>
            </a:pPr>
            <a:r>
              <a:rPr lang="en-GB" sz="1800" dirty="0" smtClean="0">
                <a:solidFill>
                  <a:schemeClr val="dk1"/>
                </a:solidFill>
              </a:rPr>
              <a:t>Change/embed practice, culture &amp; build relationships v partners/agencies</a:t>
            </a:r>
          </a:p>
          <a:p>
            <a:pPr marL="457200" lvl="0" indent="-342900" rtl="0">
              <a:lnSpc>
                <a:spcPct val="115000"/>
              </a:lnSpc>
              <a:spcBef>
                <a:spcPts val="1000"/>
              </a:spcBef>
              <a:buSzPct val="100000"/>
              <a:buChar char="●"/>
            </a:pPr>
            <a:r>
              <a:rPr lang="en-GB" sz="1800" dirty="0" smtClean="0">
                <a:solidFill>
                  <a:schemeClr val="dk1"/>
                </a:solidFill>
              </a:rPr>
              <a:t>Ensure partners </a:t>
            </a:r>
            <a:r>
              <a:rPr lang="en-GB" sz="1800" dirty="0">
                <a:solidFill>
                  <a:schemeClr val="dk1"/>
                </a:solidFill>
              </a:rPr>
              <a:t>understand balance </a:t>
            </a:r>
            <a:r>
              <a:rPr lang="en-GB" sz="1800" dirty="0" smtClean="0">
                <a:solidFill>
                  <a:schemeClr val="dk1"/>
                </a:solidFill>
              </a:rPr>
              <a:t>v </a:t>
            </a:r>
            <a:r>
              <a:rPr lang="en-GB" sz="1800" dirty="0">
                <a:solidFill>
                  <a:schemeClr val="dk1"/>
                </a:solidFill>
              </a:rPr>
              <a:t>innovation </a:t>
            </a:r>
            <a:r>
              <a:rPr lang="en-GB" sz="1800" dirty="0" smtClean="0">
                <a:solidFill>
                  <a:schemeClr val="dk1"/>
                </a:solidFill>
              </a:rPr>
              <a:t>&amp; </a:t>
            </a:r>
            <a:r>
              <a:rPr lang="en-GB" sz="1800" dirty="0">
                <a:solidFill>
                  <a:schemeClr val="dk1"/>
                </a:solidFill>
              </a:rPr>
              <a:t>‘risk avoidance’</a:t>
            </a:r>
          </a:p>
          <a:p>
            <a:pPr marL="457200" lvl="0" indent="-342900" rtl="0">
              <a:lnSpc>
                <a:spcPct val="115000"/>
              </a:lnSpc>
              <a:spcBef>
                <a:spcPts val="1000"/>
              </a:spcBef>
              <a:buSzPct val="100000"/>
              <a:buChar char="●"/>
            </a:pPr>
            <a:r>
              <a:rPr lang="en-GB" sz="1800" dirty="0" smtClean="0">
                <a:solidFill>
                  <a:schemeClr val="dk1"/>
                </a:solidFill>
              </a:rPr>
              <a:t>Collect </a:t>
            </a:r>
            <a:r>
              <a:rPr lang="en-GB" sz="1800" dirty="0">
                <a:solidFill>
                  <a:schemeClr val="dk1"/>
                </a:solidFill>
              </a:rPr>
              <a:t>consistent </a:t>
            </a:r>
            <a:r>
              <a:rPr lang="en-GB" sz="1800" dirty="0" smtClean="0">
                <a:solidFill>
                  <a:schemeClr val="dk1"/>
                </a:solidFill>
              </a:rPr>
              <a:t>data/evidence to </a:t>
            </a:r>
            <a:r>
              <a:rPr lang="en-GB" sz="1800" dirty="0">
                <a:solidFill>
                  <a:schemeClr val="dk1"/>
                </a:solidFill>
              </a:rPr>
              <a:t>make the moral, business </a:t>
            </a:r>
            <a:r>
              <a:rPr lang="en-GB" sz="1800" dirty="0" smtClean="0">
                <a:solidFill>
                  <a:schemeClr val="dk1"/>
                </a:solidFill>
              </a:rPr>
              <a:t>&amp; </a:t>
            </a:r>
            <a:r>
              <a:rPr lang="en-GB" sz="1800" dirty="0">
                <a:solidFill>
                  <a:schemeClr val="dk1"/>
                </a:solidFill>
              </a:rPr>
              <a:t>evaluation case for the model</a:t>
            </a:r>
          </a:p>
          <a:p>
            <a:pPr marL="457200" lvl="0" indent="-342900" rtl="0">
              <a:lnSpc>
                <a:spcPct val="115000"/>
              </a:lnSpc>
              <a:spcBef>
                <a:spcPts val="1000"/>
              </a:spcBef>
              <a:buSzPct val="100000"/>
              <a:buChar char="●"/>
            </a:pPr>
            <a:r>
              <a:rPr lang="en-GB" sz="1800" dirty="0">
                <a:solidFill>
                  <a:schemeClr val="dk1"/>
                </a:solidFill>
              </a:rPr>
              <a:t>‘</a:t>
            </a:r>
            <a:r>
              <a:rPr lang="en-GB" sz="1800" dirty="0" smtClean="0">
                <a:solidFill>
                  <a:schemeClr val="dk1"/>
                </a:solidFill>
              </a:rPr>
              <a:t>Reset’ </a:t>
            </a:r>
            <a:r>
              <a:rPr lang="en-GB" sz="1800" dirty="0">
                <a:solidFill>
                  <a:schemeClr val="dk1"/>
                </a:solidFill>
              </a:rPr>
              <a:t>tricky relationships </a:t>
            </a:r>
            <a:r>
              <a:rPr lang="en-GB" sz="1800" dirty="0" smtClean="0">
                <a:solidFill>
                  <a:schemeClr val="dk1"/>
                </a:solidFill>
              </a:rPr>
              <a:t>v </a:t>
            </a:r>
            <a:r>
              <a:rPr lang="en-GB" sz="1800" dirty="0">
                <a:solidFill>
                  <a:schemeClr val="dk1"/>
                </a:solidFill>
              </a:rPr>
              <a:t>young people </a:t>
            </a:r>
            <a:r>
              <a:rPr lang="en-GB" sz="1800" dirty="0" smtClean="0">
                <a:solidFill>
                  <a:schemeClr val="dk1"/>
                </a:solidFill>
              </a:rPr>
              <a:t>&amp; </a:t>
            </a:r>
            <a:r>
              <a:rPr lang="en-GB" sz="1800" dirty="0">
                <a:solidFill>
                  <a:schemeClr val="dk1"/>
                </a:solidFill>
              </a:rPr>
              <a:t>services, e.g. police perceptions of adolescents </a:t>
            </a:r>
            <a:r>
              <a:rPr lang="en-GB" sz="1800" dirty="0" smtClean="0">
                <a:solidFill>
                  <a:schemeClr val="dk1"/>
                </a:solidFill>
              </a:rPr>
              <a:t>/families</a:t>
            </a:r>
            <a:endParaRPr lang="en-GB" sz="1800" dirty="0">
              <a:solidFill>
                <a:schemeClr val="dk1"/>
              </a:solidFill>
            </a:endParaRPr>
          </a:p>
          <a:p>
            <a:pPr marL="457200" lvl="0" indent="-342900" rtl="0">
              <a:lnSpc>
                <a:spcPct val="115000"/>
              </a:lnSpc>
              <a:spcBef>
                <a:spcPts val="1000"/>
              </a:spcBef>
              <a:buSzPct val="100000"/>
              <a:buChar char="●"/>
            </a:pPr>
            <a:r>
              <a:rPr lang="en-GB" sz="1800" dirty="0" smtClean="0">
                <a:solidFill>
                  <a:schemeClr val="dk1"/>
                </a:solidFill>
              </a:rPr>
              <a:t>‘Push the boundaries’ such as:</a:t>
            </a:r>
          </a:p>
          <a:p>
            <a:pPr marL="114300" lvl="0" rtl="0">
              <a:lnSpc>
                <a:spcPct val="115000"/>
              </a:lnSpc>
              <a:spcBef>
                <a:spcPts val="1000"/>
              </a:spcBef>
              <a:buSzPct val="100000"/>
            </a:pPr>
            <a:r>
              <a:rPr lang="en-GB" sz="1800" dirty="0" smtClean="0">
                <a:solidFill>
                  <a:schemeClr val="dk1"/>
                </a:solidFill>
              </a:rPr>
              <a:t>-  new </a:t>
            </a:r>
            <a:r>
              <a:rPr lang="en-GB" sz="1800" dirty="0">
                <a:solidFill>
                  <a:schemeClr val="dk1"/>
                </a:solidFill>
              </a:rPr>
              <a:t>uses of </a:t>
            </a:r>
            <a:r>
              <a:rPr lang="en-GB" sz="1800" dirty="0" smtClean="0">
                <a:solidFill>
                  <a:schemeClr val="dk1"/>
                </a:solidFill>
              </a:rPr>
              <a:t>‘bespoke’ placements/ Ofsted exemption - now accepted practice </a:t>
            </a:r>
          </a:p>
          <a:p>
            <a:pPr marL="114300" lvl="0" rtl="0">
              <a:lnSpc>
                <a:spcPct val="115000"/>
              </a:lnSpc>
              <a:spcBef>
                <a:spcPts val="1000"/>
              </a:spcBef>
              <a:buSzPct val="100000"/>
            </a:pPr>
            <a:r>
              <a:rPr lang="en-GB" sz="1800" dirty="0" smtClean="0">
                <a:solidFill>
                  <a:schemeClr val="dk1"/>
                </a:solidFill>
              </a:rPr>
              <a:t>-  RAISE process (risk manage not risk averse!)</a:t>
            </a:r>
            <a:endParaRPr lang="en-GB" sz="1800" dirty="0">
              <a:solidFill>
                <a:schemeClr val="dk1"/>
              </a:solidFill>
            </a:endParaRPr>
          </a:p>
        </p:txBody>
      </p:sp>
      <p:sp>
        <p:nvSpPr>
          <p:cNvPr id="93" name="Shape 93"/>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1156187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9"/>
        <p:cNvGrpSpPr/>
        <p:nvPr/>
      </p:nvGrpSpPr>
      <p:grpSpPr>
        <a:xfrm>
          <a:off x="0" y="0"/>
          <a:ext cx="0" cy="0"/>
          <a:chOff x="0" y="0"/>
          <a:chExt cx="0" cy="0"/>
        </a:xfrm>
      </p:grpSpPr>
      <p:sp>
        <p:nvSpPr>
          <p:cNvPr id="80" name="Shape 80"/>
          <p:cNvSpPr/>
          <p:nvPr/>
        </p:nvSpPr>
        <p:spPr>
          <a:xfrm>
            <a:off x="501424" y="1027650"/>
            <a:ext cx="8403089" cy="4117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200" b="1" dirty="0" smtClean="0">
                <a:solidFill>
                  <a:srgbClr val="8E7CC3"/>
                </a:solidFill>
              </a:rPr>
              <a:t>What is it?</a:t>
            </a:r>
            <a:r>
              <a:rPr lang="en-GB" sz="2200" b="1" dirty="0" smtClean="0">
                <a:solidFill>
                  <a:srgbClr val="8E7CC3"/>
                </a:solidFill>
                <a:latin typeface="Arial"/>
                <a:ea typeface="Arial"/>
                <a:cs typeface="Arial"/>
                <a:sym typeface="Arial"/>
              </a:rPr>
              <a:t> </a:t>
            </a:r>
          </a:p>
          <a:p>
            <a:pPr marL="0" marR="0" lvl="0" indent="0" algn="l" rtl="0">
              <a:spcBef>
                <a:spcPts val="0"/>
              </a:spcBef>
              <a:buSzPct val="25000"/>
              <a:buNone/>
            </a:pPr>
            <a:endParaRPr lang="en-GB" sz="2200" b="1" dirty="0" smtClean="0">
              <a:solidFill>
                <a:srgbClr val="8E7CC3"/>
              </a:solidFill>
              <a:latin typeface="Arial"/>
              <a:ea typeface="Arial"/>
              <a:cs typeface="Arial"/>
              <a:sym typeface="Arial"/>
            </a:endParaRPr>
          </a:p>
          <a:p>
            <a:pPr marL="0" marR="0" lvl="0" indent="0" algn="l" rtl="0">
              <a:spcBef>
                <a:spcPts val="0"/>
              </a:spcBef>
              <a:buSzPct val="25000"/>
              <a:buNone/>
            </a:pPr>
            <a:r>
              <a:rPr lang="en-GB" sz="2000" b="1" dirty="0" smtClean="0">
                <a:solidFill>
                  <a:srgbClr val="8E7CC3"/>
                </a:solidFill>
                <a:latin typeface="Arial"/>
                <a:ea typeface="Arial"/>
                <a:cs typeface="Arial"/>
                <a:sym typeface="Arial"/>
              </a:rPr>
              <a:t>1</a:t>
            </a:r>
            <a:r>
              <a:rPr lang="en-GB" sz="2000" b="1" baseline="30000" dirty="0" smtClean="0">
                <a:solidFill>
                  <a:srgbClr val="8E7CC3"/>
                </a:solidFill>
                <a:latin typeface="Arial"/>
                <a:ea typeface="Arial"/>
                <a:cs typeface="Arial"/>
                <a:sym typeface="Arial"/>
              </a:rPr>
              <a:t>st</a:t>
            </a:r>
            <a:r>
              <a:rPr lang="en-GB" sz="2000" b="1" dirty="0" smtClean="0">
                <a:solidFill>
                  <a:srgbClr val="8E7CC3"/>
                </a:solidFill>
                <a:latin typeface="Arial"/>
                <a:ea typeface="Arial"/>
                <a:cs typeface="Arial"/>
                <a:sym typeface="Arial"/>
              </a:rPr>
              <a:t> wave Innovation Programme ‘rethinking care for adolescents’ confidence from </a:t>
            </a:r>
            <a:r>
              <a:rPr lang="en-GB" sz="2000" b="1" dirty="0" err="1" smtClean="0">
                <a:solidFill>
                  <a:srgbClr val="8E7CC3"/>
                </a:solidFill>
                <a:latin typeface="Arial"/>
                <a:ea typeface="Arial"/>
                <a:cs typeface="Arial"/>
                <a:sym typeface="Arial"/>
              </a:rPr>
              <a:t>DfE</a:t>
            </a:r>
            <a:r>
              <a:rPr lang="en-GB" sz="2000" b="1" dirty="0" smtClean="0">
                <a:solidFill>
                  <a:srgbClr val="8E7CC3"/>
                </a:solidFill>
                <a:latin typeface="Arial"/>
                <a:ea typeface="Arial"/>
                <a:cs typeface="Arial"/>
                <a:sym typeface="Arial"/>
              </a:rPr>
              <a:t> - funding to support hypothesis!</a:t>
            </a:r>
          </a:p>
          <a:p>
            <a:pPr marL="457200" lvl="0" indent="-355600">
              <a:lnSpc>
                <a:spcPct val="115000"/>
              </a:lnSpc>
              <a:spcBef>
                <a:spcPts val="1000"/>
              </a:spcBef>
              <a:buSzPct val="100000"/>
              <a:buChar char="●"/>
            </a:pPr>
            <a:r>
              <a:rPr lang="en-GB" sz="2000" dirty="0" smtClean="0"/>
              <a:t>Integrated service for complex adolescents</a:t>
            </a:r>
          </a:p>
          <a:p>
            <a:pPr marL="457200" lvl="0" indent="-355600">
              <a:lnSpc>
                <a:spcPct val="115000"/>
              </a:lnSpc>
              <a:spcBef>
                <a:spcPts val="1000"/>
              </a:spcBef>
              <a:buSzPct val="100000"/>
              <a:buChar char="●"/>
            </a:pPr>
            <a:r>
              <a:rPr lang="en-GB" sz="2000" dirty="0" smtClean="0"/>
              <a:t>Needs addressed in single team of specialists - working together  ‘shared language &amp; practice’</a:t>
            </a:r>
          </a:p>
          <a:p>
            <a:pPr marL="457200" lvl="0" indent="-355600">
              <a:lnSpc>
                <a:spcPct val="115000"/>
              </a:lnSpc>
              <a:spcBef>
                <a:spcPts val="1000"/>
              </a:spcBef>
              <a:buSzPct val="100000"/>
              <a:buChar char="●"/>
            </a:pPr>
            <a:r>
              <a:rPr lang="en-GB" sz="2000" dirty="0" smtClean="0"/>
              <a:t>One consistent key worker - follows young person through placements</a:t>
            </a:r>
          </a:p>
          <a:p>
            <a:pPr marL="457200" lvl="0" indent="-355600">
              <a:lnSpc>
                <a:spcPct val="115000"/>
              </a:lnSpc>
              <a:spcBef>
                <a:spcPts val="1000"/>
              </a:spcBef>
              <a:buSzPct val="100000"/>
              <a:buChar char="●"/>
            </a:pPr>
            <a:r>
              <a:rPr lang="en-GB" sz="2000" dirty="0" smtClean="0"/>
              <a:t>Range of accommodation options, services and outreach support</a:t>
            </a:r>
          </a:p>
          <a:p>
            <a:pPr marL="457200" lvl="0" indent="-355600">
              <a:lnSpc>
                <a:spcPct val="115000"/>
              </a:lnSpc>
              <a:spcBef>
                <a:spcPts val="1000"/>
              </a:spcBef>
              <a:buSzPct val="100000"/>
              <a:buChar char="●"/>
            </a:pPr>
            <a:r>
              <a:rPr lang="en-GB" sz="2000" dirty="0" smtClean="0"/>
              <a:t>Edge of care work with families (prevent entry to and out of care)</a:t>
            </a:r>
          </a:p>
          <a:p>
            <a:pPr marL="457200" lvl="0" indent="-355600">
              <a:lnSpc>
                <a:spcPct val="115000"/>
              </a:lnSpc>
              <a:spcBef>
                <a:spcPts val="1000"/>
              </a:spcBef>
              <a:buSzPct val="100000"/>
              <a:buChar char="●"/>
            </a:pPr>
            <a:r>
              <a:rPr lang="en-GB" sz="2000" dirty="0" smtClean="0"/>
              <a:t>Residential care used to stabilise situations, with continuous assessment and risk management</a:t>
            </a:r>
          </a:p>
          <a:p>
            <a:pPr marR="0" lvl="0" algn="l" rtl="0">
              <a:spcBef>
                <a:spcPts val="0"/>
              </a:spcBef>
              <a:buNone/>
            </a:pPr>
            <a:endParaRPr sz="2200" dirty="0" smtClean="0"/>
          </a:p>
          <a:p>
            <a:pPr marL="0" marR="0" lvl="0" indent="0" algn="l" rtl="0">
              <a:spcBef>
                <a:spcPts val="0"/>
              </a:spcBef>
              <a:buNone/>
            </a:pPr>
            <a:endParaRPr sz="1800" dirty="0">
              <a:solidFill>
                <a:srgbClr val="000000"/>
              </a:solidFill>
              <a:latin typeface="Arial"/>
              <a:ea typeface="Arial"/>
              <a:cs typeface="Arial"/>
              <a:sym typeface="Arial"/>
            </a:endParaRPr>
          </a:p>
        </p:txBody>
      </p:sp>
      <p:sp>
        <p:nvSpPr>
          <p:cNvPr id="81" name="Shape 81"/>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352172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9"/>
        <p:cNvGrpSpPr/>
        <p:nvPr/>
      </p:nvGrpSpPr>
      <p:grpSpPr>
        <a:xfrm>
          <a:off x="0" y="0"/>
          <a:ext cx="0" cy="0"/>
          <a:chOff x="0" y="0"/>
          <a:chExt cx="0" cy="0"/>
        </a:xfrm>
      </p:grpSpPr>
      <p:sp>
        <p:nvSpPr>
          <p:cNvPr id="80" name="Shape 80"/>
          <p:cNvSpPr/>
          <p:nvPr/>
        </p:nvSpPr>
        <p:spPr>
          <a:xfrm>
            <a:off x="501425" y="309194"/>
            <a:ext cx="8123100" cy="4117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GB" sz="2200" b="1" dirty="0" smtClean="0">
              <a:solidFill>
                <a:srgbClr val="8E7CC3"/>
              </a:solidFill>
            </a:endParaRPr>
          </a:p>
          <a:p>
            <a:pPr marL="0" marR="0" lvl="0" indent="0" algn="l" rtl="0">
              <a:spcBef>
                <a:spcPts val="0"/>
              </a:spcBef>
              <a:buSzPct val="25000"/>
              <a:buNone/>
            </a:pPr>
            <a:endParaRPr lang="en-GB" sz="2000" b="1" dirty="0" smtClean="0">
              <a:solidFill>
                <a:srgbClr val="8E7CC3"/>
              </a:solidFill>
            </a:endParaRPr>
          </a:p>
          <a:p>
            <a:pPr marL="0" marR="0" lvl="0" indent="0" algn="l" rtl="0">
              <a:spcBef>
                <a:spcPts val="0"/>
              </a:spcBef>
              <a:buSzPct val="25000"/>
              <a:buNone/>
            </a:pPr>
            <a:r>
              <a:rPr lang="en-GB" sz="2000" b="1" dirty="0" smtClean="0">
                <a:solidFill>
                  <a:srgbClr val="8E7CC3"/>
                </a:solidFill>
              </a:rPr>
              <a:t>What’s </a:t>
            </a:r>
            <a:r>
              <a:rPr lang="en-GB" sz="2000" b="1" dirty="0">
                <a:solidFill>
                  <a:srgbClr val="8E7CC3"/>
                </a:solidFill>
              </a:rPr>
              <a:t>innovative</a:t>
            </a:r>
            <a:r>
              <a:rPr lang="en-GB" sz="2000" b="1" dirty="0">
                <a:solidFill>
                  <a:srgbClr val="8E7CC3"/>
                </a:solidFill>
                <a:sym typeface="Arial"/>
              </a:rPr>
              <a:t> </a:t>
            </a:r>
            <a:endParaRPr sz="2000" dirty="0"/>
          </a:p>
          <a:p>
            <a:pPr marR="0" lvl="0" algn="l" rtl="0">
              <a:spcBef>
                <a:spcPts val="0"/>
              </a:spcBef>
              <a:buNone/>
            </a:pPr>
            <a:endParaRPr lang="en-GB" sz="2000" dirty="0" smtClean="0"/>
          </a:p>
          <a:p>
            <a:pPr marR="0" lvl="0" algn="l" rtl="0">
              <a:spcBef>
                <a:spcPts val="0"/>
              </a:spcBef>
              <a:buNone/>
            </a:pPr>
            <a:r>
              <a:rPr lang="en-GB" sz="2000" dirty="0" smtClean="0"/>
              <a:t>Pulling </a:t>
            </a:r>
            <a:r>
              <a:rPr lang="en-GB" sz="2000" dirty="0"/>
              <a:t>expertise into the team </a:t>
            </a:r>
            <a:r>
              <a:rPr lang="en-GB" sz="2000" dirty="0" smtClean="0"/>
              <a:t>instead of passing </a:t>
            </a:r>
            <a:r>
              <a:rPr lang="en-GB" sz="2000" dirty="0"/>
              <a:t>cases on</a:t>
            </a:r>
          </a:p>
          <a:p>
            <a:pPr marL="457200" marR="0" lvl="0" indent="-330200" algn="l" rtl="0">
              <a:spcBef>
                <a:spcPts val="0"/>
              </a:spcBef>
              <a:buSzPct val="100000"/>
              <a:buChar char="●"/>
            </a:pPr>
            <a:r>
              <a:rPr lang="en-GB" sz="2000" dirty="0"/>
              <a:t>Engaging wider group of professionals</a:t>
            </a:r>
          </a:p>
          <a:p>
            <a:pPr marL="457200" marR="0" lvl="0" indent="-330200" algn="l" rtl="0">
              <a:spcBef>
                <a:spcPts val="0"/>
              </a:spcBef>
              <a:buSzPct val="100000"/>
              <a:buChar char="●"/>
            </a:pPr>
            <a:r>
              <a:rPr lang="en-GB" sz="2000" dirty="0"/>
              <a:t>Training </a:t>
            </a:r>
            <a:r>
              <a:rPr lang="en-GB" sz="2000" dirty="0" smtClean="0"/>
              <a:t>in evidence-based </a:t>
            </a:r>
            <a:r>
              <a:rPr lang="en-GB" sz="2000" dirty="0"/>
              <a:t>practice: </a:t>
            </a:r>
            <a:r>
              <a:rPr lang="en-GB" sz="2000" dirty="0" smtClean="0"/>
              <a:t>e.g. RP, SOS, TCI</a:t>
            </a:r>
          </a:p>
          <a:p>
            <a:pPr marL="457200" marR="0" lvl="0" indent="-330200" algn="l" rtl="0">
              <a:spcBef>
                <a:spcPts val="0"/>
              </a:spcBef>
              <a:buSzPct val="100000"/>
              <a:buChar char="●"/>
            </a:pPr>
            <a:r>
              <a:rPr lang="en-GB" sz="2000" dirty="0" smtClean="0"/>
              <a:t>Consistency &amp; clear purpose (TOC)</a:t>
            </a:r>
          </a:p>
          <a:p>
            <a:pPr marR="0" lvl="0" algn="l" rtl="0">
              <a:spcBef>
                <a:spcPts val="0"/>
              </a:spcBef>
              <a:buNone/>
            </a:pPr>
            <a:endParaRPr lang="en-GB" sz="2000" dirty="0"/>
          </a:p>
          <a:p>
            <a:pPr marR="0" lvl="0" algn="l" rtl="0">
              <a:spcBef>
                <a:spcPts val="0"/>
              </a:spcBef>
              <a:buNone/>
            </a:pPr>
            <a:r>
              <a:rPr lang="en-GB" sz="2000" dirty="0" smtClean="0"/>
              <a:t>A </a:t>
            </a:r>
            <a:r>
              <a:rPr lang="en-GB" sz="2000" dirty="0"/>
              <a:t>genuine commitment from leadership to co-producing provision at every level</a:t>
            </a:r>
          </a:p>
          <a:p>
            <a:pPr marL="457200" marR="0" lvl="0" indent="-330200" algn="l" rtl="0">
              <a:spcBef>
                <a:spcPts val="0"/>
              </a:spcBef>
              <a:buSzPct val="100000"/>
              <a:buChar char="●"/>
            </a:pPr>
            <a:r>
              <a:rPr lang="en-GB" sz="2000" dirty="0"/>
              <a:t>Co-designing with young people</a:t>
            </a:r>
          </a:p>
          <a:p>
            <a:pPr marL="457200" marR="0" lvl="0" indent="-330200" algn="l" rtl="0">
              <a:spcBef>
                <a:spcPts val="0"/>
              </a:spcBef>
              <a:buSzPct val="100000"/>
              <a:buChar char="●"/>
            </a:pPr>
            <a:r>
              <a:rPr lang="en-GB" sz="2000" dirty="0"/>
              <a:t>Working in partnership</a:t>
            </a:r>
          </a:p>
          <a:p>
            <a:pPr marL="457200" marR="0" lvl="0" indent="-330200" algn="l" rtl="0">
              <a:spcBef>
                <a:spcPts val="0"/>
              </a:spcBef>
              <a:buSzPct val="100000"/>
              <a:buChar char="●"/>
            </a:pPr>
            <a:r>
              <a:rPr lang="en-GB" sz="2000" dirty="0"/>
              <a:t>Practitioner-led development</a:t>
            </a:r>
          </a:p>
          <a:p>
            <a:pPr marR="0" lvl="0" algn="l" rtl="0">
              <a:spcBef>
                <a:spcPts val="0"/>
              </a:spcBef>
              <a:buNone/>
            </a:pPr>
            <a:endParaRPr sz="2000" dirty="0"/>
          </a:p>
          <a:p>
            <a:pPr marR="0" lvl="0" algn="l" rtl="0">
              <a:spcBef>
                <a:spcPts val="0"/>
              </a:spcBef>
              <a:buNone/>
            </a:pPr>
            <a:r>
              <a:rPr lang="en-GB" sz="2000" dirty="0"/>
              <a:t>Changing system conditions by thinking differently about assets, resources and value for money</a:t>
            </a:r>
          </a:p>
          <a:p>
            <a:pPr marL="457200" marR="0" lvl="0" indent="-330200" algn="l" rtl="0">
              <a:spcBef>
                <a:spcPts val="0"/>
              </a:spcBef>
              <a:buSzPct val="100000"/>
              <a:buChar char="●"/>
            </a:pPr>
            <a:r>
              <a:rPr lang="en-GB" sz="2000" dirty="0"/>
              <a:t>Focusing on long-term value for money</a:t>
            </a:r>
          </a:p>
          <a:p>
            <a:pPr marL="457200" marR="0" lvl="0" indent="-330200" algn="l" rtl="0">
              <a:spcBef>
                <a:spcPts val="0"/>
              </a:spcBef>
              <a:buSzPct val="100000"/>
              <a:buChar char="●"/>
            </a:pPr>
            <a:r>
              <a:rPr lang="en-GB" sz="2000" dirty="0"/>
              <a:t>Using existing </a:t>
            </a:r>
            <a:r>
              <a:rPr lang="en-GB" sz="2000" dirty="0" smtClean="0"/>
              <a:t>placement </a:t>
            </a:r>
            <a:r>
              <a:rPr lang="en-GB" sz="2000" dirty="0"/>
              <a:t>options in new </a:t>
            </a:r>
            <a:r>
              <a:rPr lang="en-GB" sz="2000" dirty="0" smtClean="0"/>
              <a:t>ways</a:t>
            </a:r>
          </a:p>
          <a:p>
            <a:pPr marL="457200" marR="0" lvl="0" indent="-330200" algn="l" rtl="0">
              <a:spcBef>
                <a:spcPts val="0"/>
              </a:spcBef>
              <a:buSzPct val="100000"/>
              <a:buChar char="●"/>
            </a:pPr>
            <a:endParaRPr lang="en-GB" sz="2000" dirty="0"/>
          </a:p>
          <a:p>
            <a:pPr marL="127000" marR="0" lvl="0" algn="l" rtl="0">
              <a:spcBef>
                <a:spcPts val="0"/>
              </a:spcBef>
              <a:buSzPct val="100000"/>
            </a:pPr>
            <a:endParaRPr lang="en-GB" sz="1600" dirty="0"/>
          </a:p>
          <a:p>
            <a:pPr marR="0" lvl="0" algn="l" rtl="0">
              <a:spcBef>
                <a:spcPts val="0"/>
              </a:spcBef>
              <a:buNone/>
            </a:pPr>
            <a:endParaRPr sz="2200" dirty="0"/>
          </a:p>
          <a:p>
            <a:pPr marL="0" marR="0" lvl="0" indent="0" algn="l" rtl="0">
              <a:spcBef>
                <a:spcPts val="0"/>
              </a:spcBef>
              <a:buNone/>
            </a:pPr>
            <a:endParaRPr sz="1800" dirty="0">
              <a:solidFill>
                <a:srgbClr val="000000"/>
              </a:solidFill>
              <a:latin typeface="Arial"/>
              <a:ea typeface="Arial"/>
              <a:cs typeface="Arial"/>
              <a:sym typeface="Arial"/>
            </a:endParaRPr>
          </a:p>
        </p:txBody>
      </p:sp>
      <p:sp>
        <p:nvSpPr>
          <p:cNvPr id="81" name="Shape 81"/>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pic>
        <p:nvPicPr>
          <p:cNvPr id="4" name="Picture 2" descr="C:\Users\sriley1\AppData\Local\Microsoft\Windows\Temporary Internet Files\Content.IE5\T5RH0Y43\MC9004325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83163">
            <a:off x="6512652" y="319822"/>
            <a:ext cx="2446760" cy="26691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864369">
            <a:off x="6424423" y="647048"/>
            <a:ext cx="2888758" cy="400110"/>
          </a:xfrm>
          <a:prstGeom prst="rect">
            <a:avLst/>
          </a:prstGeom>
          <a:noFill/>
        </p:spPr>
        <p:txBody>
          <a:bodyPr wrap="square" rtlCol="0">
            <a:spAutoFit/>
          </a:bodyPr>
          <a:lstStyle/>
          <a:p>
            <a:r>
              <a:rPr lang="en-GB" sz="2000" dirty="0" smtClean="0">
                <a:solidFill>
                  <a:schemeClr val="bg1"/>
                </a:solidFill>
              </a:rPr>
              <a:t>Integrated management</a:t>
            </a:r>
            <a:endParaRPr lang="en-GB" sz="2000" dirty="0">
              <a:solidFill>
                <a:schemeClr val="bg1"/>
              </a:solidFill>
            </a:endParaRPr>
          </a:p>
        </p:txBody>
      </p:sp>
    </p:spTree>
    <p:extLst>
      <p:ext uri="{BB962C8B-B14F-4D97-AF65-F5344CB8AC3E}">
        <p14:creationId xmlns:p14="http://schemas.microsoft.com/office/powerpoint/2010/main" val="466668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5"/>
        <p:cNvGrpSpPr/>
        <p:nvPr/>
      </p:nvGrpSpPr>
      <p:grpSpPr>
        <a:xfrm>
          <a:off x="0" y="0"/>
          <a:ext cx="0" cy="0"/>
          <a:chOff x="0" y="0"/>
          <a:chExt cx="0" cy="0"/>
        </a:xfrm>
      </p:grpSpPr>
      <p:grpSp>
        <p:nvGrpSpPr>
          <p:cNvPr id="66" name="Shape 66"/>
          <p:cNvGrpSpPr/>
          <p:nvPr/>
        </p:nvGrpSpPr>
        <p:grpSpPr>
          <a:xfrm>
            <a:off x="0" y="129246"/>
            <a:ext cx="9144000" cy="6465900"/>
            <a:chOff x="0" y="392136"/>
            <a:chExt cx="9144000" cy="6465900"/>
          </a:xfrm>
        </p:grpSpPr>
        <p:pic>
          <p:nvPicPr>
            <p:cNvPr id="67" name="Shape 67" descr="NYCC2 v2.tif"/>
            <p:cNvPicPr preferRelativeResize="0"/>
            <p:nvPr/>
          </p:nvPicPr>
          <p:blipFill rotWithShape="1">
            <a:blip r:embed="rId3">
              <a:alphaModFix/>
            </a:blip>
            <a:srcRect/>
            <a:stretch/>
          </p:blipFill>
          <p:spPr>
            <a:xfrm>
              <a:off x="0" y="392136"/>
              <a:ext cx="9144000" cy="6465900"/>
            </a:xfrm>
            <a:prstGeom prst="rect">
              <a:avLst/>
            </a:prstGeom>
            <a:noFill/>
            <a:ln>
              <a:noFill/>
            </a:ln>
          </p:spPr>
        </p:pic>
        <p:sp>
          <p:nvSpPr>
            <p:cNvPr id="69" name="Shape 69"/>
            <p:cNvSpPr txBox="1"/>
            <p:nvPr/>
          </p:nvSpPr>
          <p:spPr>
            <a:xfrm>
              <a:off x="4200238" y="1646608"/>
              <a:ext cx="1395300" cy="3692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GB" sz="1800" dirty="0">
                <a:solidFill>
                  <a:srgbClr val="FFFFFF"/>
                </a:solidFill>
                <a:latin typeface="Arial"/>
                <a:ea typeface="Arial"/>
                <a:cs typeface="Arial"/>
                <a:sym typeface="Arial"/>
              </a:endParaRPr>
            </a:p>
          </p:txBody>
        </p:sp>
        <p:sp>
          <p:nvSpPr>
            <p:cNvPr id="70" name="Shape 70"/>
            <p:cNvSpPr txBox="1"/>
            <p:nvPr/>
          </p:nvSpPr>
          <p:spPr>
            <a:xfrm>
              <a:off x="5641544" y="1640232"/>
              <a:ext cx="13953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GB" sz="1800" dirty="0" smtClean="0">
                  <a:solidFill>
                    <a:srgbClr val="FFFFFF"/>
                  </a:solidFill>
                  <a:latin typeface="Arial"/>
                  <a:ea typeface="Arial"/>
                  <a:cs typeface="Arial"/>
                  <a:sym typeface="Arial"/>
                </a:rPr>
                <a:t>Embedded Speech &amp; Language Therapist</a:t>
              </a:r>
            </a:p>
            <a:p>
              <a:pPr marL="0" marR="0" lvl="0" indent="0" algn="ctr" rtl="0">
                <a:spcBef>
                  <a:spcPts val="0"/>
                </a:spcBef>
                <a:buSzPct val="25000"/>
                <a:buNone/>
              </a:pPr>
              <a:r>
                <a:rPr lang="en-GB" sz="1800" dirty="0" smtClean="0">
                  <a:solidFill>
                    <a:srgbClr val="FFFFFF"/>
                  </a:solidFill>
                </a:rPr>
                <a:t>‘CSW’</a:t>
              </a:r>
              <a:endParaRPr lang="en-GB" sz="1800" dirty="0">
                <a:solidFill>
                  <a:srgbClr val="FFFFFF"/>
                </a:solidFill>
                <a:latin typeface="Arial"/>
                <a:ea typeface="Arial"/>
                <a:cs typeface="Arial"/>
                <a:sym typeface="Arial"/>
              </a:endParaRPr>
            </a:p>
          </p:txBody>
        </p:sp>
        <p:sp>
          <p:nvSpPr>
            <p:cNvPr id="71" name="Shape 71"/>
            <p:cNvSpPr txBox="1"/>
            <p:nvPr/>
          </p:nvSpPr>
          <p:spPr>
            <a:xfrm>
              <a:off x="5903685" y="3557655"/>
              <a:ext cx="15117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GB" sz="1800" dirty="0" smtClean="0">
                  <a:solidFill>
                    <a:srgbClr val="FFFFFF"/>
                  </a:solidFill>
                  <a:latin typeface="Arial"/>
                  <a:ea typeface="Arial"/>
                  <a:cs typeface="Arial"/>
                  <a:sym typeface="Arial"/>
                </a:rPr>
                <a:t>Embedded</a:t>
              </a:r>
            </a:p>
            <a:p>
              <a:pPr marL="0" marR="0" lvl="0" indent="0" algn="ctr" rtl="0">
                <a:spcBef>
                  <a:spcPts val="0"/>
                </a:spcBef>
                <a:buSzPct val="25000"/>
                <a:buNone/>
              </a:pPr>
              <a:r>
                <a:rPr lang="en-GB" sz="1800" dirty="0" smtClean="0">
                  <a:solidFill>
                    <a:srgbClr val="FFFFFF"/>
                  </a:solidFill>
                  <a:latin typeface="Arial"/>
                  <a:ea typeface="Arial"/>
                  <a:cs typeface="Arial"/>
                  <a:sym typeface="Arial"/>
                </a:rPr>
                <a:t>Clinical Psychologist</a:t>
              </a:r>
            </a:p>
            <a:p>
              <a:pPr marL="0" marR="0" lvl="0" indent="0" algn="ctr" rtl="0">
                <a:spcBef>
                  <a:spcPts val="0"/>
                </a:spcBef>
                <a:buSzPct val="25000"/>
                <a:buNone/>
              </a:pPr>
              <a:r>
                <a:rPr lang="en-GB" sz="1800" dirty="0" smtClean="0">
                  <a:solidFill>
                    <a:srgbClr val="FFFFFF"/>
                  </a:solidFill>
                </a:rPr>
                <a:t>‘Life Coach’</a:t>
              </a:r>
              <a:endParaRPr lang="en-GB" sz="1800" dirty="0">
                <a:solidFill>
                  <a:srgbClr val="FFFFFF"/>
                </a:solidFill>
                <a:latin typeface="Arial"/>
                <a:ea typeface="Arial"/>
                <a:cs typeface="Arial"/>
                <a:sym typeface="Arial"/>
              </a:endParaRPr>
            </a:p>
          </p:txBody>
        </p:sp>
        <p:sp>
          <p:nvSpPr>
            <p:cNvPr id="72" name="Shape 72"/>
            <p:cNvSpPr txBox="1"/>
            <p:nvPr/>
          </p:nvSpPr>
          <p:spPr>
            <a:xfrm>
              <a:off x="4608816" y="5175353"/>
              <a:ext cx="18708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GB" sz="1800" dirty="0">
                  <a:solidFill>
                    <a:srgbClr val="FFFFFF"/>
                  </a:solidFill>
                  <a:latin typeface="Arial"/>
                  <a:ea typeface="Arial"/>
                  <a:cs typeface="Arial"/>
                  <a:sym typeface="Arial"/>
                </a:rPr>
                <a:t>Homelessness </a:t>
              </a:r>
              <a:r>
                <a:rPr lang="en-GB" sz="1800" dirty="0" smtClean="0">
                  <a:solidFill>
                    <a:srgbClr val="FFFFFF"/>
                  </a:solidFill>
                  <a:latin typeface="Arial"/>
                  <a:ea typeface="Arial"/>
                  <a:cs typeface="Arial"/>
                  <a:sym typeface="Arial"/>
                </a:rPr>
                <a:t>support &amp; bespoke placements</a:t>
              </a:r>
              <a:endParaRPr lang="en-GB" sz="1800" dirty="0">
                <a:solidFill>
                  <a:srgbClr val="FFFFFF"/>
                </a:solidFill>
                <a:latin typeface="Arial"/>
                <a:ea typeface="Arial"/>
                <a:cs typeface="Arial"/>
                <a:sym typeface="Arial"/>
              </a:endParaRPr>
            </a:p>
          </p:txBody>
        </p:sp>
        <p:sp>
          <p:nvSpPr>
            <p:cNvPr id="73" name="Shape 73"/>
            <p:cNvSpPr txBox="1"/>
            <p:nvPr/>
          </p:nvSpPr>
          <p:spPr>
            <a:xfrm>
              <a:off x="2924931" y="5375157"/>
              <a:ext cx="1395299"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GB" sz="1800" dirty="0">
                <a:solidFill>
                  <a:srgbClr val="FFFFFF"/>
                </a:solidFill>
                <a:latin typeface="Arial"/>
                <a:ea typeface="Arial"/>
                <a:cs typeface="Arial"/>
                <a:sym typeface="Arial"/>
              </a:endParaRPr>
            </a:p>
          </p:txBody>
        </p:sp>
        <p:sp>
          <p:nvSpPr>
            <p:cNvPr id="74" name="Shape 74"/>
            <p:cNvSpPr txBox="1"/>
            <p:nvPr/>
          </p:nvSpPr>
          <p:spPr>
            <a:xfrm>
              <a:off x="1583444" y="3672393"/>
              <a:ext cx="15138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GB" sz="1800" dirty="0" smtClean="0">
                  <a:solidFill>
                    <a:srgbClr val="FFFFFF"/>
                  </a:solidFill>
                  <a:latin typeface="Arial"/>
                  <a:ea typeface="Arial"/>
                  <a:cs typeface="Arial"/>
                  <a:sym typeface="Arial"/>
                </a:rPr>
                <a:t>Embedded</a:t>
              </a:r>
            </a:p>
            <a:p>
              <a:pPr marL="0" marR="0" lvl="0" indent="0" algn="ctr" rtl="0">
                <a:spcBef>
                  <a:spcPts val="0"/>
                </a:spcBef>
                <a:buSzPct val="25000"/>
                <a:buNone/>
              </a:pPr>
              <a:r>
                <a:rPr lang="en-GB" sz="1800" dirty="0" smtClean="0">
                  <a:solidFill>
                    <a:srgbClr val="FFFFFF"/>
                  </a:solidFill>
                  <a:latin typeface="Arial"/>
                  <a:ea typeface="Arial"/>
                  <a:cs typeface="Arial"/>
                  <a:sym typeface="Arial"/>
                </a:rPr>
                <a:t>Police intelligence roles</a:t>
              </a:r>
              <a:endParaRPr lang="en-GB" sz="1800" dirty="0">
                <a:solidFill>
                  <a:srgbClr val="FFFFFF"/>
                </a:solidFill>
                <a:latin typeface="Arial"/>
                <a:ea typeface="Arial"/>
                <a:cs typeface="Arial"/>
                <a:sym typeface="Arial"/>
              </a:endParaRPr>
            </a:p>
          </p:txBody>
        </p:sp>
        <p:sp>
          <p:nvSpPr>
            <p:cNvPr id="75" name="Shape 75"/>
            <p:cNvSpPr txBox="1"/>
            <p:nvPr/>
          </p:nvSpPr>
          <p:spPr>
            <a:xfrm>
              <a:off x="3795953" y="4022285"/>
              <a:ext cx="15345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GB" sz="1800" dirty="0">
                  <a:solidFill>
                    <a:srgbClr val="FFFFFF"/>
                  </a:solidFill>
                  <a:latin typeface="Arial"/>
                  <a:ea typeface="Arial"/>
                  <a:cs typeface="Arial"/>
                  <a:sym typeface="Arial"/>
                </a:rPr>
                <a:t>Young person &amp; key worker</a:t>
              </a:r>
            </a:p>
          </p:txBody>
        </p:sp>
      </p:grpSp>
      <p:sp>
        <p:nvSpPr>
          <p:cNvPr id="3" name="TextBox 2"/>
          <p:cNvSpPr txBox="1"/>
          <p:nvPr/>
        </p:nvSpPr>
        <p:spPr>
          <a:xfrm>
            <a:off x="2061149" y="1461542"/>
            <a:ext cx="1473240" cy="1200329"/>
          </a:xfrm>
          <a:prstGeom prst="rect">
            <a:avLst/>
          </a:prstGeom>
          <a:noFill/>
        </p:spPr>
        <p:txBody>
          <a:bodyPr wrap="square" rtlCol="0">
            <a:spAutoFit/>
          </a:bodyPr>
          <a:lstStyle/>
          <a:p>
            <a:pPr algn="ctr"/>
            <a:r>
              <a:rPr lang="en-GB" sz="1800" dirty="0" smtClean="0">
                <a:solidFill>
                  <a:srgbClr val="FFFFFF"/>
                </a:solidFill>
              </a:rPr>
              <a:t>NWD  ‘Carers’ &amp; Supported Lodgings</a:t>
            </a:r>
            <a:endParaRPr lang="en-GB" sz="1800" dirty="0">
              <a:solidFill>
                <a:srgbClr val="FFFFFF"/>
              </a:solidFill>
            </a:endParaRPr>
          </a:p>
        </p:txBody>
      </p:sp>
      <p:sp>
        <p:nvSpPr>
          <p:cNvPr id="4" name="Rectangle 3"/>
          <p:cNvSpPr/>
          <p:nvPr/>
        </p:nvSpPr>
        <p:spPr>
          <a:xfrm>
            <a:off x="2883346" y="4969006"/>
            <a:ext cx="1428596" cy="923330"/>
          </a:xfrm>
          <a:prstGeom prst="rect">
            <a:avLst/>
          </a:prstGeom>
        </p:spPr>
        <p:txBody>
          <a:bodyPr wrap="none">
            <a:spAutoFit/>
          </a:bodyPr>
          <a:lstStyle/>
          <a:p>
            <a:pPr lvl="0" algn="ctr">
              <a:buSzPct val="25000"/>
            </a:pPr>
            <a:r>
              <a:rPr lang="en-GB" sz="1800" dirty="0" smtClean="0">
                <a:solidFill>
                  <a:srgbClr val="FFFFFF"/>
                </a:solidFill>
              </a:rPr>
              <a:t>Family</a:t>
            </a:r>
          </a:p>
          <a:p>
            <a:pPr lvl="0" algn="ctr">
              <a:buSzPct val="25000"/>
            </a:pPr>
            <a:r>
              <a:rPr lang="en-GB" sz="1800" dirty="0" smtClean="0">
                <a:solidFill>
                  <a:srgbClr val="FFFFFF"/>
                </a:solidFill>
              </a:rPr>
              <a:t> relationship</a:t>
            </a:r>
          </a:p>
          <a:p>
            <a:pPr lvl="0" algn="ctr">
              <a:buSzPct val="25000"/>
            </a:pPr>
            <a:r>
              <a:rPr lang="en-GB" sz="1800" dirty="0" smtClean="0">
                <a:solidFill>
                  <a:srgbClr val="FFFFFF"/>
                </a:solidFill>
              </a:rPr>
              <a:t> </a:t>
            </a:r>
            <a:r>
              <a:rPr lang="en-GB" sz="1800" dirty="0">
                <a:solidFill>
                  <a:srgbClr val="FFFFFF"/>
                </a:solidFill>
              </a:rPr>
              <a:t>support</a:t>
            </a:r>
          </a:p>
        </p:txBody>
      </p:sp>
      <p:sp>
        <p:nvSpPr>
          <p:cNvPr id="5" name="Rectangle 4"/>
          <p:cNvSpPr/>
          <p:nvPr/>
        </p:nvSpPr>
        <p:spPr>
          <a:xfrm>
            <a:off x="3928232" y="756765"/>
            <a:ext cx="1287533" cy="1200329"/>
          </a:xfrm>
          <a:prstGeom prst="rect">
            <a:avLst/>
          </a:prstGeom>
        </p:spPr>
        <p:txBody>
          <a:bodyPr wrap="none">
            <a:spAutoFit/>
          </a:bodyPr>
          <a:lstStyle/>
          <a:p>
            <a:pPr algn="ctr"/>
            <a:r>
              <a:rPr lang="en-GB" sz="1800" dirty="0">
                <a:solidFill>
                  <a:srgbClr val="FFFFFF"/>
                </a:solidFill>
              </a:rPr>
              <a:t>Resilient &amp;</a:t>
            </a:r>
          </a:p>
          <a:p>
            <a:pPr algn="ctr"/>
            <a:r>
              <a:rPr lang="en-GB" sz="1800" dirty="0">
                <a:solidFill>
                  <a:srgbClr val="FFFFFF"/>
                </a:solidFill>
              </a:rPr>
              <a:t> flexible </a:t>
            </a:r>
          </a:p>
          <a:p>
            <a:pPr algn="ctr"/>
            <a:r>
              <a:rPr lang="en-GB" sz="1800" dirty="0">
                <a:solidFill>
                  <a:srgbClr val="FFFFFF"/>
                </a:solidFill>
              </a:rPr>
              <a:t>NWD </a:t>
            </a:r>
          </a:p>
          <a:p>
            <a:pPr algn="ctr"/>
            <a:r>
              <a:rPr lang="en-GB" sz="1800" dirty="0">
                <a:solidFill>
                  <a:srgbClr val="FFFFFF"/>
                </a:solidFill>
              </a:rPr>
              <a:t>Hub Team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5"/>
        <p:cNvGrpSpPr/>
        <p:nvPr/>
      </p:nvGrpSpPr>
      <p:grpSpPr>
        <a:xfrm>
          <a:off x="0" y="0"/>
          <a:ext cx="0" cy="0"/>
          <a:chOff x="0" y="0"/>
          <a:chExt cx="0" cy="0"/>
        </a:xfrm>
      </p:grpSpPr>
      <p:sp>
        <p:nvSpPr>
          <p:cNvPr id="86" name="Shape 86"/>
          <p:cNvSpPr/>
          <p:nvPr/>
        </p:nvSpPr>
        <p:spPr>
          <a:xfrm>
            <a:off x="181429" y="1096938"/>
            <a:ext cx="8962571" cy="4117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GB" sz="2200" b="1" dirty="0" smtClean="0">
              <a:solidFill>
                <a:srgbClr val="8E7CC3"/>
              </a:solidFill>
            </a:endParaRPr>
          </a:p>
          <a:p>
            <a:pPr marL="0" marR="0" lvl="0" indent="0" algn="l" rtl="0">
              <a:spcBef>
                <a:spcPts val="0"/>
              </a:spcBef>
              <a:buSzPct val="25000"/>
              <a:buNone/>
            </a:pPr>
            <a:r>
              <a:rPr lang="en-GB" sz="2200" b="1" dirty="0" smtClean="0">
                <a:solidFill>
                  <a:srgbClr val="8E7CC3"/>
                </a:solidFill>
              </a:rPr>
              <a:t>More than ‘sum of their parts’ - joint training to reluctant school </a:t>
            </a:r>
          </a:p>
          <a:p>
            <a:pPr marL="0" marR="0" lvl="0" indent="0" algn="l" rtl="0">
              <a:spcBef>
                <a:spcPts val="0"/>
              </a:spcBef>
              <a:buSzPct val="25000"/>
              <a:buNone/>
            </a:pPr>
            <a:endParaRPr lang="en-GB" sz="2200" b="1" dirty="0">
              <a:solidFill>
                <a:srgbClr val="8E7CC3"/>
              </a:solidFill>
            </a:endParaRPr>
          </a:p>
          <a:p>
            <a:pPr marL="0" marR="0" lvl="0" indent="0" algn="ctr" rtl="0">
              <a:spcBef>
                <a:spcPts val="0"/>
              </a:spcBef>
              <a:buSzPct val="25000"/>
              <a:buNone/>
            </a:pPr>
            <a:r>
              <a:rPr lang="en-GB" sz="2200" b="1" dirty="0" smtClean="0">
                <a:solidFill>
                  <a:srgbClr val="8E7CC3"/>
                </a:solidFill>
              </a:rPr>
              <a:t>‘Impact of abuse &amp; neglect on communication &amp; attachment’</a:t>
            </a:r>
          </a:p>
          <a:p>
            <a:pPr marL="0" marR="0" lvl="0" indent="0" algn="l" rtl="0">
              <a:spcBef>
                <a:spcPts val="0"/>
              </a:spcBef>
              <a:buSzPct val="25000"/>
              <a:buNone/>
            </a:pPr>
            <a:endParaRPr lang="en-GB" sz="2200" b="1" dirty="0">
              <a:solidFill>
                <a:srgbClr val="8E7CC3"/>
              </a:solidFill>
            </a:endParaRPr>
          </a:p>
          <a:p>
            <a:pPr marL="285750" indent="-285750">
              <a:buFont typeface="Arial" panose="020B0604020202020204" pitchFamily="34" charset="0"/>
              <a:buChar char="•"/>
            </a:pPr>
            <a:r>
              <a:rPr lang="en-GB" sz="1800" dirty="0"/>
              <a:t>Insecure attachments </a:t>
            </a:r>
            <a:r>
              <a:rPr lang="en-GB" sz="1800" dirty="0" smtClean="0"/>
              <a:t>- </a:t>
            </a:r>
            <a:r>
              <a:rPr lang="en-GB" sz="1800" dirty="0"/>
              <a:t>severely affect </a:t>
            </a:r>
            <a:r>
              <a:rPr lang="en-GB" sz="1800" dirty="0" smtClean="0"/>
              <a:t>ability </a:t>
            </a:r>
            <a:r>
              <a:rPr lang="en-GB" sz="1800" dirty="0"/>
              <a:t>to communicate </a:t>
            </a:r>
            <a:r>
              <a:rPr lang="en-GB" sz="1800" dirty="0" smtClean="0"/>
              <a:t>&amp; </a:t>
            </a:r>
            <a:r>
              <a:rPr lang="en-GB" sz="1800" dirty="0"/>
              <a:t>interact with </a:t>
            </a:r>
            <a:r>
              <a:rPr lang="en-GB" sz="1800" dirty="0" smtClean="0"/>
              <a:t>others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May have </a:t>
            </a:r>
            <a:r>
              <a:rPr lang="en-GB" sz="1800" dirty="0"/>
              <a:t>reduced ability to form healthy relationships throughout </a:t>
            </a:r>
            <a:r>
              <a:rPr lang="en-GB" sz="1800" dirty="0" smtClean="0"/>
              <a:t>life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Language and behaviour </a:t>
            </a:r>
            <a:r>
              <a:rPr lang="en-GB" sz="1800" dirty="0"/>
              <a:t>learnt during interactions and life </a:t>
            </a:r>
            <a:r>
              <a:rPr lang="en-GB" sz="1800" dirty="0" smtClean="0"/>
              <a:t>experiences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Experiences impacting on mental wellbeing</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SLCN </a:t>
            </a:r>
            <a:r>
              <a:rPr lang="en-GB" sz="1800" dirty="0"/>
              <a:t>more likely in LAC population </a:t>
            </a:r>
            <a:endParaRPr lang="en-GB" sz="1800" dirty="0" smtClean="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smtClean="0"/>
          </a:p>
          <a:p>
            <a:pPr algn="ctr"/>
            <a:r>
              <a:rPr lang="en-GB" sz="2200" b="1" dirty="0">
                <a:solidFill>
                  <a:srgbClr val="8E7CC3"/>
                </a:solidFill>
              </a:rPr>
              <a:t>IMPACT – YP accepted into school </a:t>
            </a:r>
            <a:r>
              <a:rPr lang="en-GB" sz="2200" b="1" dirty="0" smtClean="0">
                <a:solidFill>
                  <a:srgbClr val="8E7CC3"/>
                </a:solidFill>
              </a:rPr>
              <a:t>!</a:t>
            </a:r>
            <a:endParaRPr lang="en-GB" sz="2200" b="1" dirty="0">
              <a:solidFill>
                <a:srgbClr val="8E7CC3"/>
              </a:solidFill>
            </a:endParaRPr>
          </a:p>
          <a:p>
            <a:pPr marL="0" marR="0" lvl="0" indent="0" algn="ctr" rtl="0">
              <a:spcBef>
                <a:spcPts val="0"/>
              </a:spcBef>
              <a:buSzPct val="25000"/>
              <a:buNone/>
            </a:pPr>
            <a:endParaRPr lang="en-GB" sz="2200" b="1" dirty="0" smtClean="0">
              <a:solidFill>
                <a:srgbClr val="8E7CC3"/>
              </a:solidFill>
            </a:endParaRPr>
          </a:p>
          <a:p>
            <a:pPr marL="114300" marR="0" lvl="0" algn="l" rtl="0">
              <a:spcBef>
                <a:spcPts val="1000"/>
              </a:spcBef>
              <a:buSzPct val="100000"/>
            </a:pPr>
            <a:endParaRPr lang="en-GB" sz="1800" dirty="0"/>
          </a:p>
        </p:txBody>
      </p:sp>
      <p:sp>
        <p:nvSpPr>
          <p:cNvPr id="87" name="Shape 87"/>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2460609576"/>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5"/>
        <p:cNvGrpSpPr/>
        <p:nvPr/>
      </p:nvGrpSpPr>
      <p:grpSpPr>
        <a:xfrm>
          <a:off x="0" y="0"/>
          <a:ext cx="0" cy="0"/>
          <a:chOff x="0" y="0"/>
          <a:chExt cx="0" cy="0"/>
        </a:xfrm>
      </p:grpSpPr>
      <p:sp>
        <p:nvSpPr>
          <p:cNvPr id="86" name="Shape 86"/>
          <p:cNvSpPr/>
          <p:nvPr/>
        </p:nvSpPr>
        <p:spPr>
          <a:xfrm>
            <a:off x="137886" y="570486"/>
            <a:ext cx="8517564" cy="4117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GB" sz="2200" b="1" dirty="0" smtClean="0">
              <a:solidFill>
                <a:srgbClr val="8E7CC3"/>
              </a:solidFill>
            </a:endParaRPr>
          </a:p>
          <a:p>
            <a:pPr marL="0" marR="0" lvl="0" indent="0" algn="l" rtl="0">
              <a:spcBef>
                <a:spcPts val="0"/>
              </a:spcBef>
              <a:buSzPct val="25000"/>
              <a:buNone/>
            </a:pPr>
            <a:endParaRPr lang="en-GB" sz="2200" b="1" dirty="0">
              <a:solidFill>
                <a:srgbClr val="8E7CC3"/>
              </a:solidFill>
            </a:endParaRPr>
          </a:p>
          <a:p>
            <a:pPr marL="0" marR="0" lvl="0" indent="0" algn="l" rtl="0">
              <a:spcBef>
                <a:spcPts val="0"/>
              </a:spcBef>
              <a:buSzPct val="25000"/>
              <a:buNone/>
            </a:pPr>
            <a:r>
              <a:rPr lang="en-GB" sz="2200" b="1" dirty="0" smtClean="0">
                <a:solidFill>
                  <a:srgbClr val="8E7CC3"/>
                </a:solidFill>
              </a:rPr>
              <a:t>Emerging outcomes</a:t>
            </a:r>
          </a:p>
          <a:p>
            <a:pPr marL="0" marR="0" lvl="0" indent="0" algn="l" rtl="0">
              <a:spcBef>
                <a:spcPts val="0"/>
              </a:spcBef>
              <a:buSzPct val="25000"/>
              <a:buNone/>
            </a:pPr>
            <a:endParaRPr lang="en-GB" sz="2200" b="1" dirty="0">
              <a:solidFill>
                <a:srgbClr val="8E7CC3"/>
              </a:solidFill>
            </a:endParaRPr>
          </a:p>
          <a:p>
            <a:pPr marL="0" marR="0" lvl="0" indent="0" algn="l" rtl="0">
              <a:spcBef>
                <a:spcPts val="0"/>
              </a:spcBef>
              <a:buSzPct val="25000"/>
              <a:buNone/>
            </a:pPr>
            <a:r>
              <a:rPr lang="en-GB" sz="2200" b="1" dirty="0" smtClean="0">
                <a:solidFill>
                  <a:srgbClr val="8E7CC3"/>
                </a:solidFill>
              </a:rPr>
              <a:t>It is evident that working together is the key!</a:t>
            </a:r>
          </a:p>
          <a:p>
            <a:pPr marL="0" marR="0" lvl="0" indent="0" algn="l" rtl="0">
              <a:spcBef>
                <a:spcPts val="0"/>
              </a:spcBef>
              <a:buSzPct val="25000"/>
              <a:buNone/>
            </a:pPr>
            <a:endParaRPr lang="en-GB" sz="2200" b="1" dirty="0">
              <a:solidFill>
                <a:srgbClr val="8E7CC3"/>
              </a:solidFill>
            </a:endParaRPr>
          </a:p>
          <a:p>
            <a:pPr marL="114300" marR="0" lvl="0" algn="l" rtl="0">
              <a:spcBef>
                <a:spcPts val="1000"/>
              </a:spcBef>
              <a:buSzPct val="100000"/>
            </a:pPr>
            <a:r>
              <a:rPr lang="en-GB" sz="2000" dirty="0" smtClean="0"/>
              <a:t>“</a:t>
            </a:r>
            <a:r>
              <a:rPr lang="en-GB" sz="2800" b="1" i="1" dirty="0" smtClean="0"/>
              <a:t>Normally we would never be working together… it is the wrap around support that makes such a difference</a:t>
            </a:r>
            <a:r>
              <a:rPr lang="en-GB" sz="2400" i="1" dirty="0" smtClean="0"/>
              <a:t>” </a:t>
            </a:r>
          </a:p>
          <a:p>
            <a:pPr marL="114300" marR="0" lvl="0" algn="l" rtl="0">
              <a:spcBef>
                <a:spcPts val="1000"/>
              </a:spcBef>
              <a:buSzPct val="100000"/>
            </a:pPr>
            <a:endParaRPr lang="en-GB" sz="2400" i="1" dirty="0" smtClean="0"/>
          </a:p>
          <a:p>
            <a:pPr marL="114300" marR="0" lvl="0" algn="l" rtl="0">
              <a:spcBef>
                <a:spcPts val="1000"/>
              </a:spcBef>
              <a:buSzPct val="100000"/>
            </a:pPr>
            <a:r>
              <a:rPr lang="en-GB" sz="2400" dirty="0" smtClean="0"/>
              <a:t>NWD Life Coach (embedded Clinical Psychologist)</a:t>
            </a:r>
            <a:endParaRPr lang="en-GB" sz="2400" i="1" dirty="0"/>
          </a:p>
        </p:txBody>
      </p:sp>
      <p:sp>
        <p:nvSpPr>
          <p:cNvPr id="87" name="Shape 87"/>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p:nvPr/>
        </p:nvSpPr>
        <p:spPr>
          <a:xfrm>
            <a:off x="108176" y="-246637"/>
            <a:ext cx="8274900" cy="4117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GB" sz="2200" b="1" dirty="0" smtClean="0">
              <a:solidFill>
                <a:srgbClr val="8E7CC3"/>
              </a:solidFill>
            </a:endParaRPr>
          </a:p>
          <a:p>
            <a:pPr marL="0" marR="0" lvl="0" indent="0" algn="l" rtl="0">
              <a:spcBef>
                <a:spcPts val="0"/>
              </a:spcBef>
              <a:buSzPct val="25000"/>
              <a:buNone/>
            </a:pPr>
            <a:endParaRPr lang="en-GB" sz="2200" b="1" dirty="0">
              <a:solidFill>
                <a:srgbClr val="8E7CC3"/>
              </a:solidFill>
            </a:endParaRPr>
          </a:p>
          <a:p>
            <a:pPr marL="0" marR="0" lvl="0" indent="0" algn="l" rtl="0">
              <a:spcBef>
                <a:spcPts val="0"/>
              </a:spcBef>
              <a:buSzPct val="25000"/>
              <a:buNone/>
            </a:pPr>
            <a:endParaRPr lang="en-GB" sz="2200" b="1" dirty="0" smtClean="0">
              <a:solidFill>
                <a:srgbClr val="8E7CC3"/>
              </a:solidFill>
            </a:endParaRPr>
          </a:p>
          <a:p>
            <a:pPr marL="0" marR="0" lvl="0" indent="0" algn="l" rtl="0">
              <a:spcBef>
                <a:spcPts val="0"/>
              </a:spcBef>
              <a:buSzPct val="25000"/>
              <a:buNone/>
            </a:pPr>
            <a:r>
              <a:rPr lang="en-GB" sz="2200" b="1" dirty="0" smtClean="0">
                <a:solidFill>
                  <a:srgbClr val="8E7CC3"/>
                </a:solidFill>
              </a:rPr>
              <a:t>Emerging outcomes</a:t>
            </a:r>
            <a:endParaRPr lang="en-GB" sz="2000" dirty="0"/>
          </a:p>
          <a:p>
            <a:pPr marL="457200" marR="0" lvl="0" indent="-342900" algn="l" rtl="0">
              <a:spcBef>
                <a:spcPts val="1000"/>
              </a:spcBef>
              <a:buSzPct val="100000"/>
              <a:buChar char="●"/>
            </a:pPr>
            <a:endParaRPr lang="en-GB" sz="2000" dirty="0"/>
          </a:p>
        </p:txBody>
      </p:sp>
      <p:sp>
        <p:nvSpPr>
          <p:cNvPr id="87" name="Shape 87"/>
          <p:cNvSpPr/>
          <p:nvPr/>
        </p:nvSpPr>
        <p:spPr>
          <a:xfrm>
            <a:off x="0" y="300850"/>
            <a:ext cx="9151800" cy="293100"/>
          </a:xfrm>
          <a:prstGeom prst="rect">
            <a:avLst/>
          </a:prstGeom>
          <a:solidFill>
            <a:srgbClr val="8E7CC3"/>
          </a:solidFill>
          <a:ln>
            <a:noFill/>
          </a:ln>
        </p:spPr>
        <p:txBody>
          <a:bodyPr lIns="91425" tIns="91425" rIns="91425" bIns="91425" anchor="ctr" anchorCtr="0">
            <a:noAutofit/>
          </a:bodyPr>
          <a:lstStyle/>
          <a:p>
            <a:pPr lvl="0">
              <a:spcBef>
                <a:spcPts val="0"/>
              </a:spcBef>
              <a:buNone/>
            </a:pPr>
            <a:endParaRPr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64019" y="3696189"/>
            <a:ext cx="6186253" cy="274710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64018" y="3743846"/>
            <a:ext cx="6186253" cy="258030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8107" y="1502742"/>
            <a:ext cx="6186253" cy="2164586"/>
          </a:xfrm>
          <a:prstGeom prst="rect">
            <a:avLst/>
          </a:prstGeom>
        </p:spPr>
      </p:pic>
      <p:pic>
        <p:nvPicPr>
          <p:cNvPr id="7" name="Picture 6"/>
          <p:cNvPicPr/>
          <p:nvPr/>
        </p:nvPicPr>
        <p:blipFill rotWithShape="1">
          <a:blip r:embed="rId6"/>
          <a:srcRect l="2092" t="46219" b="26213"/>
          <a:stretch/>
        </p:blipFill>
        <p:spPr>
          <a:xfrm>
            <a:off x="960104" y="1520760"/>
            <a:ext cx="6290168" cy="2194225"/>
          </a:xfrm>
          <a:prstGeom prst="rect">
            <a:avLst/>
          </a:prstGeom>
        </p:spPr>
      </p:pic>
    </p:spTree>
    <p:extLst>
      <p:ext uri="{BB962C8B-B14F-4D97-AF65-F5344CB8AC3E}">
        <p14:creationId xmlns:p14="http://schemas.microsoft.com/office/powerpoint/2010/main" val="339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Aspect</Template>
  <TotalTime>1147</TotalTime>
  <Words>1623</Words>
  <Application>Microsoft Office PowerPoint</Application>
  <PresentationFormat>On-screen Show (4:3)</PresentationFormat>
  <Paragraphs>292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is the Youth Communication Team?  Three year NYCC funded project from Nov 2013-2016, now extended to 2020 NYCC commissioned the provision of speech and language therapy from Harrogate and District Foundation Trust NHS Working with Young People with multiple vulnerabilities 11-25 years old No Wrong Door Service, Youth Justice Service and specialist educational provision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Nicholson</dc:creator>
  <cp:lastModifiedBy>Chris Springett</cp:lastModifiedBy>
  <cp:revision>123</cp:revision>
  <cp:lastPrinted>2016-11-28T15:21:11Z</cp:lastPrinted>
  <dcterms:modified xsi:type="dcterms:W3CDTF">2018-10-22T12:10:28Z</dcterms:modified>
</cp:coreProperties>
</file>