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mov" ContentType="video/unknown"/>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heme/themeOverride1.xml" ContentType="application/vnd.openxmlformats-officedocument.themeOverr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1.xml" ContentType="application/vnd.openxmlformats-officedocument.drawingml.chart+xml"/>
  <Override PartName="/ppt/notesSlides/notesSlide20.xml" ContentType="application/vnd.openxmlformats-officedocument.presentationml.notesSlide+xml"/>
  <Override PartName="/ppt/charts/chart2.xml" ContentType="application/vnd.openxmlformats-officedocument.drawingml.chart+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heme/themeOverride2.xml" ContentType="application/vnd.openxmlformats-officedocument.themeOverr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handoutMasterIdLst>
    <p:handoutMasterId r:id="rId28"/>
  </p:handoutMasterIdLst>
  <p:sldIdLst>
    <p:sldId id="305" r:id="rId2"/>
    <p:sldId id="257" r:id="rId3"/>
    <p:sldId id="288" r:id="rId4"/>
    <p:sldId id="296" r:id="rId5"/>
    <p:sldId id="298" r:id="rId6"/>
    <p:sldId id="306" r:id="rId7"/>
    <p:sldId id="309" r:id="rId8"/>
    <p:sldId id="291" r:id="rId9"/>
    <p:sldId id="292" r:id="rId10"/>
    <p:sldId id="295" r:id="rId11"/>
    <p:sldId id="310" r:id="rId12"/>
    <p:sldId id="300" r:id="rId13"/>
    <p:sldId id="301" r:id="rId14"/>
    <p:sldId id="307" r:id="rId15"/>
    <p:sldId id="313" r:id="rId16"/>
    <p:sldId id="279" r:id="rId17"/>
    <p:sldId id="303" r:id="rId18"/>
    <p:sldId id="311" r:id="rId19"/>
    <p:sldId id="312" r:id="rId20"/>
    <p:sldId id="297" r:id="rId21"/>
    <p:sldId id="302" r:id="rId22"/>
    <p:sldId id="282" r:id="rId23"/>
    <p:sldId id="308" r:id="rId24"/>
    <p:sldId id="304" r:id="rId25"/>
    <p:sldId id="270" r:id="rId26"/>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900" autoAdjust="0"/>
    <p:restoredTop sz="77741" autoAdjust="0"/>
  </p:normalViewPr>
  <p:slideViewPr>
    <p:cSldViewPr>
      <p:cViewPr>
        <p:scale>
          <a:sx n="80" d="100"/>
          <a:sy n="80" d="100"/>
        </p:scale>
        <p:origin x="-1074" y="-72"/>
      </p:cViewPr>
      <p:guideLst>
        <p:guide orient="horz" pos="2160"/>
        <p:guide pos="2880"/>
      </p:guideLst>
    </p:cSldViewPr>
  </p:slideViewPr>
  <p:outlineViewPr>
    <p:cViewPr>
      <p:scale>
        <a:sx n="33" d="100"/>
        <a:sy n="33" d="100"/>
      </p:scale>
      <p:origin x="0" y="6036"/>
    </p:cViewPr>
  </p:outlineViewPr>
  <p:notesTextViewPr>
    <p:cViewPr>
      <p:scale>
        <a:sx n="1" d="1"/>
        <a:sy n="1" d="1"/>
      </p:scale>
      <p:origin x="0" y="0"/>
    </p:cViewPr>
  </p:notesTextViewPr>
  <p:notesViewPr>
    <p:cSldViewPr>
      <p:cViewPr varScale="1">
        <p:scale>
          <a:sx n="81" d="100"/>
          <a:sy n="81" d="100"/>
        </p:scale>
        <p:origin x="-1998" y="-96"/>
      </p:cViewPr>
      <p:guideLst>
        <p:guide orient="horz" pos="2928"/>
        <p:guide pos="2208"/>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Sheet1!$B$1</c:f>
              <c:strCache>
                <c:ptCount val="1"/>
                <c:pt idx="0">
                  <c:v>Referral numbers</c:v>
                </c:pt>
              </c:strCache>
            </c:strRef>
          </c:tx>
          <c:invertIfNegative val="0"/>
          <c:dLbls>
            <c:dLbl>
              <c:idx val="0"/>
              <c:showLegendKey val="0"/>
              <c:showVal val="1"/>
              <c:showCatName val="0"/>
              <c:showSerName val="0"/>
              <c:showPercent val="0"/>
              <c:showBubbleSize val="0"/>
            </c:dLbl>
            <c:dLbl>
              <c:idx val="1"/>
              <c:showLegendKey val="0"/>
              <c:showVal val="1"/>
              <c:showCatName val="0"/>
              <c:showSerName val="0"/>
              <c:showPercent val="0"/>
              <c:showBubbleSize val="0"/>
            </c:dLbl>
            <c:dLbl>
              <c:idx val="2"/>
              <c:showLegendKey val="0"/>
              <c:showVal val="1"/>
              <c:showCatName val="0"/>
              <c:showSerName val="0"/>
              <c:showPercent val="0"/>
              <c:showBubbleSize val="0"/>
            </c:dLbl>
            <c:dLbl>
              <c:idx val="3"/>
              <c:showLegendKey val="0"/>
              <c:showVal val="1"/>
              <c:showCatName val="0"/>
              <c:showSerName val="0"/>
              <c:showPercent val="0"/>
              <c:showBubbleSize val="0"/>
            </c:dLbl>
            <c:dLbl>
              <c:idx val="4"/>
              <c:showLegendKey val="0"/>
              <c:showVal val="1"/>
              <c:showCatName val="0"/>
              <c:showSerName val="0"/>
              <c:showPercent val="0"/>
              <c:showBubbleSize val="0"/>
            </c:dLbl>
            <c:txPr>
              <a:bodyPr/>
              <a:lstStyle/>
              <a:p>
                <a:pPr>
                  <a:defRPr b="1"/>
                </a:pPr>
                <a:endParaRPr lang="en-US"/>
              </a:p>
            </c:txPr>
            <c:showLegendKey val="0"/>
            <c:showVal val="0"/>
            <c:showCatName val="0"/>
            <c:showSerName val="0"/>
            <c:showPercent val="0"/>
            <c:showBubbleSize val="0"/>
          </c:dLbls>
          <c:cat>
            <c:numRef>
              <c:f>Sheet1!$A$2:$A$6</c:f>
              <c:numCache>
                <c:formatCode>General</c:formatCode>
                <c:ptCount val="5"/>
                <c:pt idx="0">
                  <c:v>2011</c:v>
                </c:pt>
                <c:pt idx="1">
                  <c:v>2012</c:v>
                </c:pt>
                <c:pt idx="2">
                  <c:v>2013</c:v>
                </c:pt>
                <c:pt idx="3">
                  <c:v>2014</c:v>
                </c:pt>
                <c:pt idx="4">
                  <c:v>2015</c:v>
                </c:pt>
              </c:numCache>
            </c:numRef>
          </c:cat>
          <c:val>
            <c:numRef>
              <c:f>Sheet1!$B$2:$B$6</c:f>
              <c:numCache>
                <c:formatCode>General</c:formatCode>
                <c:ptCount val="5"/>
                <c:pt idx="0">
                  <c:v>445</c:v>
                </c:pt>
                <c:pt idx="1">
                  <c:v>521</c:v>
                </c:pt>
                <c:pt idx="2">
                  <c:v>671</c:v>
                </c:pt>
                <c:pt idx="3">
                  <c:v>717</c:v>
                </c:pt>
                <c:pt idx="4">
                  <c:v>779</c:v>
                </c:pt>
              </c:numCache>
            </c:numRef>
          </c:val>
        </c:ser>
        <c:ser>
          <c:idx val="1"/>
          <c:order val="1"/>
          <c:tx>
            <c:strRef>
              <c:f>Sheet1!$C$1</c:f>
              <c:strCache>
                <c:ptCount val="1"/>
                <c:pt idx="0">
                  <c:v>Column1</c:v>
                </c:pt>
              </c:strCache>
            </c:strRef>
          </c:tx>
          <c:invertIfNegative val="0"/>
          <c:cat>
            <c:numRef>
              <c:f>Sheet1!$A$2:$A$6</c:f>
              <c:numCache>
                <c:formatCode>General</c:formatCode>
                <c:ptCount val="5"/>
                <c:pt idx="0">
                  <c:v>2011</c:v>
                </c:pt>
                <c:pt idx="1">
                  <c:v>2012</c:v>
                </c:pt>
                <c:pt idx="2">
                  <c:v>2013</c:v>
                </c:pt>
                <c:pt idx="3">
                  <c:v>2014</c:v>
                </c:pt>
                <c:pt idx="4">
                  <c:v>2015</c:v>
                </c:pt>
              </c:numCache>
            </c:numRef>
          </c:cat>
          <c:val>
            <c:numRef>
              <c:f>Sheet1!$C$2:$C$6</c:f>
              <c:numCache>
                <c:formatCode>General</c:formatCode>
                <c:ptCount val="5"/>
              </c:numCache>
            </c:numRef>
          </c:val>
        </c:ser>
        <c:ser>
          <c:idx val="2"/>
          <c:order val="2"/>
          <c:tx>
            <c:strRef>
              <c:f>Sheet1!$D$1</c:f>
              <c:strCache>
                <c:ptCount val="1"/>
                <c:pt idx="0">
                  <c:v>Column2</c:v>
                </c:pt>
              </c:strCache>
            </c:strRef>
          </c:tx>
          <c:invertIfNegative val="0"/>
          <c:cat>
            <c:numRef>
              <c:f>Sheet1!$A$2:$A$6</c:f>
              <c:numCache>
                <c:formatCode>General</c:formatCode>
                <c:ptCount val="5"/>
                <c:pt idx="0">
                  <c:v>2011</c:v>
                </c:pt>
                <c:pt idx="1">
                  <c:v>2012</c:v>
                </c:pt>
                <c:pt idx="2">
                  <c:v>2013</c:v>
                </c:pt>
                <c:pt idx="3">
                  <c:v>2014</c:v>
                </c:pt>
                <c:pt idx="4">
                  <c:v>2015</c:v>
                </c:pt>
              </c:numCache>
            </c:numRef>
          </c:cat>
          <c:val>
            <c:numRef>
              <c:f>Sheet1!$D$2:$D$6</c:f>
              <c:numCache>
                <c:formatCode>General</c:formatCode>
                <c:ptCount val="5"/>
              </c:numCache>
            </c:numRef>
          </c:val>
        </c:ser>
        <c:dLbls>
          <c:showLegendKey val="0"/>
          <c:showVal val="0"/>
          <c:showCatName val="0"/>
          <c:showSerName val="0"/>
          <c:showPercent val="0"/>
          <c:showBubbleSize val="0"/>
        </c:dLbls>
        <c:gapWidth val="17"/>
        <c:overlap val="76"/>
        <c:axId val="57184256"/>
        <c:axId val="57186176"/>
      </c:barChart>
      <c:catAx>
        <c:axId val="57184256"/>
        <c:scaling>
          <c:orientation val="minMax"/>
        </c:scaling>
        <c:delete val="0"/>
        <c:axPos val="b"/>
        <c:title>
          <c:tx>
            <c:rich>
              <a:bodyPr/>
              <a:lstStyle/>
              <a:p>
                <a:pPr>
                  <a:defRPr/>
                </a:pPr>
                <a:r>
                  <a:rPr lang="en-GB" dirty="0" smtClean="0"/>
                  <a:t>Year</a:t>
                </a:r>
                <a:endParaRPr lang="en-GB" dirty="0"/>
              </a:p>
            </c:rich>
          </c:tx>
          <c:overlay val="0"/>
        </c:title>
        <c:numFmt formatCode="General" sourceLinked="1"/>
        <c:majorTickMark val="out"/>
        <c:minorTickMark val="none"/>
        <c:tickLblPos val="nextTo"/>
        <c:crossAx val="57186176"/>
        <c:crosses val="autoZero"/>
        <c:auto val="1"/>
        <c:lblAlgn val="ctr"/>
        <c:lblOffset val="100"/>
        <c:noMultiLvlLbl val="0"/>
      </c:catAx>
      <c:valAx>
        <c:axId val="57186176"/>
        <c:scaling>
          <c:orientation val="minMax"/>
        </c:scaling>
        <c:delete val="0"/>
        <c:axPos val="l"/>
        <c:title>
          <c:tx>
            <c:rich>
              <a:bodyPr rot="-5400000" vert="horz"/>
              <a:lstStyle/>
              <a:p>
                <a:pPr>
                  <a:defRPr/>
                </a:pPr>
                <a:r>
                  <a:rPr lang="en-GB" dirty="0" smtClean="0"/>
                  <a:t>Number of referrals</a:t>
                </a:r>
                <a:endParaRPr lang="en-GB" dirty="0"/>
              </a:p>
            </c:rich>
          </c:tx>
          <c:layout>
            <c:manualLayout>
              <c:xMode val="edge"/>
              <c:yMode val="edge"/>
              <c:x val="4.6296296296296294E-3"/>
              <c:y val="0.20797717524425188"/>
            </c:manualLayout>
          </c:layout>
          <c:overlay val="0"/>
        </c:title>
        <c:numFmt formatCode="General" sourceLinked="1"/>
        <c:majorTickMark val="out"/>
        <c:minorTickMark val="none"/>
        <c:tickLblPos val="nextTo"/>
        <c:crossAx val="57184256"/>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Column2</c:v>
                </c:pt>
              </c:strCache>
            </c:strRef>
          </c:tx>
          <c:invertIfNegative val="0"/>
          <c:dLbls>
            <c:txPr>
              <a:bodyPr/>
              <a:lstStyle/>
              <a:p>
                <a:pPr>
                  <a:defRPr b="1"/>
                </a:pPr>
                <a:endParaRPr lang="en-US"/>
              </a:p>
            </c:txPr>
            <c:showLegendKey val="0"/>
            <c:showVal val="1"/>
            <c:showCatName val="0"/>
            <c:showSerName val="0"/>
            <c:showPercent val="0"/>
            <c:showBubbleSize val="0"/>
            <c:showLeaderLines val="0"/>
          </c:dLbls>
          <c:cat>
            <c:numRef>
              <c:f>Sheet1!$A$2:$A$4</c:f>
              <c:numCache>
                <c:formatCode>General</c:formatCode>
                <c:ptCount val="3"/>
                <c:pt idx="0">
                  <c:v>2013</c:v>
                </c:pt>
                <c:pt idx="1">
                  <c:v>2014</c:v>
                </c:pt>
                <c:pt idx="2">
                  <c:v>2015</c:v>
                </c:pt>
              </c:numCache>
            </c:numRef>
          </c:cat>
          <c:val>
            <c:numRef>
              <c:f>Sheet1!$B$2:$B$4</c:f>
              <c:numCache>
                <c:formatCode>General</c:formatCode>
                <c:ptCount val="3"/>
                <c:pt idx="0">
                  <c:v>2037</c:v>
                </c:pt>
                <c:pt idx="1">
                  <c:v>2364</c:v>
                </c:pt>
                <c:pt idx="2">
                  <c:v>3238</c:v>
                </c:pt>
              </c:numCache>
            </c:numRef>
          </c:val>
        </c:ser>
        <c:dLbls>
          <c:showLegendKey val="0"/>
          <c:showVal val="0"/>
          <c:showCatName val="0"/>
          <c:showSerName val="0"/>
          <c:showPercent val="0"/>
          <c:showBubbleSize val="0"/>
        </c:dLbls>
        <c:gapWidth val="150"/>
        <c:axId val="57225216"/>
        <c:axId val="57227136"/>
      </c:barChart>
      <c:catAx>
        <c:axId val="57225216"/>
        <c:scaling>
          <c:orientation val="minMax"/>
        </c:scaling>
        <c:delete val="0"/>
        <c:axPos val="b"/>
        <c:title>
          <c:tx>
            <c:rich>
              <a:bodyPr/>
              <a:lstStyle/>
              <a:p>
                <a:pPr>
                  <a:defRPr/>
                </a:pPr>
                <a:r>
                  <a:rPr lang="en-GB" dirty="0" smtClean="0"/>
                  <a:t>Year</a:t>
                </a:r>
                <a:endParaRPr lang="en-GB" dirty="0"/>
              </a:p>
            </c:rich>
          </c:tx>
          <c:overlay val="0"/>
        </c:title>
        <c:numFmt formatCode="General" sourceLinked="1"/>
        <c:majorTickMark val="out"/>
        <c:minorTickMark val="none"/>
        <c:tickLblPos val="nextTo"/>
        <c:crossAx val="57227136"/>
        <c:crosses val="autoZero"/>
        <c:auto val="1"/>
        <c:lblAlgn val="ctr"/>
        <c:lblOffset val="100"/>
        <c:noMultiLvlLbl val="0"/>
      </c:catAx>
      <c:valAx>
        <c:axId val="57227136"/>
        <c:scaling>
          <c:orientation val="minMax"/>
        </c:scaling>
        <c:delete val="0"/>
        <c:axPos val="l"/>
        <c:title>
          <c:tx>
            <c:rich>
              <a:bodyPr rot="-5400000" vert="horz"/>
              <a:lstStyle/>
              <a:p>
                <a:pPr>
                  <a:defRPr/>
                </a:pPr>
                <a:r>
                  <a:rPr lang="en-GB" dirty="0" smtClean="0"/>
                  <a:t>Number of referrals</a:t>
                </a:r>
                <a:endParaRPr lang="en-GB" dirty="0"/>
              </a:p>
            </c:rich>
          </c:tx>
          <c:layout>
            <c:manualLayout>
              <c:xMode val="edge"/>
              <c:yMode val="edge"/>
              <c:x val="3.0672920400148774E-3"/>
              <c:y val="0.23007819392616508"/>
            </c:manualLayout>
          </c:layout>
          <c:overlay val="0"/>
        </c:title>
        <c:numFmt formatCode="General" sourceLinked="1"/>
        <c:majorTickMark val="out"/>
        <c:minorTickMark val="none"/>
        <c:tickLblPos val="nextTo"/>
        <c:crossAx val="57225216"/>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drawings/_rels/vmlDrawing1.v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image" Target="../media/image16.png"/><Relationship Id="rId4" Type="http://schemas.openxmlformats.org/officeDocument/2006/relationships/image" Target="../media/image19.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1"/>
            <a:ext cx="3038648" cy="46513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970135" y="1"/>
            <a:ext cx="3038648" cy="465138"/>
          </a:xfrm>
          <a:prstGeom prst="rect">
            <a:avLst/>
          </a:prstGeom>
        </p:spPr>
        <p:txBody>
          <a:bodyPr vert="horz" lIns="91440" tIns="45720" rIns="91440" bIns="45720" rtlCol="0"/>
          <a:lstStyle>
            <a:lvl1pPr algn="r">
              <a:defRPr sz="1200"/>
            </a:lvl1pPr>
          </a:lstStyle>
          <a:p>
            <a:fld id="{E883C1FB-CBB0-4DB8-A1BB-2B06B7C52B85}" type="datetimeFigureOut">
              <a:rPr lang="en-GB" smtClean="0"/>
              <a:t>02/09/2016</a:t>
            </a:fld>
            <a:endParaRPr lang="en-GB"/>
          </a:p>
        </p:txBody>
      </p:sp>
      <p:sp>
        <p:nvSpPr>
          <p:cNvPr id="4" name="Footer Placeholder 3"/>
          <p:cNvSpPr>
            <a:spLocks noGrp="1"/>
          </p:cNvSpPr>
          <p:nvPr>
            <p:ph type="ftr" sz="quarter" idx="2"/>
          </p:nvPr>
        </p:nvSpPr>
        <p:spPr>
          <a:xfrm>
            <a:off x="2" y="8829675"/>
            <a:ext cx="3038648" cy="465138"/>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970135" y="8829675"/>
            <a:ext cx="3038648" cy="465138"/>
          </a:xfrm>
          <a:prstGeom prst="rect">
            <a:avLst/>
          </a:prstGeom>
        </p:spPr>
        <p:txBody>
          <a:bodyPr vert="horz" lIns="91440" tIns="45720" rIns="91440" bIns="45720" rtlCol="0" anchor="b"/>
          <a:lstStyle>
            <a:lvl1pPr algn="r">
              <a:defRPr sz="1200"/>
            </a:lvl1pPr>
          </a:lstStyle>
          <a:p>
            <a:fld id="{642C22E8-3B42-442D-9F78-071C7803B35A}" type="slidenum">
              <a:rPr lang="en-GB" smtClean="0"/>
              <a:t>‹#›</a:t>
            </a:fld>
            <a:endParaRPr lang="en-GB"/>
          </a:p>
        </p:txBody>
      </p:sp>
    </p:spTree>
    <p:extLst>
      <p:ext uri="{BB962C8B-B14F-4D97-AF65-F5344CB8AC3E}">
        <p14:creationId xmlns:p14="http://schemas.microsoft.com/office/powerpoint/2010/main" val="138460476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7840" cy="464820"/>
          </a:xfrm>
          <a:prstGeom prst="rect">
            <a:avLst/>
          </a:prstGeom>
        </p:spPr>
        <p:txBody>
          <a:bodyPr vert="horz" lIns="92446" tIns="46223" rIns="92446" bIns="46223" rtlCol="0"/>
          <a:lstStyle>
            <a:lvl1pPr algn="l">
              <a:defRPr sz="1200"/>
            </a:lvl1pPr>
          </a:lstStyle>
          <a:p>
            <a:endParaRPr lang="en-GB"/>
          </a:p>
        </p:txBody>
      </p:sp>
      <p:sp>
        <p:nvSpPr>
          <p:cNvPr id="3" name="Date Placeholder 2"/>
          <p:cNvSpPr>
            <a:spLocks noGrp="1"/>
          </p:cNvSpPr>
          <p:nvPr>
            <p:ph type="dt" idx="1"/>
          </p:nvPr>
        </p:nvSpPr>
        <p:spPr>
          <a:xfrm>
            <a:off x="3970939" y="0"/>
            <a:ext cx="3037840" cy="464820"/>
          </a:xfrm>
          <a:prstGeom prst="rect">
            <a:avLst/>
          </a:prstGeom>
        </p:spPr>
        <p:txBody>
          <a:bodyPr vert="horz" lIns="92446" tIns="46223" rIns="92446" bIns="46223" rtlCol="0"/>
          <a:lstStyle>
            <a:lvl1pPr algn="r">
              <a:defRPr sz="1200"/>
            </a:lvl1pPr>
          </a:lstStyle>
          <a:p>
            <a:fld id="{F7048573-C40E-468F-AF3B-560CDC1D0367}" type="datetimeFigureOut">
              <a:rPr lang="en-GB" smtClean="0"/>
              <a:t>02/09/2016</a:t>
            </a:fld>
            <a:endParaRPr lang="en-GB"/>
          </a:p>
        </p:txBody>
      </p:sp>
      <p:sp>
        <p:nvSpPr>
          <p:cNvPr id="4" name="Slide Image Placeholder 3"/>
          <p:cNvSpPr>
            <a:spLocks noGrp="1" noRot="1" noChangeAspect="1"/>
          </p:cNvSpPr>
          <p:nvPr>
            <p:ph type="sldImg" idx="2"/>
          </p:nvPr>
        </p:nvSpPr>
        <p:spPr>
          <a:xfrm>
            <a:off x="1181100" y="696913"/>
            <a:ext cx="4649788" cy="3486150"/>
          </a:xfrm>
          <a:prstGeom prst="rect">
            <a:avLst/>
          </a:prstGeom>
          <a:noFill/>
          <a:ln w="12700">
            <a:solidFill>
              <a:prstClr val="black"/>
            </a:solidFill>
          </a:ln>
        </p:spPr>
        <p:txBody>
          <a:bodyPr vert="horz" lIns="92446" tIns="46223" rIns="92446" bIns="46223" rtlCol="0" anchor="ctr"/>
          <a:lstStyle/>
          <a:p>
            <a:endParaRPr lang="en-GB"/>
          </a:p>
        </p:txBody>
      </p:sp>
      <p:sp>
        <p:nvSpPr>
          <p:cNvPr id="5" name="Notes Placeholder 4"/>
          <p:cNvSpPr>
            <a:spLocks noGrp="1"/>
          </p:cNvSpPr>
          <p:nvPr>
            <p:ph type="body" sz="quarter" idx="3"/>
          </p:nvPr>
        </p:nvSpPr>
        <p:spPr>
          <a:xfrm>
            <a:off x="701041" y="4415790"/>
            <a:ext cx="5608320" cy="4183380"/>
          </a:xfrm>
          <a:prstGeom prst="rect">
            <a:avLst/>
          </a:prstGeom>
        </p:spPr>
        <p:txBody>
          <a:bodyPr vert="horz" lIns="92446" tIns="46223" rIns="92446" bIns="46223" rtlCol="0"/>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6" name="Footer Placeholder 5"/>
          <p:cNvSpPr>
            <a:spLocks noGrp="1"/>
          </p:cNvSpPr>
          <p:nvPr>
            <p:ph type="ftr" sz="quarter" idx="4"/>
          </p:nvPr>
        </p:nvSpPr>
        <p:spPr>
          <a:xfrm>
            <a:off x="1" y="8829967"/>
            <a:ext cx="3037840" cy="464820"/>
          </a:xfrm>
          <a:prstGeom prst="rect">
            <a:avLst/>
          </a:prstGeom>
        </p:spPr>
        <p:txBody>
          <a:bodyPr vert="horz" lIns="92446" tIns="46223" rIns="92446" bIns="46223" rtlCol="0" anchor="b"/>
          <a:lstStyle>
            <a:lvl1pPr algn="l">
              <a:defRPr sz="1200"/>
            </a:lvl1pPr>
          </a:lstStyle>
          <a:p>
            <a:endParaRPr lang="en-GB"/>
          </a:p>
        </p:txBody>
      </p:sp>
      <p:sp>
        <p:nvSpPr>
          <p:cNvPr id="7" name="Slide Number Placeholder 6"/>
          <p:cNvSpPr>
            <a:spLocks noGrp="1"/>
          </p:cNvSpPr>
          <p:nvPr>
            <p:ph type="sldNum" sz="quarter" idx="5"/>
          </p:nvPr>
        </p:nvSpPr>
        <p:spPr>
          <a:xfrm>
            <a:off x="3970939" y="8829967"/>
            <a:ext cx="3037840" cy="464820"/>
          </a:xfrm>
          <a:prstGeom prst="rect">
            <a:avLst/>
          </a:prstGeom>
        </p:spPr>
        <p:txBody>
          <a:bodyPr vert="horz" lIns="92446" tIns="46223" rIns="92446" bIns="46223" rtlCol="0" anchor="b"/>
          <a:lstStyle>
            <a:lvl1pPr algn="r">
              <a:defRPr sz="1200"/>
            </a:lvl1pPr>
          </a:lstStyle>
          <a:p>
            <a:fld id="{10830740-CD2D-4E08-A121-A3C47A77D71A}" type="slidenum">
              <a:rPr lang="en-GB" smtClean="0"/>
              <a:t>‹#›</a:t>
            </a:fld>
            <a:endParaRPr lang="en-GB"/>
          </a:p>
        </p:txBody>
      </p:sp>
    </p:spTree>
    <p:extLst>
      <p:ext uri="{BB962C8B-B14F-4D97-AF65-F5344CB8AC3E}">
        <p14:creationId xmlns:p14="http://schemas.microsoft.com/office/powerpoint/2010/main" val="36713334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slide" Target="../slides/slide23.xml"/><Relationship Id="rId2" Type="http://schemas.openxmlformats.org/officeDocument/2006/relationships/notesMaster" Target="../notesMasters/notesMaster1.xml"/><Relationship Id="rId1" Type="http://schemas.openxmlformats.org/officeDocument/2006/relationships/themeOverride" Target="../theme/themeOverride2.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slide" Target="../slides/slide3.xml"/><Relationship Id="rId2" Type="http://schemas.openxmlformats.org/officeDocument/2006/relationships/notesMaster" Target="../notesMasters/notesMaster1.xml"/><Relationship Id="rId1" Type="http://schemas.openxmlformats.org/officeDocument/2006/relationships/themeOverride" Target="../theme/themeOverride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Thank</a:t>
            </a:r>
            <a:r>
              <a:rPr lang="en-GB" baseline="0" dirty="0" smtClean="0"/>
              <a:t> everyone for coming</a:t>
            </a:r>
          </a:p>
          <a:p>
            <a:r>
              <a:rPr lang="en-GB" baseline="0" dirty="0" smtClean="0"/>
              <a:t>Introduce self, Naomi and Laura</a:t>
            </a:r>
          </a:p>
          <a:p>
            <a:r>
              <a:rPr lang="en-GB" baseline="0" dirty="0" smtClean="0"/>
              <a:t>Structure of the next few hours</a:t>
            </a:r>
            <a:endParaRPr lang="en-GB" dirty="0"/>
          </a:p>
        </p:txBody>
      </p:sp>
      <p:sp>
        <p:nvSpPr>
          <p:cNvPr id="4" name="Slide Number Placeholder 3"/>
          <p:cNvSpPr>
            <a:spLocks noGrp="1"/>
          </p:cNvSpPr>
          <p:nvPr>
            <p:ph type="sldNum" sz="quarter" idx="10"/>
          </p:nvPr>
        </p:nvSpPr>
        <p:spPr/>
        <p:txBody>
          <a:bodyPr/>
          <a:lstStyle/>
          <a:p>
            <a:fld id="{10830740-CD2D-4E08-A121-A3C47A77D71A}" type="slidenum">
              <a:rPr lang="en-GB" smtClean="0"/>
              <a:t>1</a:t>
            </a:fld>
            <a:endParaRPr lang="en-GB"/>
          </a:p>
        </p:txBody>
      </p:sp>
    </p:spTree>
    <p:extLst>
      <p:ext uri="{BB962C8B-B14F-4D97-AF65-F5344CB8AC3E}">
        <p14:creationId xmlns:p14="http://schemas.microsoft.com/office/powerpoint/2010/main" val="11233441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I want to go on and talk to you now about gentleman I know and how acquired communication difficulties impacted on his life.</a:t>
            </a:r>
          </a:p>
          <a:p>
            <a:r>
              <a:rPr lang="en-GB" baseline="0" dirty="0" smtClean="0"/>
              <a:t>Background</a:t>
            </a:r>
          </a:p>
          <a:p>
            <a:r>
              <a:rPr lang="en-GB" baseline="0" dirty="0" smtClean="0"/>
              <a:t>Stroke</a:t>
            </a:r>
          </a:p>
          <a:p>
            <a:r>
              <a:rPr lang="en-GB" baseline="0" dirty="0" smtClean="0"/>
              <a:t>Significant communication diffs</a:t>
            </a:r>
          </a:p>
          <a:p>
            <a:r>
              <a:rPr lang="en-GB" baseline="0" dirty="0" smtClean="0"/>
              <a:t>The resulting communication difficulties led to enormous problems in both work and personal life</a:t>
            </a:r>
          </a:p>
          <a:p>
            <a:r>
              <a:rPr lang="en-GB" baseline="0" dirty="0" smtClean="0"/>
              <a:t>Unable to return to job- loss of wages and financial constraints</a:t>
            </a:r>
          </a:p>
          <a:p>
            <a:r>
              <a:rPr lang="en-GB" baseline="0" dirty="0" smtClean="0"/>
              <a:t>Loss of independence and identity- previous bread winner and took care of his wife. Complete role reversal</a:t>
            </a:r>
          </a:p>
          <a:p>
            <a:r>
              <a:rPr lang="en-GB" baseline="0" dirty="0" smtClean="0"/>
              <a:t>Pt no longer went out due to communication difficulties</a:t>
            </a:r>
          </a:p>
          <a:p>
            <a:r>
              <a:rPr lang="en-GB" baseline="0" dirty="0" smtClean="0"/>
              <a:t>Lead to depression for both husband and wife</a:t>
            </a:r>
          </a:p>
          <a:p>
            <a:r>
              <a:rPr lang="en-GB" baseline="0" dirty="0" smtClean="0"/>
              <a:t>Marriage began to break-down</a:t>
            </a:r>
          </a:p>
          <a:p>
            <a:r>
              <a:rPr lang="en-GB" baseline="0" dirty="0" smtClean="0"/>
              <a:t>SLT </a:t>
            </a:r>
            <a:r>
              <a:rPr lang="en-GB" baseline="0" smtClean="0"/>
              <a:t>delivered therapy </a:t>
            </a:r>
            <a:r>
              <a:rPr lang="en-GB" baseline="0" dirty="0" smtClean="0"/>
              <a:t>for communication difficulties. However focused on teaching </a:t>
            </a:r>
            <a:r>
              <a:rPr lang="en-GB" baseline="0" dirty="0" err="1" smtClean="0"/>
              <a:t>pt</a:t>
            </a:r>
            <a:r>
              <a:rPr lang="en-GB" baseline="0" dirty="0" smtClean="0"/>
              <a:t> and his wife about his </a:t>
            </a:r>
            <a:r>
              <a:rPr lang="en-GB" baseline="0" dirty="0" err="1" smtClean="0"/>
              <a:t>communicaiton</a:t>
            </a:r>
            <a:r>
              <a:rPr lang="en-GB" baseline="0" dirty="0" smtClean="0"/>
              <a:t> diff and how to compensate for these to communicate once</a:t>
            </a:r>
          </a:p>
          <a:p>
            <a:r>
              <a:rPr lang="en-GB" baseline="0" dirty="0" smtClean="0"/>
              <a:t>Also helped increase pts confidence to begin socialising again by teaching him these techniques and supported him with doing day to day tasks i.e. going to the shops and asking for a food item, going out for ‘date nights’.</a:t>
            </a:r>
          </a:p>
          <a:p>
            <a:r>
              <a:rPr lang="en-GB" baseline="0" dirty="0" smtClean="0"/>
              <a:t>Signposted for emotional </a:t>
            </a:r>
            <a:r>
              <a:rPr lang="en-GB" baseline="0" dirty="0" err="1" smtClean="0"/>
              <a:t>suport</a:t>
            </a:r>
            <a:r>
              <a:rPr lang="en-GB" baseline="0" dirty="0" smtClean="0"/>
              <a:t> for he and wife</a:t>
            </a:r>
          </a:p>
          <a:p>
            <a:r>
              <a:rPr lang="en-GB" baseline="0" dirty="0" smtClean="0"/>
              <a:t>One year on- happy outcome</a:t>
            </a:r>
          </a:p>
          <a:p>
            <a:r>
              <a:rPr lang="en-GB" baseline="0" dirty="0" smtClean="0"/>
              <a:t>I hope this case study demonstrated the potentially </a:t>
            </a:r>
            <a:r>
              <a:rPr lang="en-GB" baseline="0" dirty="0" err="1" smtClean="0"/>
              <a:t>devestating</a:t>
            </a:r>
            <a:r>
              <a:rPr lang="en-GB" baseline="0" dirty="0" smtClean="0"/>
              <a:t> impact of communication difficulties</a:t>
            </a:r>
          </a:p>
          <a:p>
            <a:r>
              <a:rPr lang="en-GB" baseline="0" dirty="0" smtClean="0"/>
              <a:t>How it can happen to anyone</a:t>
            </a:r>
          </a:p>
          <a:p>
            <a:r>
              <a:rPr lang="en-GB" baseline="0" dirty="0" smtClean="0"/>
              <a:t>As SLT’s it is part of our job to provide the tools for </a:t>
            </a:r>
            <a:r>
              <a:rPr lang="en-GB" baseline="0" dirty="0" err="1" smtClean="0"/>
              <a:t>ppl</a:t>
            </a:r>
            <a:r>
              <a:rPr lang="en-GB" baseline="0" dirty="0" smtClean="0"/>
              <a:t> like Mr Jones to </a:t>
            </a:r>
            <a:r>
              <a:rPr lang="en-GB" baseline="0" dirty="0" err="1" smtClean="0"/>
              <a:t>restroe</a:t>
            </a:r>
            <a:r>
              <a:rPr lang="en-GB" baseline="0" dirty="0" smtClean="0"/>
              <a:t> independence and QOL at a very scary and challenging time</a:t>
            </a:r>
          </a:p>
          <a:p>
            <a:r>
              <a:rPr lang="en-GB" baseline="0" dirty="0" smtClean="0"/>
              <a:t>I think it demonstrates the important role of SLT and it’s role in recovery</a:t>
            </a:r>
          </a:p>
        </p:txBody>
      </p:sp>
      <p:sp>
        <p:nvSpPr>
          <p:cNvPr id="4" name="Slide Number Placeholder 3"/>
          <p:cNvSpPr>
            <a:spLocks noGrp="1"/>
          </p:cNvSpPr>
          <p:nvPr>
            <p:ph type="sldNum" sz="quarter" idx="10"/>
          </p:nvPr>
        </p:nvSpPr>
        <p:spPr/>
        <p:txBody>
          <a:bodyPr/>
          <a:lstStyle/>
          <a:p>
            <a:fld id="{10830740-CD2D-4E08-A121-A3C47A77D71A}" type="slidenum">
              <a:rPr lang="en-GB" smtClean="0"/>
              <a:t>10</a:t>
            </a:fld>
            <a:endParaRPr lang="en-GB"/>
          </a:p>
        </p:txBody>
      </p:sp>
    </p:spTree>
    <p:extLst>
      <p:ext uri="{BB962C8B-B14F-4D97-AF65-F5344CB8AC3E}">
        <p14:creationId xmlns:p14="http://schemas.microsoft.com/office/powerpoint/2010/main" val="12524397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Lesser</a:t>
            </a:r>
            <a:r>
              <a:rPr lang="en-GB" baseline="0" dirty="0" smtClean="0"/>
              <a:t> known area of speech and language therapy</a:t>
            </a:r>
          </a:p>
          <a:p>
            <a:r>
              <a:rPr lang="en-GB" baseline="0" dirty="0" smtClean="0"/>
              <a:t>Swallow lots of times in one day, so large impact if any stage of swallow affected </a:t>
            </a:r>
          </a:p>
          <a:p>
            <a:r>
              <a:rPr lang="en-GB" baseline="0" dirty="0" smtClean="0"/>
              <a:t>Weakness of the muscles or nerves not sending messages to the brain causes difficulties.</a:t>
            </a:r>
            <a:endParaRPr lang="en-GB" dirty="0"/>
          </a:p>
        </p:txBody>
      </p:sp>
      <p:sp>
        <p:nvSpPr>
          <p:cNvPr id="4" name="Slide Number Placeholder 3"/>
          <p:cNvSpPr>
            <a:spLocks noGrp="1"/>
          </p:cNvSpPr>
          <p:nvPr>
            <p:ph type="sldNum" sz="quarter" idx="10"/>
          </p:nvPr>
        </p:nvSpPr>
        <p:spPr/>
        <p:txBody>
          <a:bodyPr/>
          <a:lstStyle/>
          <a:p>
            <a:fld id="{10830740-CD2D-4E08-A121-A3C47A77D71A}" type="slidenum">
              <a:rPr lang="en-GB" smtClean="0"/>
              <a:t>11</a:t>
            </a:fld>
            <a:endParaRPr lang="en-GB"/>
          </a:p>
        </p:txBody>
      </p:sp>
    </p:spTree>
    <p:extLst>
      <p:ext uri="{BB962C8B-B14F-4D97-AF65-F5344CB8AC3E}">
        <p14:creationId xmlns:p14="http://schemas.microsoft.com/office/powerpoint/2010/main" val="4938457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Want to tell you a bit about normal swallowing</a:t>
            </a:r>
            <a:r>
              <a:rPr lang="en-GB" baseline="0" dirty="0" smtClean="0"/>
              <a:t> so that we can see the potential impact it can have when it goes wrong. </a:t>
            </a:r>
          </a:p>
          <a:p>
            <a:r>
              <a:rPr lang="en-GB" dirty="0" smtClean="0"/>
              <a:t>When we swallow normally all the food and drink goes the right way</a:t>
            </a:r>
            <a:r>
              <a:rPr lang="en-GB" baseline="0" dirty="0" smtClean="0"/>
              <a:t> down into stomach.</a:t>
            </a:r>
          </a:p>
          <a:p>
            <a:r>
              <a:rPr lang="en-GB" baseline="0" dirty="0" smtClean="0"/>
              <a:t>Let’s have a look at this video.</a:t>
            </a:r>
            <a:endParaRPr lang="en-GB" dirty="0"/>
          </a:p>
        </p:txBody>
      </p:sp>
      <p:sp>
        <p:nvSpPr>
          <p:cNvPr id="4" name="Slide Number Placeholder 3"/>
          <p:cNvSpPr>
            <a:spLocks noGrp="1"/>
          </p:cNvSpPr>
          <p:nvPr>
            <p:ph type="sldNum" sz="quarter" idx="10"/>
          </p:nvPr>
        </p:nvSpPr>
        <p:spPr/>
        <p:txBody>
          <a:bodyPr/>
          <a:lstStyle/>
          <a:p>
            <a:fld id="{10830740-CD2D-4E08-A121-A3C47A77D71A}" type="slidenum">
              <a:rPr lang="en-GB" smtClean="0"/>
              <a:t>12</a:t>
            </a:fld>
            <a:endParaRPr lang="en-GB"/>
          </a:p>
        </p:txBody>
      </p:sp>
    </p:spTree>
    <p:extLst>
      <p:ext uri="{BB962C8B-B14F-4D97-AF65-F5344CB8AC3E}">
        <p14:creationId xmlns:p14="http://schemas.microsoft.com/office/powerpoint/2010/main" val="41456756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When swallowing muscles and nerves don’t work</a:t>
            </a:r>
            <a:r>
              <a:rPr lang="en-GB" baseline="0" dirty="0" smtClean="0"/>
              <a:t> properly, risk of food and drink going down the wrong way, into the airway and lungs, likely to cough when swallowing to try and clear it, but if it goes into lungs can lead to chest infections.</a:t>
            </a:r>
            <a:endParaRPr lang="en-GB" dirty="0"/>
          </a:p>
        </p:txBody>
      </p:sp>
      <p:sp>
        <p:nvSpPr>
          <p:cNvPr id="4" name="Slide Number Placeholder 3"/>
          <p:cNvSpPr>
            <a:spLocks noGrp="1"/>
          </p:cNvSpPr>
          <p:nvPr>
            <p:ph type="sldNum" sz="quarter" idx="10"/>
          </p:nvPr>
        </p:nvSpPr>
        <p:spPr/>
        <p:txBody>
          <a:bodyPr/>
          <a:lstStyle/>
          <a:p>
            <a:fld id="{10830740-CD2D-4E08-A121-A3C47A77D71A}" type="slidenum">
              <a:rPr lang="en-GB" smtClean="0"/>
              <a:t>13</a:t>
            </a:fld>
            <a:endParaRPr lang="en-GB"/>
          </a:p>
        </p:txBody>
      </p:sp>
    </p:spTree>
    <p:extLst>
      <p:ext uri="{BB962C8B-B14F-4D97-AF65-F5344CB8AC3E}">
        <p14:creationId xmlns:p14="http://schemas.microsoft.com/office/powerpoint/2010/main" val="30869754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So when</a:t>
            </a:r>
            <a:r>
              <a:rPr lang="en-GB" baseline="0" dirty="0" smtClean="0"/>
              <a:t> swallowing goes wrong it can have a l</a:t>
            </a:r>
            <a:r>
              <a:rPr lang="en-GB" dirty="0" smtClean="0"/>
              <a:t>arge impact in many different areas:</a:t>
            </a:r>
          </a:p>
          <a:p>
            <a:r>
              <a:rPr lang="en-GB" dirty="0" smtClean="0"/>
              <a:t>Socially</a:t>
            </a:r>
            <a:r>
              <a:rPr lang="en-GB" baseline="0" dirty="0" smtClean="0"/>
              <a:t> – going out with others </a:t>
            </a:r>
          </a:p>
          <a:p>
            <a:r>
              <a:rPr lang="en-GB" baseline="0" dirty="0" smtClean="0"/>
              <a:t>Emotionally – embarrassment / upset / low mood</a:t>
            </a:r>
          </a:p>
          <a:p>
            <a:r>
              <a:rPr lang="en-GB" baseline="0" dirty="0" smtClean="0"/>
              <a:t>Physically – coughing / chest infections</a:t>
            </a:r>
          </a:p>
          <a:p>
            <a:r>
              <a:rPr lang="en-GB" baseline="0" dirty="0" smtClean="0"/>
              <a:t>Financially – hospital admissions / repeat x-rays </a:t>
            </a:r>
            <a:endParaRPr lang="en-GB" dirty="0"/>
          </a:p>
        </p:txBody>
      </p:sp>
      <p:sp>
        <p:nvSpPr>
          <p:cNvPr id="4" name="Slide Number Placeholder 3"/>
          <p:cNvSpPr>
            <a:spLocks noGrp="1"/>
          </p:cNvSpPr>
          <p:nvPr>
            <p:ph type="sldNum" sz="quarter" idx="10"/>
          </p:nvPr>
        </p:nvSpPr>
        <p:spPr/>
        <p:txBody>
          <a:bodyPr/>
          <a:lstStyle/>
          <a:p>
            <a:fld id="{10830740-CD2D-4E08-A121-A3C47A77D71A}" type="slidenum">
              <a:rPr lang="en-GB" smtClean="0"/>
              <a:t>14</a:t>
            </a:fld>
            <a:endParaRPr lang="en-GB"/>
          </a:p>
        </p:txBody>
      </p:sp>
    </p:spTree>
    <p:extLst>
      <p:ext uri="{BB962C8B-B14F-4D97-AF65-F5344CB8AC3E}">
        <p14:creationId xmlns:p14="http://schemas.microsoft.com/office/powerpoint/2010/main" val="40329507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458">
              <a:defRPr/>
            </a:pPr>
            <a:r>
              <a:rPr lang="en-GB" altLang="en-US" dirty="0" smtClean="0"/>
              <a:t>Our role in supporting someone with</a:t>
            </a:r>
            <a:r>
              <a:rPr lang="en-GB" altLang="en-US" baseline="0" dirty="0" smtClean="0"/>
              <a:t> swallowing difficulty. </a:t>
            </a:r>
            <a:endParaRPr lang="en-GB" altLang="en-US" dirty="0"/>
          </a:p>
          <a:p>
            <a:pPr defTabSz="924458">
              <a:defRPr/>
            </a:pPr>
            <a:r>
              <a:rPr lang="en-GB" altLang="en-US" dirty="0"/>
              <a:t>Case study about Mr Smith:</a:t>
            </a:r>
          </a:p>
          <a:p>
            <a:pPr defTabSz="924458">
              <a:defRPr/>
            </a:pPr>
            <a:r>
              <a:rPr lang="en-GB" altLang="en-US" dirty="0"/>
              <a:t>Poor response to antibiotics and remained chesty, gradual deterioration during admission</a:t>
            </a:r>
          </a:p>
          <a:p>
            <a:pPr eaLnBrk="1" hangingPunct="1"/>
            <a:r>
              <a:rPr lang="en-GB" altLang="en-US" dirty="0"/>
              <a:t>Medical team felt approaching end of life.</a:t>
            </a:r>
            <a:r>
              <a:rPr lang="en-GB" altLang="en-US" dirty="0" smtClean="0"/>
              <a:t> We offered advice to help swallow more safely</a:t>
            </a:r>
            <a:r>
              <a:rPr lang="en-GB" altLang="en-US" baseline="0" dirty="0" smtClean="0"/>
              <a:t> by modifying the consistency of his food and drink. </a:t>
            </a:r>
            <a:endParaRPr lang="en-GB" altLang="en-US" dirty="0" smtClean="0"/>
          </a:p>
          <a:p>
            <a:pPr eaLnBrk="1" hangingPunct="1"/>
            <a:r>
              <a:rPr lang="en-GB" altLang="en-US" dirty="0" smtClean="0"/>
              <a:t>Chest infection resolved.</a:t>
            </a:r>
          </a:p>
          <a:p>
            <a:pPr eaLnBrk="1" hangingPunct="1"/>
            <a:r>
              <a:rPr lang="en-GB" altLang="en-US" dirty="0" smtClean="0"/>
              <a:t>Discharged from hospital medically well. </a:t>
            </a:r>
          </a:p>
          <a:p>
            <a:pPr defTabSz="924458">
              <a:defRPr/>
            </a:pPr>
            <a:endParaRPr lang="en-GB" altLang="en-US" dirty="0"/>
          </a:p>
          <a:p>
            <a:r>
              <a:rPr lang="en-GB" altLang="en-US" dirty="0"/>
              <a:t> </a:t>
            </a:r>
            <a:endParaRPr lang="en-GB" dirty="0"/>
          </a:p>
        </p:txBody>
      </p:sp>
      <p:sp>
        <p:nvSpPr>
          <p:cNvPr id="4" name="Slide Number Placeholder 3"/>
          <p:cNvSpPr>
            <a:spLocks noGrp="1"/>
          </p:cNvSpPr>
          <p:nvPr>
            <p:ph type="sldNum" sz="quarter" idx="10"/>
          </p:nvPr>
        </p:nvSpPr>
        <p:spPr/>
        <p:txBody>
          <a:bodyPr/>
          <a:lstStyle/>
          <a:p>
            <a:fld id="{10830740-CD2D-4E08-A121-A3C47A77D71A}" type="slidenum">
              <a:rPr lang="en-GB" smtClean="0"/>
              <a:t>16</a:t>
            </a:fld>
            <a:endParaRPr lang="en-GB"/>
          </a:p>
        </p:txBody>
      </p:sp>
    </p:spTree>
    <p:extLst>
      <p:ext uri="{BB962C8B-B14F-4D97-AF65-F5344CB8AC3E}">
        <p14:creationId xmlns:p14="http://schemas.microsoft.com/office/powerpoint/2010/main" val="42777803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Joan</a:t>
            </a:r>
          </a:p>
          <a:p>
            <a:r>
              <a:rPr lang="en-GB" dirty="0" smtClean="0"/>
              <a:t>Mark</a:t>
            </a:r>
          </a:p>
          <a:p>
            <a:r>
              <a:rPr lang="en-GB" dirty="0" smtClean="0"/>
              <a:t>Ian</a:t>
            </a:r>
          </a:p>
        </p:txBody>
      </p:sp>
      <p:sp>
        <p:nvSpPr>
          <p:cNvPr id="4" name="Slide Number Placeholder 3"/>
          <p:cNvSpPr>
            <a:spLocks noGrp="1"/>
          </p:cNvSpPr>
          <p:nvPr>
            <p:ph type="sldNum" sz="quarter" idx="10"/>
          </p:nvPr>
        </p:nvSpPr>
        <p:spPr/>
        <p:txBody>
          <a:bodyPr/>
          <a:lstStyle/>
          <a:p>
            <a:fld id="{10830740-CD2D-4E08-A121-A3C47A77D71A}" type="slidenum">
              <a:rPr lang="en-GB" smtClean="0"/>
              <a:t>17</a:t>
            </a:fld>
            <a:endParaRPr lang="en-GB"/>
          </a:p>
        </p:txBody>
      </p:sp>
    </p:spTree>
    <p:extLst>
      <p:ext uri="{BB962C8B-B14F-4D97-AF65-F5344CB8AC3E}">
        <p14:creationId xmlns:p14="http://schemas.microsoft.com/office/powerpoint/2010/main" val="21104537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Let’s go back to having a look at speech</a:t>
            </a:r>
            <a:r>
              <a:rPr lang="en-GB" baseline="0" dirty="0" smtClean="0"/>
              <a:t> therapy at Salford Royal </a:t>
            </a:r>
          </a:p>
          <a:p>
            <a:r>
              <a:rPr lang="en-GB" baseline="0" dirty="0" smtClean="0"/>
              <a:t>Acute – respiratory, dementia neuro</a:t>
            </a:r>
          </a:p>
          <a:p>
            <a:r>
              <a:rPr lang="en-GB" baseline="0" dirty="0" smtClean="0"/>
              <a:t>Community - See people in their own homes or clinics</a:t>
            </a:r>
          </a:p>
          <a:p>
            <a:r>
              <a:rPr lang="en-GB" baseline="0" dirty="0" smtClean="0"/>
              <a:t>We actually cover quite a large area – </a:t>
            </a:r>
            <a:r>
              <a:rPr lang="en-GB" baseline="0" dirty="0" err="1" smtClean="0"/>
              <a:t>Cadishead</a:t>
            </a:r>
            <a:r>
              <a:rPr lang="en-GB" baseline="0" dirty="0" smtClean="0"/>
              <a:t> to Little </a:t>
            </a:r>
            <a:r>
              <a:rPr lang="en-GB" baseline="0" dirty="0" err="1" smtClean="0"/>
              <a:t>Hulton</a:t>
            </a:r>
            <a:r>
              <a:rPr lang="en-GB" baseline="0" dirty="0" smtClean="0"/>
              <a:t> </a:t>
            </a:r>
          </a:p>
          <a:p>
            <a:endParaRPr lang="en-GB" dirty="0"/>
          </a:p>
        </p:txBody>
      </p:sp>
      <p:sp>
        <p:nvSpPr>
          <p:cNvPr id="4" name="Slide Number Placeholder 3"/>
          <p:cNvSpPr>
            <a:spLocks noGrp="1"/>
          </p:cNvSpPr>
          <p:nvPr>
            <p:ph type="sldNum" sz="quarter" idx="10"/>
          </p:nvPr>
        </p:nvSpPr>
        <p:spPr/>
        <p:txBody>
          <a:bodyPr/>
          <a:lstStyle/>
          <a:p>
            <a:fld id="{10830740-CD2D-4E08-A121-A3C47A77D71A}" type="slidenum">
              <a:rPr lang="en-GB" smtClean="0"/>
              <a:t>18</a:t>
            </a:fld>
            <a:endParaRPr lang="en-GB"/>
          </a:p>
        </p:txBody>
      </p:sp>
    </p:spTree>
    <p:extLst>
      <p:ext uri="{BB962C8B-B14F-4D97-AF65-F5344CB8AC3E}">
        <p14:creationId xmlns:p14="http://schemas.microsoft.com/office/powerpoint/2010/main" val="29239280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 New </a:t>
            </a:r>
            <a:r>
              <a:rPr lang="en-GB" dirty="0" err="1" smtClean="0"/>
              <a:t>hyper</a:t>
            </a:r>
            <a:r>
              <a:rPr lang="en-GB" baseline="0" dirty="0" err="1" smtClean="0"/>
              <a:t>acute</a:t>
            </a:r>
            <a:r>
              <a:rPr lang="en-GB" baseline="0" dirty="0" smtClean="0"/>
              <a:t> stroke ward opening</a:t>
            </a:r>
          </a:p>
          <a:p>
            <a:pPr marL="171450" indent="-171450">
              <a:buFontTx/>
              <a:buChar char="-"/>
            </a:pPr>
            <a:r>
              <a:rPr lang="en-GB" baseline="0" dirty="0" smtClean="0"/>
              <a:t>Salford Royal Comprehensive stroke centre for Greater Manchester – provide </a:t>
            </a:r>
            <a:r>
              <a:rPr lang="en-GB" baseline="0" dirty="0" err="1" smtClean="0"/>
              <a:t>hyperacute</a:t>
            </a:r>
            <a:r>
              <a:rPr lang="en-GB" baseline="0" dirty="0" smtClean="0"/>
              <a:t> stroke care for people presenting with stroke in Greater Manchester. 1/3 stroke communication difficulties, lots swallowing difficulties – large role. </a:t>
            </a:r>
          </a:p>
          <a:p>
            <a:pPr marL="171450" indent="-171450">
              <a:buFontTx/>
              <a:buChar char="-"/>
            </a:pPr>
            <a:r>
              <a:rPr lang="en-GB" baseline="0" dirty="0" smtClean="0"/>
              <a:t>Lead provider for trauma services in Greater Manchester</a:t>
            </a:r>
          </a:p>
          <a:p>
            <a:pPr marL="173336" indent="-173336">
              <a:buFontTx/>
              <a:buChar char="-"/>
            </a:pPr>
            <a:r>
              <a:rPr lang="en-GB" baseline="0" dirty="0" smtClean="0"/>
              <a:t>Improved staff awareness of us and training – e-learning module and training for wards / community support workers new to Trust</a:t>
            </a:r>
          </a:p>
          <a:p>
            <a:pPr marL="173336" indent="-173336">
              <a:buFontTx/>
              <a:buChar char="-"/>
            </a:pPr>
            <a:r>
              <a:rPr lang="en-GB" baseline="0" dirty="0" smtClean="0"/>
              <a:t>Staff aware of our role and impact of communication and swallowing difficulties unmanaged. </a:t>
            </a:r>
          </a:p>
          <a:p>
            <a:pPr marL="173336" indent="-173336">
              <a:buFontTx/>
              <a:buChar char="-"/>
            </a:pPr>
            <a:r>
              <a:rPr lang="en-GB" baseline="0" dirty="0" smtClean="0"/>
              <a:t>Complex patients, elderly patients living longer better medicine</a:t>
            </a:r>
          </a:p>
          <a:p>
            <a:endParaRPr lang="en-GB" dirty="0"/>
          </a:p>
        </p:txBody>
      </p:sp>
      <p:sp>
        <p:nvSpPr>
          <p:cNvPr id="4" name="Slide Number Placeholder 3"/>
          <p:cNvSpPr>
            <a:spLocks noGrp="1"/>
          </p:cNvSpPr>
          <p:nvPr>
            <p:ph type="sldNum" sz="quarter" idx="10"/>
          </p:nvPr>
        </p:nvSpPr>
        <p:spPr/>
        <p:txBody>
          <a:bodyPr/>
          <a:lstStyle/>
          <a:p>
            <a:fld id="{10830740-CD2D-4E08-A121-A3C47A77D71A}" type="slidenum">
              <a:rPr lang="en-GB" smtClean="0"/>
              <a:t>19</a:t>
            </a:fld>
            <a:endParaRPr lang="en-GB"/>
          </a:p>
        </p:txBody>
      </p:sp>
    </p:spTree>
    <p:extLst>
      <p:ext uri="{BB962C8B-B14F-4D97-AF65-F5344CB8AC3E}">
        <p14:creationId xmlns:p14="http://schemas.microsoft.com/office/powerpoint/2010/main" val="30090286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Information</a:t>
            </a:r>
            <a:r>
              <a:rPr lang="en-GB" baseline="0" dirty="0" smtClean="0"/>
              <a:t> to show increased referrals since 2011</a:t>
            </a:r>
          </a:p>
          <a:p>
            <a:r>
              <a:rPr lang="en-GB" baseline="0" dirty="0" smtClean="0"/>
              <a:t>What has been done to manage increase referrals? </a:t>
            </a:r>
          </a:p>
          <a:p>
            <a:pPr marL="173336" indent="-173336">
              <a:buFontTx/>
              <a:buChar char="-"/>
            </a:pPr>
            <a:r>
              <a:rPr lang="en-GB" baseline="0" dirty="0" smtClean="0"/>
              <a:t>Clinics so able to see more patients in a day</a:t>
            </a:r>
          </a:p>
          <a:p>
            <a:pPr marL="173336" indent="-173336">
              <a:buFontTx/>
              <a:buChar char="-"/>
            </a:pPr>
            <a:r>
              <a:rPr lang="en-GB" baseline="0" dirty="0" smtClean="0"/>
              <a:t>Re-prioritisation for patients </a:t>
            </a:r>
          </a:p>
          <a:p>
            <a:pPr marL="173336" indent="-173336">
              <a:buFontTx/>
              <a:buChar char="-"/>
            </a:pPr>
            <a:r>
              <a:rPr lang="en-GB" baseline="0" dirty="0" smtClean="0"/>
              <a:t>Quality Improvement team micro systems of service</a:t>
            </a:r>
          </a:p>
          <a:p>
            <a:pPr marL="173336" indent="-173336">
              <a:buFontTx/>
              <a:buChar char="-"/>
            </a:pPr>
            <a:r>
              <a:rPr lang="en-GB" baseline="0" dirty="0" smtClean="0"/>
              <a:t>Groups for outpatient voice patients to manage long list of referrals</a:t>
            </a:r>
          </a:p>
          <a:p>
            <a:pPr marL="173336" indent="-173336">
              <a:buFontTx/>
              <a:buChar char="-"/>
            </a:pPr>
            <a:r>
              <a:rPr lang="en-GB" baseline="0" dirty="0" smtClean="0"/>
              <a:t>Assistants supporting with therapy</a:t>
            </a:r>
          </a:p>
        </p:txBody>
      </p:sp>
      <p:sp>
        <p:nvSpPr>
          <p:cNvPr id="4" name="Slide Number Placeholder 3"/>
          <p:cNvSpPr>
            <a:spLocks noGrp="1"/>
          </p:cNvSpPr>
          <p:nvPr>
            <p:ph type="sldNum" sz="quarter" idx="10"/>
          </p:nvPr>
        </p:nvSpPr>
        <p:spPr/>
        <p:txBody>
          <a:bodyPr/>
          <a:lstStyle/>
          <a:p>
            <a:fld id="{10830740-CD2D-4E08-A121-A3C47A77D71A}" type="slidenum">
              <a:rPr lang="en-GB" smtClean="0"/>
              <a:t>20</a:t>
            </a:fld>
            <a:endParaRPr lang="en-GB"/>
          </a:p>
        </p:txBody>
      </p:sp>
    </p:spTree>
    <p:extLst>
      <p:ext uri="{BB962C8B-B14F-4D97-AF65-F5344CB8AC3E}">
        <p14:creationId xmlns:p14="http://schemas.microsoft.com/office/powerpoint/2010/main" val="14370878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51122" indent="-288893" eaLnBrk="0" hangingPunct="0">
              <a:defRPr>
                <a:solidFill>
                  <a:schemeClr val="tx1"/>
                </a:solidFill>
                <a:latin typeface="Arial" charset="0"/>
              </a:defRPr>
            </a:lvl2pPr>
            <a:lvl3pPr marL="1155573" indent="-231115" eaLnBrk="0" hangingPunct="0">
              <a:defRPr>
                <a:solidFill>
                  <a:schemeClr val="tx1"/>
                </a:solidFill>
                <a:latin typeface="Arial" charset="0"/>
              </a:defRPr>
            </a:lvl3pPr>
            <a:lvl4pPr marL="1617802" indent="-231115" eaLnBrk="0" hangingPunct="0">
              <a:defRPr>
                <a:solidFill>
                  <a:schemeClr val="tx1"/>
                </a:solidFill>
                <a:latin typeface="Arial" charset="0"/>
              </a:defRPr>
            </a:lvl4pPr>
            <a:lvl5pPr marL="2080031" indent="-231115" eaLnBrk="0" hangingPunct="0">
              <a:defRPr>
                <a:solidFill>
                  <a:schemeClr val="tx1"/>
                </a:solidFill>
                <a:latin typeface="Arial" charset="0"/>
              </a:defRPr>
            </a:lvl5pPr>
            <a:lvl6pPr marL="2542261" indent="-231115" eaLnBrk="0" fontAlgn="base" hangingPunct="0">
              <a:spcBef>
                <a:spcPct val="0"/>
              </a:spcBef>
              <a:spcAft>
                <a:spcPct val="0"/>
              </a:spcAft>
              <a:defRPr>
                <a:solidFill>
                  <a:schemeClr val="tx1"/>
                </a:solidFill>
                <a:latin typeface="Arial" charset="0"/>
              </a:defRPr>
            </a:lvl6pPr>
            <a:lvl7pPr marL="3004490" indent="-231115" eaLnBrk="0" fontAlgn="base" hangingPunct="0">
              <a:spcBef>
                <a:spcPct val="0"/>
              </a:spcBef>
              <a:spcAft>
                <a:spcPct val="0"/>
              </a:spcAft>
              <a:defRPr>
                <a:solidFill>
                  <a:schemeClr val="tx1"/>
                </a:solidFill>
                <a:latin typeface="Arial" charset="0"/>
              </a:defRPr>
            </a:lvl7pPr>
            <a:lvl8pPr marL="3466719" indent="-231115" eaLnBrk="0" fontAlgn="base" hangingPunct="0">
              <a:spcBef>
                <a:spcPct val="0"/>
              </a:spcBef>
              <a:spcAft>
                <a:spcPct val="0"/>
              </a:spcAft>
              <a:defRPr>
                <a:solidFill>
                  <a:schemeClr val="tx1"/>
                </a:solidFill>
                <a:latin typeface="Arial" charset="0"/>
              </a:defRPr>
            </a:lvl8pPr>
            <a:lvl9pPr marL="3928948" indent="-231115" eaLnBrk="0" fontAlgn="base" hangingPunct="0">
              <a:spcBef>
                <a:spcPct val="0"/>
              </a:spcBef>
              <a:spcAft>
                <a:spcPct val="0"/>
              </a:spcAft>
              <a:defRPr>
                <a:solidFill>
                  <a:schemeClr val="tx1"/>
                </a:solidFill>
                <a:latin typeface="Arial" charset="0"/>
              </a:defRPr>
            </a:lvl9pPr>
          </a:lstStyle>
          <a:p>
            <a:pPr eaLnBrk="1" hangingPunct="1"/>
            <a:fld id="{1AE38133-F946-4A26-9610-5F14FECFFCE2}" type="slidenum">
              <a:rPr lang="en-GB" altLang="en-US"/>
              <a:pPr eaLnBrk="1" hangingPunct="1"/>
              <a:t>2</a:t>
            </a:fld>
            <a:endParaRPr lang="en-GB" altLang="en-US"/>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p:spPr>
        <p:txBody>
          <a:bodyPr/>
          <a:lstStyle/>
          <a:p>
            <a:pPr eaLnBrk="1" hangingPunct="1"/>
            <a:r>
              <a:rPr lang="en-GB" altLang="en-US" dirty="0" smtClean="0"/>
              <a:t>We</a:t>
            </a:r>
            <a:r>
              <a:rPr lang="en-GB" altLang="en-US" baseline="0" dirty="0" smtClean="0"/>
              <a:t> have asked you hear today to give voice- we will start by explaining what this this is.</a:t>
            </a:r>
          </a:p>
          <a:p>
            <a:pPr eaLnBrk="1" hangingPunct="1"/>
            <a:r>
              <a:rPr lang="en-GB" altLang="en-US" baseline="0" dirty="0" smtClean="0"/>
              <a:t>Go through what SLT is- brief overview of the types of patients that we see, our role and how we aim to help our patients</a:t>
            </a:r>
          </a:p>
          <a:p>
            <a:pPr eaLnBrk="1" hangingPunct="1"/>
            <a:r>
              <a:rPr lang="en-GB" altLang="en-US" baseline="0" dirty="0" smtClean="0"/>
              <a:t>Why we are </a:t>
            </a:r>
            <a:r>
              <a:rPr lang="en-GB" altLang="en-US" baseline="0" dirty="0" err="1" smtClean="0"/>
              <a:t>campaining</a:t>
            </a:r>
            <a:endParaRPr lang="en-GB" altLang="en-US" dirty="0"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Increase </a:t>
            </a:r>
            <a:r>
              <a:rPr lang="en-GB" baseline="0" dirty="0" smtClean="0"/>
              <a:t>number of referrals in hospital – 30% increase</a:t>
            </a:r>
          </a:p>
          <a:p>
            <a:r>
              <a:rPr lang="en-GB" baseline="0" dirty="0" smtClean="0"/>
              <a:t>Mainly due to opening of </a:t>
            </a:r>
            <a:r>
              <a:rPr lang="en-GB" baseline="0" dirty="0" err="1" smtClean="0"/>
              <a:t>hyperacute</a:t>
            </a:r>
            <a:r>
              <a:rPr lang="en-GB" baseline="0" dirty="0" smtClean="0"/>
              <a:t> stroke unit. </a:t>
            </a:r>
            <a:endParaRPr lang="en-GB" dirty="0" smtClean="0"/>
          </a:p>
          <a:p>
            <a:pPr marL="173336" indent="-173336">
              <a:buFontTx/>
              <a:buChar char="-"/>
            </a:pPr>
            <a:r>
              <a:rPr lang="en-GB" baseline="0" dirty="0" smtClean="0"/>
              <a:t>Re-prioritisation – expense of therapy</a:t>
            </a:r>
          </a:p>
          <a:p>
            <a:pPr marL="173336" indent="-173336">
              <a:buFontTx/>
              <a:buChar char="-"/>
            </a:pPr>
            <a:r>
              <a:rPr lang="en-GB" baseline="0" dirty="0" smtClean="0"/>
              <a:t>Coaching</a:t>
            </a:r>
            <a:endParaRPr lang="en-GB" dirty="0"/>
          </a:p>
        </p:txBody>
      </p:sp>
      <p:sp>
        <p:nvSpPr>
          <p:cNvPr id="4" name="Slide Number Placeholder 3"/>
          <p:cNvSpPr>
            <a:spLocks noGrp="1"/>
          </p:cNvSpPr>
          <p:nvPr>
            <p:ph type="sldNum" sz="quarter" idx="10"/>
          </p:nvPr>
        </p:nvSpPr>
        <p:spPr/>
        <p:txBody>
          <a:bodyPr/>
          <a:lstStyle/>
          <a:p>
            <a:fld id="{10830740-CD2D-4E08-A121-A3C47A77D71A}" type="slidenum">
              <a:rPr lang="en-GB" smtClean="0"/>
              <a:t>21</a:t>
            </a:fld>
            <a:endParaRPr lang="en-GB"/>
          </a:p>
        </p:txBody>
      </p:sp>
    </p:spTree>
    <p:extLst>
      <p:ext uri="{BB962C8B-B14F-4D97-AF65-F5344CB8AC3E}">
        <p14:creationId xmlns:p14="http://schemas.microsoft.com/office/powerpoint/2010/main" val="15337235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10830740-CD2D-4E08-A121-A3C47A77D71A}" type="slidenum">
              <a:rPr lang="en-GB" smtClean="0"/>
              <a:t>22</a:t>
            </a:fld>
            <a:endParaRPr lang="en-GB"/>
          </a:p>
        </p:txBody>
      </p:sp>
    </p:spTree>
    <p:extLst>
      <p:ext uri="{BB962C8B-B14F-4D97-AF65-F5344CB8AC3E}">
        <p14:creationId xmlns:p14="http://schemas.microsoft.com/office/powerpoint/2010/main" val="4518933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32770" name="Slide Image Placeholder 1"/>
          <p:cNvSpPr>
            <a:spLocks noGrp="1" noRot="1" noChangeAspect="1" noChangeArrowheads="1" noTextEdit="1"/>
          </p:cNvSpPr>
          <p:nvPr>
            <p:ph type="sldImg" idx="4294967295"/>
          </p:nvPr>
        </p:nvSpPr>
        <p:spPr>
          <a:xfrm>
            <a:off x="1588" y="0"/>
            <a:ext cx="0" cy="0"/>
          </a:xfrm>
          <a:ln/>
          <a:extLst>
            <a:ext uri="{91240B29-F687-4F45-9708-019B960494DF}">
              <a14:hiddenLine xmlns:a14="http://schemas.microsoft.com/office/drawing/2010/main" w="12700">
                <a:solidFill>
                  <a:srgbClr val="000000"/>
                </a:solidFill>
                <a:miter lim="800000"/>
                <a:headEnd/>
                <a:tailEnd/>
              </a14:hiddenLine>
            </a:ext>
          </a:extLst>
        </p:spPr>
      </p:sp>
      <p:sp>
        <p:nvSpPr>
          <p:cNvPr id="30723" name="Notes Placeholder 2"/>
          <p:cNvSpPr>
            <a:spLocks noGrp="1" noRot="1" noChangeAspect="1" noChangeArrowheads="1"/>
          </p:cNvSpPr>
          <p:nvPr>
            <p:ph type="body" idx="1"/>
          </p:nvPr>
        </p:nvSpPr>
        <p:spPr bwMode="auto">
          <a:xfrm>
            <a:off x="467361" y="1626871"/>
            <a:ext cx="4128346" cy="4601396"/>
          </a:xfrm>
          <a:prstGeom prst="rect">
            <a:avLst/>
          </a:prstGeo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n-US" altLang="zh-CN" dirty="0" smtClean="0">
                <a:ea typeface="+mn-ea"/>
              </a:rPr>
              <a:t>RCSLT Evidence Matrix Report </a:t>
            </a:r>
          </a:p>
          <a:p>
            <a:pPr>
              <a:defRPr/>
            </a:pPr>
            <a:endParaRPr lang="en-US" altLang="zh-CN" dirty="0" smtClean="0">
              <a:ea typeface="+mn-ea"/>
            </a:endParaRPr>
          </a:p>
          <a:p>
            <a:pPr marL="346672" lvl="2" indent="-346672">
              <a:buFontTx/>
              <a:buChar char="•"/>
              <a:defRPr/>
            </a:pPr>
            <a:r>
              <a:rPr lang="en-US" altLang="zh-CN" dirty="0" smtClean="0">
                <a:ea typeface="+mn-ea"/>
              </a:rPr>
              <a:t>Stroke patients with swallowing difficulties </a:t>
            </a:r>
          </a:p>
          <a:p>
            <a:pPr marL="346672" lvl="2" indent="-346672">
              <a:defRPr/>
            </a:pPr>
            <a:r>
              <a:rPr lang="en-US" altLang="zh-CN" dirty="0" smtClean="0">
                <a:ea typeface="+mn-ea"/>
              </a:rPr>
              <a:t>Avoid chest infections, reduced respiratory problems, health cost savings exceeds cost of SLT, improved quality of life, reduce malnutrition and death</a:t>
            </a:r>
          </a:p>
          <a:p>
            <a:pPr marL="288893" lvl="2" indent="-288893">
              <a:buFontTx/>
              <a:buChar char="•"/>
              <a:defRPr/>
            </a:pPr>
            <a:r>
              <a:rPr lang="en-US" altLang="zh-CN" dirty="0" smtClean="0">
                <a:ea typeface="+mn-ea"/>
              </a:rPr>
              <a:t>Stroke patients with language Improve language skills and ability to perform activities of daily living</a:t>
            </a:r>
          </a:p>
          <a:p>
            <a:pPr marL="346672" lvl="2" indent="-346672">
              <a:defRPr/>
            </a:pPr>
            <a:r>
              <a:rPr lang="en-US" altLang="zh-CN" dirty="0" smtClean="0">
                <a:ea typeface="+mn-ea"/>
              </a:rPr>
              <a:t>Health related quality of life gains</a:t>
            </a:r>
          </a:p>
          <a:p>
            <a:pPr eaLnBrk="1" hangingPunct="1">
              <a:buFontTx/>
              <a:buChar char="•"/>
              <a:defRPr/>
            </a:pPr>
            <a:r>
              <a:rPr lang="en-US" altLang="zh-CN" dirty="0" smtClean="0">
                <a:ea typeface="+mn-ea"/>
              </a:rPr>
              <a:t>Prevents hospital re-admission </a:t>
            </a:r>
          </a:p>
          <a:p>
            <a:pPr eaLnBrk="1" hangingPunct="1">
              <a:buFontTx/>
              <a:buChar char="•"/>
              <a:defRPr/>
            </a:pPr>
            <a:r>
              <a:rPr lang="en-US" altLang="zh-CN" dirty="0" smtClean="0">
                <a:ea typeface="+mn-ea"/>
              </a:rPr>
              <a:t>Accessing other services and attending appointments</a:t>
            </a:r>
          </a:p>
          <a:p>
            <a:pPr eaLnBrk="1" hangingPunct="1">
              <a:buFontTx/>
              <a:buChar char="•"/>
              <a:defRPr/>
            </a:pPr>
            <a:r>
              <a:rPr lang="en-US" altLang="zh-CN" dirty="0" smtClean="0">
                <a:ea typeface="+mn-ea"/>
              </a:rPr>
              <a:t>Understanding how / why to take medication </a:t>
            </a:r>
          </a:p>
          <a:p>
            <a:pPr eaLnBrk="1" hangingPunct="1">
              <a:buFontTx/>
              <a:buChar char="•"/>
              <a:defRPr/>
            </a:pPr>
            <a:r>
              <a:rPr lang="en-US" altLang="zh-CN" dirty="0" smtClean="0">
                <a:ea typeface="+mn-ea"/>
              </a:rPr>
              <a:t>Maintaining relationships </a:t>
            </a:r>
          </a:p>
          <a:p>
            <a:pPr eaLnBrk="1" hangingPunct="1">
              <a:buFontTx/>
              <a:buChar char="•"/>
              <a:defRPr/>
            </a:pPr>
            <a:r>
              <a:rPr lang="en-US" altLang="zh-CN" dirty="0" smtClean="0">
                <a:ea typeface="+mn-ea"/>
              </a:rPr>
              <a:t>Improve social skills and educational outcomes</a:t>
            </a:r>
          </a:p>
          <a:p>
            <a:pPr eaLnBrk="1" hangingPunct="1">
              <a:buFontTx/>
              <a:buChar char="•"/>
              <a:defRPr/>
            </a:pPr>
            <a:r>
              <a:rPr lang="en-US" altLang="zh-CN" dirty="0" smtClean="0">
                <a:ea typeface="+mn-ea"/>
              </a:rPr>
              <a:t>Reduce anti-social </a:t>
            </a:r>
            <a:r>
              <a:rPr lang="en-US" altLang="zh-CN" dirty="0" err="1" smtClean="0">
                <a:ea typeface="+mn-ea"/>
              </a:rPr>
              <a:t>behaviour</a:t>
            </a:r>
            <a:r>
              <a:rPr lang="en-US" altLang="zh-CN" dirty="0" smtClean="0">
                <a:ea typeface="+mn-ea"/>
              </a:rPr>
              <a:t> and </a:t>
            </a:r>
            <a:r>
              <a:rPr lang="en-US" altLang="zh-CN" dirty="0" err="1" smtClean="0">
                <a:ea typeface="+mn-ea"/>
              </a:rPr>
              <a:t>worklessness</a:t>
            </a:r>
            <a:endParaRPr lang="en-US" altLang="zh-CN" dirty="0" smtClean="0">
              <a:ea typeface="+mn-ea"/>
            </a:endParaRPr>
          </a:p>
          <a:p>
            <a:pPr eaLnBrk="1" hangingPunct="1">
              <a:buFontTx/>
              <a:buChar char="•"/>
              <a:defRPr/>
            </a:pPr>
            <a:r>
              <a:rPr lang="en-US" altLang="zh-CN" dirty="0" smtClean="0">
                <a:ea typeface="+mn-ea"/>
              </a:rPr>
              <a:t>Supports earlier discharge and care closer to home for stroke survivors, individuals with head injury and people living with dementia</a:t>
            </a:r>
          </a:p>
          <a:p>
            <a:pPr marL="346672" lvl="2" indent="-346672">
              <a:defRPr/>
            </a:pPr>
            <a:endParaRPr lang="en-US" altLang="zh-CN" dirty="0" smtClean="0">
              <a:ea typeface="+mn-ea"/>
            </a:endParaRPr>
          </a:p>
          <a:p>
            <a:pPr marL="346672" lvl="2" indent="-346672">
              <a:defRPr/>
            </a:pPr>
            <a:endParaRPr lang="en-US" altLang="zh-CN" dirty="0" smtClean="0">
              <a:ea typeface="+mn-ea"/>
            </a:endParaRPr>
          </a:p>
          <a:p>
            <a:pPr>
              <a:defRPr/>
            </a:pPr>
            <a:endParaRPr lang="en-US" altLang="zh-CN" dirty="0" smtClean="0">
              <a:ea typeface="+mn-ea"/>
            </a:endParaRPr>
          </a:p>
        </p:txBody>
      </p:sp>
    </p:spTree>
  </p:cSld>
  <p:clrMapOvr>
    <a:overrideClrMapping bg1="lt1" tx1="dk1" bg2="lt2" tx2="dk2" accent1="accent1" accent2="accent2" accent3="accent3" accent4="accent4" accent5="accent5" accent6="accent6" hlink="hlink" folHlink="folHlink"/>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0830740-CD2D-4E08-A121-A3C47A77D71A}" type="slidenum">
              <a:rPr lang="en-GB" smtClean="0"/>
              <a:t>24</a:t>
            </a:fld>
            <a:endParaRPr lang="en-GB"/>
          </a:p>
        </p:txBody>
      </p:sp>
    </p:spTree>
    <p:extLst>
      <p:ext uri="{BB962C8B-B14F-4D97-AF65-F5344CB8AC3E}">
        <p14:creationId xmlns:p14="http://schemas.microsoft.com/office/powerpoint/2010/main" val="5658998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0830740-CD2D-4E08-A121-A3C47A77D71A}" type="slidenum">
              <a:rPr lang="en-GB" smtClean="0"/>
              <a:t>25</a:t>
            </a:fld>
            <a:endParaRPr lang="en-GB"/>
          </a:p>
        </p:txBody>
      </p:sp>
    </p:spTree>
    <p:extLst>
      <p:ext uri="{BB962C8B-B14F-4D97-AF65-F5344CB8AC3E}">
        <p14:creationId xmlns:p14="http://schemas.microsoft.com/office/powerpoint/2010/main" val="9895353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31746" name="Rectangle 2"/>
          <p:cNvSpPr>
            <a:spLocks noGrp="1" noRot="1" noChangeAspect="1" noChangeArrowheads="1" noTextEdit="1"/>
          </p:cNvSpPr>
          <p:nvPr>
            <p:ph type="sldImg" idx="4294967295"/>
          </p:nvPr>
        </p:nvSpPr>
        <p:spPr>
          <a:xfrm>
            <a:off x="1588" y="0"/>
            <a:ext cx="0" cy="0"/>
          </a:xfrm>
        </p:spPr>
      </p:sp>
      <p:sp>
        <p:nvSpPr>
          <p:cNvPr id="31747" name="Rectangle 3"/>
          <p:cNvSpPr>
            <a:spLocks noGrp="1" noRot="1" noChangeAspect="1" noChangeArrowheads="1"/>
          </p:cNvSpPr>
          <p:nvPr>
            <p:ph type="body" idx="1"/>
          </p:nvPr>
        </p:nvSpPr>
        <p:spPr bwMode="auto">
          <a:xfrm>
            <a:off x="467360" y="1626871"/>
            <a:ext cx="8412480" cy="460139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ltLang="en-US" dirty="0" smtClean="0">
                <a:latin typeface="Arial" charset="0"/>
              </a:rPr>
              <a:t>The Royal College of Speech and Language Therapists Giving Voice campaign </a:t>
            </a:r>
          </a:p>
          <a:p>
            <a:pPr eaLnBrk="1" hangingPunct="1"/>
            <a:r>
              <a:rPr lang="en-GB" altLang="en-US" baseline="0" dirty="0" smtClean="0">
                <a:latin typeface="Arial" charset="0"/>
              </a:rPr>
              <a:t>People have rarely heard of an SLT, or if they have, they are not fully aware of our role.</a:t>
            </a:r>
            <a:endParaRPr lang="en-GB" altLang="en-US" dirty="0" smtClean="0">
              <a:latin typeface="Arial" charset="0"/>
            </a:endParaRPr>
          </a:p>
          <a:p>
            <a:pPr eaLnBrk="1" hangingPunct="1"/>
            <a:r>
              <a:rPr lang="en-GB" altLang="en-US" dirty="0" err="1" smtClean="0">
                <a:latin typeface="Arial" charset="0"/>
              </a:rPr>
              <a:t>Obviouslt</a:t>
            </a:r>
            <a:r>
              <a:rPr lang="en-GB" altLang="en-US" dirty="0" smtClean="0">
                <a:latin typeface="Arial" charset="0"/>
              </a:rPr>
              <a:t> the</a:t>
            </a:r>
            <a:r>
              <a:rPr lang="en-GB" altLang="en-US" baseline="0" dirty="0" smtClean="0">
                <a:latin typeface="Arial" charset="0"/>
              </a:rPr>
              <a:t> way we have decided to give voice is to invite Rebecca here to get to know more about our service and our service users.</a:t>
            </a:r>
          </a:p>
          <a:p>
            <a:pPr eaLnBrk="1" hangingPunct="1"/>
            <a:r>
              <a:rPr lang="en-GB" altLang="en-US" baseline="0" dirty="0" smtClean="0">
                <a:latin typeface="Arial" charset="0"/>
              </a:rPr>
              <a:t>Others have done bakes sales, had thickened fluids and pureed diet for several days which may be a management option as part of our role, flash mobs </a:t>
            </a:r>
            <a:r>
              <a:rPr lang="en-GB" altLang="en-US" baseline="0" dirty="0" err="1" smtClean="0">
                <a:latin typeface="Arial" charset="0"/>
              </a:rPr>
              <a:t>etc</a:t>
            </a:r>
            <a:endParaRPr lang="en-US" altLang="en-US" dirty="0" smtClean="0">
              <a:latin typeface="Arial" charset="0"/>
            </a:endParaRPr>
          </a:p>
        </p:txBody>
      </p:sp>
    </p:spTree>
  </p:cSld>
  <p:clrMapOvr>
    <a:overrideClrMapping bg1="lt1" tx1="dk1" bg2="lt2" tx2="dk2" accent1="accent1" accent2="accent2" accent3="accent3" accent4="accent4" accent5="accent5" accent6="accent6" hlink="hlink" folHlink="folHlink"/>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3336" indent="-173336">
              <a:buFont typeface="Arial" panose="020B0604020202020204" pitchFamily="34" charset="0"/>
              <a:buChar char="•"/>
            </a:pPr>
            <a:r>
              <a:rPr lang="en-GB" altLang="en-US" dirty="0" smtClean="0"/>
              <a:t>Speech Therapists work</a:t>
            </a:r>
            <a:r>
              <a:rPr lang="en-GB" altLang="en-US" baseline="0" dirty="0" smtClean="0"/>
              <a:t> with adults and children. Our service works predominantly with adults</a:t>
            </a:r>
          </a:p>
          <a:p>
            <a:pPr marL="173336" indent="-173336">
              <a:buFont typeface="Arial" panose="020B0604020202020204" pitchFamily="34" charset="0"/>
              <a:buChar char="•"/>
            </a:pPr>
            <a:r>
              <a:rPr lang="en-GB" altLang="en-US" baseline="0" dirty="0" smtClean="0"/>
              <a:t>Community, outpatient service, specialist early discharge rehab service in community</a:t>
            </a:r>
          </a:p>
          <a:p>
            <a:pPr marL="173336" indent="-173336">
              <a:buFont typeface="Arial" panose="020B0604020202020204" pitchFamily="34" charset="0"/>
              <a:buChar char="•"/>
            </a:pPr>
            <a:r>
              <a:rPr lang="en-GB" altLang="en-US" baseline="0" dirty="0" smtClean="0"/>
              <a:t>People </a:t>
            </a:r>
            <a:r>
              <a:rPr lang="en-GB" altLang="en-US" baseline="0" dirty="0" err="1" smtClean="0"/>
              <a:t>rareley</a:t>
            </a:r>
            <a:r>
              <a:rPr lang="en-GB" altLang="en-US" baseline="0" dirty="0" smtClean="0"/>
              <a:t> know that we work with swallowing disorders, and yet this makes up the majority of our referrals</a:t>
            </a:r>
          </a:p>
          <a:p>
            <a:pPr marL="173336" indent="-173336">
              <a:buFont typeface="Arial" panose="020B0604020202020204" pitchFamily="34" charset="0"/>
              <a:buChar char="•"/>
            </a:pPr>
            <a:endParaRPr lang="en-GB" altLang="en-US" baseline="0" dirty="0" smtClean="0"/>
          </a:p>
          <a:p>
            <a:endParaRPr lang="en-GB" altLang="en-US" baseline="0" dirty="0" smtClean="0"/>
          </a:p>
          <a:p>
            <a:endParaRPr lang="en-GB" dirty="0" smtClean="0"/>
          </a:p>
          <a:p>
            <a:endParaRPr lang="en-GB" dirty="0"/>
          </a:p>
        </p:txBody>
      </p:sp>
      <p:sp>
        <p:nvSpPr>
          <p:cNvPr id="4" name="Slide Number Placeholder 3"/>
          <p:cNvSpPr>
            <a:spLocks noGrp="1"/>
          </p:cNvSpPr>
          <p:nvPr>
            <p:ph type="sldNum" sz="quarter" idx="10"/>
          </p:nvPr>
        </p:nvSpPr>
        <p:spPr/>
        <p:txBody>
          <a:bodyPr/>
          <a:lstStyle/>
          <a:p>
            <a:fld id="{10830740-CD2D-4E08-A121-A3C47A77D71A}" type="slidenum">
              <a:rPr lang="en-GB" smtClean="0"/>
              <a:t>4</a:t>
            </a:fld>
            <a:endParaRPr lang="en-GB"/>
          </a:p>
        </p:txBody>
      </p:sp>
    </p:spTree>
    <p:extLst>
      <p:ext uri="{BB962C8B-B14F-4D97-AF65-F5344CB8AC3E}">
        <p14:creationId xmlns:p14="http://schemas.microsoft.com/office/powerpoint/2010/main" val="27628043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We</a:t>
            </a:r>
            <a:r>
              <a:rPr lang="en-GB" baseline="0" dirty="0" smtClean="0"/>
              <a:t> work with people with a range of conditions, all of which can impact on their communication or swallowing</a:t>
            </a:r>
          </a:p>
          <a:p>
            <a:pPr eaLnBrk="1" hangingPunct="1">
              <a:buFont typeface="Arial" charset="0"/>
              <a:buNone/>
              <a:defRPr/>
            </a:pPr>
            <a:r>
              <a:rPr lang="en-GB" dirty="0" smtClean="0"/>
              <a:t>In one study indicated 33% of individuals with MS impairment of chewing and swallowing abilities (</a:t>
            </a:r>
            <a:r>
              <a:rPr lang="en-GB" dirty="0" err="1" smtClean="0"/>
              <a:t>Hartelius</a:t>
            </a:r>
            <a:r>
              <a:rPr lang="en-GB" dirty="0" smtClean="0"/>
              <a:t> &amp; </a:t>
            </a:r>
            <a:r>
              <a:rPr lang="en-GB" dirty="0" err="1" smtClean="0"/>
              <a:t>Svensson</a:t>
            </a:r>
            <a:r>
              <a:rPr lang="en-GB" dirty="0" smtClean="0"/>
              <a:t>, 1994).</a:t>
            </a:r>
          </a:p>
          <a:p>
            <a:pPr defTabSz="924458">
              <a:defRPr/>
            </a:pPr>
            <a:endParaRPr lang="en-GB" dirty="0" smtClean="0"/>
          </a:p>
          <a:p>
            <a:pPr defTabSz="924458">
              <a:defRPr/>
            </a:pPr>
            <a:r>
              <a:rPr lang="en-GB" dirty="0" smtClean="0"/>
              <a:t>People may not think of e.g. </a:t>
            </a:r>
          </a:p>
          <a:p>
            <a:pPr defTabSz="924458">
              <a:defRPr/>
            </a:pPr>
            <a:r>
              <a:rPr lang="en-GB" dirty="0" smtClean="0"/>
              <a:t>people</a:t>
            </a:r>
            <a:r>
              <a:rPr lang="en-GB" baseline="0" dirty="0" smtClean="0"/>
              <a:t> with Psychological swallow difficulties, </a:t>
            </a:r>
          </a:p>
          <a:p>
            <a:pPr defTabSz="924458">
              <a:defRPr/>
            </a:pPr>
            <a:r>
              <a:rPr lang="en-GB" b="1" baseline="0" dirty="0" smtClean="0"/>
              <a:t>acutely unwell elderly patients </a:t>
            </a:r>
            <a:r>
              <a:rPr lang="en-GB" baseline="0" dirty="0" smtClean="0"/>
              <a:t>(10% of who have swallowing </a:t>
            </a:r>
            <a:r>
              <a:rPr lang="en-GB" baseline="0" dirty="0" err="1" smtClean="0"/>
              <a:t>diffiuculties</a:t>
            </a:r>
            <a:r>
              <a:rPr lang="en-GB" baseline="0" dirty="0" smtClean="0"/>
              <a:t>- </a:t>
            </a:r>
            <a:r>
              <a:rPr lang="en-GB" dirty="0" err="1" smtClean="0"/>
              <a:t>Lugger</a:t>
            </a:r>
            <a:r>
              <a:rPr lang="en-GB" dirty="0" smtClean="0"/>
              <a:t> 1994</a:t>
            </a:r>
            <a:r>
              <a:rPr lang="en-GB" baseline="0" dirty="0" smtClean="0"/>
              <a:t>) </a:t>
            </a:r>
          </a:p>
          <a:p>
            <a:pPr defTabSz="924458">
              <a:defRPr/>
            </a:pPr>
            <a:r>
              <a:rPr lang="en-GB" b="1" baseline="0" dirty="0" smtClean="0"/>
              <a:t>COPD</a:t>
            </a:r>
            <a:r>
              <a:rPr lang="en-GB" baseline="0" dirty="0" smtClean="0"/>
              <a:t> </a:t>
            </a:r>
            <a:r>
              <a:rPr lang="en-GB" dirty="0" smtClean="0"/>
              <a:t>27% (</a:t>
            </a:r>
            <a:r>
              <a:rPr lang="en-GB" dirty="0" err="1" smtClean="0"/>
              <a:t>McKinstry</a:t>
            </a:r>
            <a:r>
              <a:rPr lang="en-GB" dirty="0" smtClean="0"/>
              <a:t> et al 2009) of those suffer from swallowing difficulties</a:t>
            </a:r>
          </a:p>
          <a:p>
            <a:endParaRPr lang="en-GB" dirty="0"/>
          </a:p>
        </p:txBody>
      </p:sp>
      <p:sp>
        <p:nvSpPr>
          <p:cNvPr id="4" name="Slide Number Placeholder 3"/>
          <p:cNvSpPr>
            <a:spLocks noGrp="1"/>
          </p:cNvSpPr>
          <p:nvPr>
            <p:ph type="sldNum" sz="quarter" idx="10"/>
          </p:nvPr>
        </p:nvSpPr>
        <p:spPr/>
        <p:txBody>
          <a:bodyPr/>
          <a:lstStyle/>
          <a:p>
            <a:fld id="{10830740-CD2D-4E08-A121-A3C47A77D71A}" type="slidenum">
              <a:rPr lang="en-GB" smtClean="0"/>
              <a:t>5</a:t>
            </a:fld>
            <a:endParaRPr lang="en-GB"/>
          </a:p>
        </p:txBody>
      </p:sp>
    </p:spTree>
    <p:extLst>
      <p:ext uri="{BB962C8B-B14F-4D97-AF65-F5344CB8AC3E}">
        <p14:creationId xmlns:p14="http://schemas.microsoft.com/office/powerpoint/2010/main" val="3048163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a few figures</a:t>
            </a:r>
          </a:p>
          <a:p>
            <a:r>
              <a:rPr lang="en-US" dirty="0" smtClean="0"/>
              <a:t>2011 census reported that at this</a:t>
            </a:r>
            <a:r>
              <a:rPr lang="en-US" baseline="0" dirty="0" smtClean="0"/>
              <a:t> time </a:t>
            </a:r>
            <a:r>
              <a:rPr lang="en-GB" dirty="0"/>
              <a:t>233,900 </a:t>
            </a:r>
            <a:r>
              <a:rPr lang="en-GB" dirty="0" err="1"/>
              <a:t>salford</a:t>
            </a:r>
            <a:r>
              <a:rPr lang="en-GB" dirty="0"/>
              <a:t> residents</a:t>
            </a:r>
          </a:p>
          <a:p>
            <a:r>
              <a:rPr lang="en-GB" dirty="0"/>
              <a:t>So if 20% of people </a:t>
            </a:r>
            <a:r>
              <a:rPr lang="en-GB" dirty="0" err="1"/>
              <a:t>epx</a:t>
            </a:r>
            <a:r>
              <a:rPr lang="en-GB" dirty="0"/>
              <a:t> communication diff in their lives- that’s 46,780 of </a:t>
            </a:r>
            <a:r>
              <a:rPr lang="en-GB" dirty="0" err="1"/>
              <a:t>salford</a:t>
            </a:r>
            <a:r>
              <a:rPr lang="en-GB" dirty="0"/>
              <a:t> residents who will potentially need access and support from an SLT for communication difficulties at some point in their lives</a:t>
            </a:r>
            <a:endParaRPr lang="en-US" dirty="0" smtClean="0"/>
          </a:p>
          <a:p>
            <a:endParaRPr lang="en-US" dirty="0" smtClean="0"/>
          </a:p>
          <a:p>
            <a:r>
              <a:rPr lang="en-US" dirty="0" smtClean="0"/>
              <a:t>AGE </a:t>
            </a:r>
            <a:r>
              <a:rPr lang="en-US" dirty="0" err="1" smtClean="0"/>
              <a:t>uk</a:t>
            </a:r>
            <a:r>
              <a:rPr lang="en-US" dirty="0" smtClean="0"/>
              <a:t> </a:t>
            </a:r>
            <a:r>
              <a:rPr lang="en-US" dirty="0" err="1" smtClean="0"/>
              <a:t>Salford</a:t>
            </a:r>
            <a:r>
              <a:rPr lang="en-US" baseline="0" dirty="0" smtClean="0"/>
              <a:t> Website</a:t>
            </a:r>
          </a:p>
          <a:p>
            <a:endParaRPr lang="en-US" baseline="0" dirty="0" smtClean="0"/>
          </a:p>
          <a:p>
            <a:r>
              <a:rPr lang="en-US" baseline="0" dirty="0" smtClean="0"/>
              <a:t>Facts and figures put into context how many </a:t>
            </a:r>
            <a:r>
              <a:rPr lang="en-US" baseline="0" dirty="0" err="1" smtClean="0"/>
              <a:t>ppl</a:t>
            </a:r>
            <a:r>
              <a:rPr lang="en-US" baseline="0" dirty="0" smtClean="0"/>
              <a:t> will  need SLT input at some point in their lives</a:t>
            </a:r>
            <a:endParaRPr lang="en-US" dirty="0" smtClean="0"/>
          </a:p>
          <a:p>
            <a:pPr marL="231115" indent="-231115">
              <a:buFont typeface="+mj-lt"/>
              <a:buAutoNum type="arabicPeriod"/>
            </a:pPr>
            <a:endParaRPr lang="en-US" dirty="0" smtClean="0"/>
          </a:p>
          <a:p>
            <a:pPr marL="231115" indent="-231115">
              <a:buFont typeface="+mj-lt"/>
              <a:buAutoNum type="arabicPeriod"/>
            </a:pPr>
            <a:r>
              <a:rPr lang="en-US" dirty="0" smtClean="0"/>
              <a:t>Scottish Executive Social Research (2007) Communication support needs, a review of the literature. http://www.qmu.ac.uk/casl/pubs/communication_ support_needs_lit_review_2007.pdf</a:t>
            </a:r>
            <a:endParaRPr lang="en-GB" dirty="0" smtClean="0"/>
          </a:p>
          <a:p>
            <a:pPr marL="231115" indent="-231115" defTabSz="924458">
              <a:buFont typeface="+mj-lt"/>
              <a:buAutoNum type="arabicPeriod"/>
              <a:defRPr/>
            </a:pPr>
            <a:r>
              <a:rPr lang="en-US" dirty="0" smtClean="0"/>
              <a:t>vi Stroke Association (2012). Speech and Language Therapy after Stroke. Stroke Association: London</a:t>
            </a:r>
          </a:p>
          <a:p>
            <a:pPr marL="231115" indent="-231115">
              <a:buFont typeface="+mj-lt"/>
              <a:buAutoNum type="arabicPeriod"/>
            </a:pPr>
            <a:r>
              <a:rPr lang="en-GB" dirty="0" smtClean="0"/>
              <a:t>(Martino 2005). </a:t>
            </a:r>
          </a:p>
          <a:p>
            <a:r>
              <a:rPr lang="en-GB" dirty="0" smtClean="0"/>
              <a:t>4. Age UK Salford</a:t>
            </a:r>
            <a:endParaRPr lang="en-GB" dirty="0"/>
          </a:p>
        </p:txBody>
      </p:sp>
      <p:sp>
        <p:nvSpPr>
          <p:cNvPr id="4" name="Slide Number Placeholder 3"/>
          <p:cNvSpPr>
            <a:spLocks noGrp="1"/>
          </p:cNvSpPr>
          <p:nvPr>
            <p:ph type="sldNum" sz="quarter" idx="10"/>
          </p:nvPr>
        </p:nvSpPr>
        <p:spPr/>
        <p:txBody>
          <a:bodyPr/>
          <a:lstStyle/>
          <a:p>
            <a:fld id="{10830740-CD2D-4E08-A121-A3C47A77D71A}" type="slidenum">
              <a:rPr lang="en-GB" smtClean="0"/>
              <a:t>6</a:t>
            </a:fld>
            <a:endParaRPr lang="en-GB"/>
          </a:p>
        </p:txBody>
      </p:sp>
    </p:spTree>
    <p:extLst>
      <p:ext uri="{BB962C8B-B14F-4D97-AF65-F5344CB8AC3E}">
        <p14:creationId xmlns:p14="http://schemas.microsoft.com/office/powerpoint/2010/main" val="41291923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Our role with communication difficulties</a:t>
            </a:r>
          </a:p>
          <a:p>
            <a:r>
              <a:rPr lang="en-GB" dirty="0" smtClean="0"/>
              <a:t>Involved with all of the above</a:t>
            </a:r>
          </a:p>
          <a:p>
            <a:r>
              <a:rPr lang="en-GB" dirty="0" smtClean="0"/>
              <a:t>Management can be dependent on somebody's diagnosis and prognosis</a:t>
            </a:r>
          </a:p>
          <a:p>
            <a:r>
              <a:rPr lang="en-GB" dirty="0" smtClean="0"/>
              <a:t>Example</a:t>
            </a:r>
            <a:r>
              <a:rPr lang="en-GB" baseline="0" dirty="0" smtClean="0"/>
              <a:t> somebody with a progressive disease e.g. MND, try and maximize communication and reduce risk. AAC</a:t>
            </a:r>
          </a:p>
          <a:p>
            <a:r>
              <a:rPr lang="en-GB" baseline="0" dirty="0" smtClean="0"/>
              <a:t>Disease where recovery expected i.e. stroke, consider therapy to maximize recovery </a:t>
            </a:r>
          </a:p>
          <a:p>
            <a:r>
              <a:rPr lang="en-GB" baseline="0" dirty="0" smtClean="0"/>
              <a:t>May also carry out training to help </a:t>
            </a:r>
            <a:r>
              <a:rPr lang="en-GB" baseline="0" dirty="0" err="1" smtClean="0"/>
              <a:t>ppl</a:t>
            </a:r>
            <a:r>
              <a:rPr lang="en-GB" baseline="0" dirty="0" smtClean="0"/>
              <a:t> understand changes with communication and to try and maximize </a:t>
            </a:r>
            <a:r>
              <a:rPr lang="en-GB" baseline="0" dirty="0" err="1" smtClean="0"/>
              <a:t>communicaiton</a:t>
            </a:r>
            <a:r>
              <a:rPr lang="en-GB" baseline="0" dirty="0" smtClean="0"/>
              <a:t> whilst recovery is </a:t>
            </a:r>
            <a:r>
              <a:rPr lang="en-GB" baseline="0" dirty="0" err="1" smtClean="0"/>
              <a:t>irmpoving</a:t>
            </a:r>
            <a:endParaRPr lang="en-GB" baseline="0" dirty="0" smtClean="0"/>
          </a:p>
          <a:p>
            <a:r>
              <a:rPr lang="en-GB" baseline="0" dirty="0" smtClean="0"/>
              <a:t>Varied</a:t>
            </a:r>
          </a:p>
          <a:p>
            <a:endParaRPr lang="en-GB" dirty="0"/>
          </a:p>
        </p:txBody>
      </p:sp>
      <p:sp>
        <p:nvSpPr>
          <p:cNvPr id="4" name="Slide Number Placeholder 3"/>
          <p:cNvSpPr>
            <a:spLocks noGrp="1"/>
          </p:cNvSpPr>
          <p:nvPr>
            <p:ph type="sldNum" sz="quarter" idx="10"/>
          </p:nvPr>
        </p:nvSpPr>
        <p:spPr/>
        <p:txBody>
          <a:bodyPr/>
          <a:lstStyle/>
          <a:p>
            <a:fld id="{10830740-CD2D-4E08-A121-A3C47A77D71A}" type="slidenum">
              <a:rPr lang="en-GB" smtClean="0"/>
              <a:t>7</a:t>
            </a:fld>
            <a:endParaRPr lang="en-GB"/>
          </a:p>
        </p:txBody>
      </p:sp>
    </p:spTree>
    <p:extLst>
      <p:ext uri="{BB962C8B-B14F-4D97-AF65-F5344CB8AC3E}">
        <p14:creationId xmlns:p14="http://schemas.microsoft.com/office/powerpoint/2010/main" val="26999510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3336" indent="-173336">
              <a:buFont typeface="Arial" panose="020B0604020202020204" pitchFamily="34" charset="0"/>
              <a:buChar char="•"/>
            </a:pPr>
            <a:r>
              <a:rPr lang="en-GB" dirty="0" smtClean="0"/>
              <a:t>How do we communicate</a:t>
            </a:r>
          </a:p>
          <a:p>
            <a:pPr marL="173336" indent="-173336">
              <a:buFont typeface="Arial" panose="020B0604020202020204" pitchFamily="34" charset="0"/>
              <a:buChar char="•"/>
            </a:pPr>
            <a:r>
              <a:rPr lang="en-GB" dirty="0" smtClean="0"/>
              <a:t>Use</a:t>
            </a:r>
            <a:r>
              <a:rPr lang="en-GB" baseline="0" dirty="0" smtClean="0"/>
              <a:t> many different methods</a:t>
            </a:r>
          </a:p>
          <a:p>
            <a:pPr marL="173336" indent="-173336">
              <a:buFont typeface="Arial" panose="020B0604020202020204" pitchFamily="34" charset="0"/>
              <a:buChar char="•"/>
            </a:pPr>
            <a:r>
              <a:rPr lang="en-GB" baseline="0" dirty="0" smtClean="0"/>
              <a:t>Diffs can occur at with any one of these methods</a:t>
            </a:r>
            <a:endParaRPr lang="en-GB" dirty="0" smtClean="0"/>
          </a:p>
          <a:p>
            <a:pPr marL="173336" indent="-173336">
              <a:buFont typeface="Arial" panose="020B0604020202020204" pitchFamily="34" charset="0"/>
              <a:buChar char="•"/>
            </a:pPr>
            <a:r>
              <a:rPr lang="en-GB" dirty="0" smtClean="0"/>
              <a:t>IF YOU COULDN’T DO THESE THINGS</a:t>
            </a:r>
            <a:r>
              <a:rPr lang="en-GB" baseline="0" dirty="0" smtClean="0"/>
              <a:t> HOW WOULD IT IMPACT ON YOUR LIFE?</a:t>
            </a:r>
            <a:endParaRPr lang="en-GB" dirty="0" smtClean="0"/>
          </a:p>
          <a:p>
            <a:pPr marL="173336" indent="-173336">
              <a:buFont typeface="Arial" panose="020B0604020202020204" pitchFamily="34" charset="0"/>
              <a:buChar char="•"/>
            </a:pPr>
            <a:r>
              <a:rPr lang="en-GB" dirty="0" smtClean="0"/>
              <a:t>Communication is required for so much in our day to day lives.</a:t>
            </a:r>
          </a:p>
          <a:p>
            <a:pPr marL="173336" indent="-173336">
              <a:buFont typeface="Arial" panose="020B0604020202020204" pitchFamily="34" charset="0"/>
              <a:buChar char="•"/>
            </a:pPr>
            <a:r>
              <a:rPr lang="en-GB" dirty="0" smtClean="0"/>
              <a:t>Not only</a:t>
            </a:r>
            <a:r>
              <a:rPr lang="en-GB" baseline="0" dirty="0" smtClean="0"/>
              <a:t> do we need communication for work, we need it to maintain relationships and socialise.</a:t>
            </a:r>
          </a:p>
          <a:p>
            <a:pPr marL="173336" indent="-173336">
              <a:buFont typeface="Arial" panose="020B0604020202020204" pitchFamily="34" charset="0"/>
              <a:buChar char="•"/>
            </a:pPr>
            <a:r>
              <a:rPr lang="en-GB" baseline="0" dirty="0" smtClean="0"/>
              <a:t>For instance, imagine attempting to text or call a friend to meet up for lunch, if you are unable to spell and have difficulties constructing sentences and articulating? What for you and I is something that can take 5 mins with no thought, can e a very traumatic and daunting experience for somebody with communication difficulties.</a:t>
            </a:r>
          </a:p>
          <a:p>
            <a:pPr marL="173336" indent="-173336">
              <a:buFont typeface="Arial" panose="020B0604020202020204" pitchFamily="34" charset="0"/>
              <a:buChar char="•"/>
            </a:pPr>
            <a:r>
              <a:rPr lang="en-GB" baseline="0" dirty="0" smtClean="0"/>
              <a:t>Being here, listening to us and reading these slides, require excellent communication skills</a:t>
            </a:r>
          </a:p>
          <a:p>
            <a:pPr marL="173336" indent="-173336">
              <a:buFont typeface="Arial" panose="020B0604020202020204" pitchFamily="34" charset="0"/>
              <a:buChar char="•"/>
            </a:pPr>
            <a:r>
              <a:rPr lang="en-GB" baseline="0" dirty="0" smtClean="0"/>
              <a:t>Campaigning- gesture to emphasis points, eye contact, body language, facial expression for canvasing, access social media using reading and writing to promote self</a:t>
            </a:r>
          </a:p>
          <a:p>
            <a:pPr marL="173336" indent="-173336">
              <a:buFont typeface="Arial" panose="020B0604020202020204" pitchFamily="34" charset="0"/>
              <a:buChar char="•"/>
            </a:pPr>
            <a:r>
              <a:rPr lang="en-GB" baseline="0" dirty="0" smtClean="0"/>
              <a:t>Less effective at job</a:t>
            </a:r>
          </a:p>
          <a:p>
            <a:endParaRPr lang="en-GB" baseline="0" dirty="0" smtClean="0"/>
          </a:p>
          <a:p>
            <a:pPr marL="173336" indent="-173336">
              <a:buFont typeface="Arial" panose="020B0604020202020204" pitchFamily="34" charset="0"/>
              <a:buChar char="•"/>
            </a:pPr>
            <a:r>
              <a:rPr lang="en-GB" dirty="0" smtClean="0"/>
              <a:t>Communication difficulties can lead to increased crime, unemployment, mental health issues e.g. depression, increased vulnerability </a:t>
            </a:r>
          </a:p>
          <a:p>
            <a:pPr marL="173336" indent="-173336">
              <a:buFont typeface="Arial" panose="020B0604020202020204" pitchFamily="34" charset="0"/>
              <a:buChar char="•"/>
            </a:pPr>
            <a:endParaRPr lang="en-GB" dirty="0" smtClean="0"/>
          </a:p>
          <a:p>
            <a:pPr marL="173336" indent="-173336" defTabSz="924458">
              <a:buFont typeface="Arial" panose="020B0604020202020204" pitchFamily="34" charset="0"/>
              <a:buChar char="•"/>
              <a:defRPr/>
            </a:pPr>
            <a:r>
              <a:rPr lang="en-GB" dirty="0" smtClean="0"/>
              <a:t>E.g. </a:t>
            </a:r>
            <a:r>
              <a:rPr lang="en-US" dirty="0" smtClean="0"/>
              <a:t>More than 60% of young offenders can have difficulties with speech, language or communication. </a:t>
            </a:r>
          </a:p>
          <a:p>
            <a:pPr defTabSz="924458">
              <a:defRPr/>
            </a:pPr>
            <a:r>
              <a:rPr lang="en-US" dirty="0" smtClean="0"/>
              <a:t>Bryan K, Freer J, Furlong C. Language and communication difficulties in juvenile offenders. International Journal of Language and Communication Disorders 2007; 42, 505-520.</a:t>
            </a:r>
          </a:p>
          <a:p>
            <a:endParaRPr lang="en-GB" dirty="0"/>
          </a:p>
        </p:txBody>
      </p:sp>
      <p:sp>
        <p:nvSpPr>
          <p:cNvPr id="4" name="Slide Number Placeholder 3"/>
          <p:cNvSpPr>
            <a:spLocks noGrp="1"/>
          </p:cNvSpPr>
          <p:nvPr>
            <p:ph type="sldNum" sz="quarter" idx="10"/>
          </p:nvPr>
        </p:nvSpPr>
        <p:spPr/>
        <p:txBody>
          <a:bodyPr/>
          <a:lstStyle/>
          <a:p>
            <a:fld id="{10830740-CD2D-4E08-A121-A3C47A77D71A}" type="slidenum">
              <a:rPr lang="en-GB" smtClean="0"/>
              <a:t>8</a:t>
            </a:fld>
            <a:endParaRPr lang="en-GB"/>
          </a:p>
        </p:txBody>
      </p:sp>
    </p:spTree>
    <p:extLst>
      <p:ext uri="{BB962C8B-B14F-4D97-AF65-F5344CB8AC3E}">
        <p14:creationId xmlns:p14="http://schemas.microsoft.com/office/powerpoint/2010/main" val="32585366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Imagine how difficult</a:t>
            </a:r>
            <a:r>
              <a:rPr lang="en-GB" baseline="0" dirty="0" smtClean="0"/>
              <a:t> and frustrating that must be. It took her about 8 seconds to say her name and 15c secs to try and say her age. Even then her mam has done it for her. Imaging how frustrating that would be. Imagine how you would feel right now, in this environment, if somebody asked for your name and you knew that it may or may not come out. Anxious.</a:t>
            </a:r>
          </a:p>
          <a:p>
            <a:r>
              <a:rPr lang="en-GB" baseline="0" dirty="0" smtClean="0"/>
              <a:t>19- life just beginning. At college- next step in life, seeking jobs </a:t>
            </a:r>
            <a:r>
              <a:rPr lang="en-GB" baseline="0" dirty="0" err="1" smtClean="0"/>
              <a:t>uni</a:t>
            </a:r>
            <a:r>
              <a:rPr lang="en-GB" baseline="0" dirty="0" smtClean="0"/>
              <a:t>- how do you think she would manage? Forge relationships?</a:t>
            </a:r>
          </a:p>
          <a:p>
            <a:endParaRPr lang="en-GB" dirty="0"/>
          </a:p>
        </p:txBody>
      </p:sp>
      <p:sp>
        <p:nvSpPr>
          <p:cNvPr id="4" name="Slide Number Placeholder 3"/>
          <p:cNvSpPr>
            <a:spLocks noGrp="1"/>
          </p:cNvSpPr>
          <p:nvPr>
            <p:ph type="sldNum" sz="quarter" idx="10"/>
          </p:nvPr>
        </p:nvSpPr>
        <p:spPr/>
        <p:txBody>
          <a:bodyPr/>
          <a:lstStyle/>
          <a:p>
            <a:fld id="{10830740-CD2D-4E08-A121-A3C47A77D71A}" type="slidenum">
              <a:rPr lang="en-GB" smtClean="0"/>
              <a:t>9</a:t>
            </a:fld>
            <a:endParaRPr lang="en-GB"/>
          </a:p>
        </p:txBody>
      </p:sp>
    </p:spTree>
    <p:extLst>
      <p:ext uri="{BB962C8B-B14F-4D97-AF65-F5344CB8AC3E}">
        <p14:creationId xmlns:p14="http://schemas.microsoft.com/office/powerpoint/2010/main" val="38366660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D6AEF46C-581F-4781-B578-382906417A21}" type="datetime1">
              <a:rPr lang="zh-CN" altLang="en-US" smtClean="0"/>
              <a:t>2016/9/2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CF75517-DC9A-4FEE-B15E-04A0F909BCAA}" type="slidenum">
              <a:rPr lang="en-GB" smtClean="0"/>
              <a:t>‹#›</a:t>
            </a:fld>
            <a:endParaRPr lang="en-GB"/>
          </a:p>
        </p:txBody>
      </p:sp>
    </p:spTree>
    <p:extLst>
      <p:ext uri="{BB962C8B-B14F-4D97-AF65-F5344CB8AC3E}">
        <p14:creationId xmlns:p14="http://schemas.microsoft.com/office/powerpoint/2010/main" val="14211480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C946438E-0B7F-4B65-B90D-181F4D17B380}" type="datetime1">
              <a:rPr lang="zh-CN" altLang="en-US" smtClean="0"/>
              <a:t>2016/9/2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CF75517-DC9A-4FEE-B15E-04A0F909BCAA}" type="slidenum">
              <a:rPr lang="en-GB" smtClean="0"/>
              <a:t>‹#›</a:t>
            </a:fld>
            <a:endParaRPr lang="en-GB"/>
          </a:p>
        </p:txBody>
      </p:sp>
    </p:spTree>
    <p:extLst>
      <p:ext uri="{BB962C8B-B14F-4D97-AF65-F5344CB8AC3E}">
        <p14:creationId xmlns:p14="http://schemas.microsoft.com/office/powerpoint/2010/main" val="11029022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D2A0792F-3E44-4234-82D9-FED1CBEA5849}" type="datetime1">
              <a:rPr lang="zh-CN" altLang="en-US" smtClean="0"/>
              <a:t>2016/9/2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CF75517-DC9A-4FEE-B15E-04A0F909BCAA}" type="slidenum">
              <a:rPr lang="en-GB" smtClean="0"/>
              <a:t>‹#›</a:t>
            </a:fld>
            <a:endParaRPr lang="en-GB"/>
          </a:p>
        </p:txBody>
      </p:sp>
    </p:spTree>
    <p:extLst>
      <p:ext uri="{BB962C8B-B14F-4D97-AF65-F5344CB8AC3E}">
        <p14:creationId xmlns:p14="http://schemas.microsoft.com/office/powerpoint/2010/main" val="879773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en-GB"/>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Content Placeholder 4"/>
          <p:cNvSpPr>
            <a:spLocks noGrp="1"/>
          </p:cNvSpPr>
          <p:nvPr>
            <p:ph sz="quarter" idx="3"/>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Content Placeholder 5"/>
          <p:cNvSpPr>
            <a:spLocks noGrp="1"/>
          </p:cNvSpPr>
          <p:nvPr>
            <p:ph sz="quarter" idx="4"/>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3"/>
          <p:cNvSpPr>
            <a:spLocks noGrp="1" noChangeArrowheads="1"/>
          </p:cNvSpPr>
          <p:nvPr>
            <p:ph type="dt" sz="half" idx="10"/>
          </p:nvPr>
        </p:nvSpPr>
        <p:spPr>
          <a:ln/>
        </p:spPr>
        <p:txBody>
          <a:bodyPr/>
          <a:lstStyle>
            <a:lvl1pPr>
              <a:defRPr/>
            </a:lvl1pPr>
          </a:lstStyle>
          <a:p>
            <a:pPr>
              <a:defRPr/>
            </a:pPr>
            <a:fld id="{4446C717-7247-4575-9D87-13B7FE4BC519}" type="datetime1">
              <a:rPr lang="zh-CN" altLang="en-US" smtClean="0"/>
              <a:t>2016/9/2</a:t>
            </a:fld>
            <a:endParaRPr lang="en-US" altLang="zh-CN" sz="1800">
              <a:solidFill>
                <a:schemeClr val="tx1"/>
              </a:solidFill>
            </a:endParaRPr>
          </a:p>
        </p:txBody>
      </p:sp>
      <p:sp>
        <p:nvSpPr>
          <p:cNvPr id="8" name="Footer Placeholder 4"/>
          <p:cNvSpPr>
            <a:spLocks noGrp="1" noChangeArrowheads="1"/>
          </p:cNvSpPr>
          <p:nvPr>
            <p:ph type="ftr" sz="quarter" idx="11"/>
          </p:nvPr>
        </p:nvSpPr>
        <p:spPr>
          <a:ln/>
        </p:spPr>
        <p:txBody>
          <a:bodyPr/>
          <a:lstStyle>
            <a:lvl1pPr>
              <a:defRPr/>
            </a:lvl1pPr>
          </a:lstStyle>
          <a:p>
            <a:pPr>
              <a:defRPr/>
            </a:pPr>
            <a:endParaRPr lang="en-US" altLang="en-US"/>
          </a:p>
        </p:txBody>
      </p:sp>
      <p:sp>
        <p:nvSpPr>
          <p:cNvPr id="9" name="Slide Number Placeholder 5"/>
          <p:cNvSpPr>
            <a:spLocks noGrp="1" noChangeArrowheads="1"/>
          </p:cNvSpPr>
          <p:nvPr>
            <p:ph type="sldNum" sz="quarter" idx="12"/>
          </p:nvPr>
        </p:nvSpPr>
        <p:spPr>
          <a:ln/>
        </p:spPr>
        <p:txBody>
          <a:bodyPr/>
          <a:lstStyle>
            <a:lvl1pPr>
              <a:defRPr/>
            </a:lvl1pPr>
          </a:lstStyle>
          <a:p>
            <a:pPr>
              <a:defRPr/>
            </a:pPr>
            <a:fld id="{3F7241F5-6414-4EC0-AC7B-255A5506B8E0}" type="slidenum">
              <a:rPr lang="en-US" altLang="zh-CN"/>
              <a:pPr>
                <a:defRPr/>
              </a:pPr>
              <a:t>‹#›</a:t>
            </a:fld>
            <a:endParaRPr lang="en-US" altLang="zh-CN" sz="1800">
              <a:solidFill>
                <a:schemeClr val="tx1"/>
              </a:solidFill>
            </a:endParaRPr>
          </a:p>
        </p:txBody>
      </p:sp>
    </p:spTree>
    <p:extLst>
      <p:ext uri="{BB962C8B-B14F-4D97-AF65-F5344CB8AC3E}">
        <p14:creationId xmlns:p14="http://schemas.microsoft.com/office/powerpoint/2010/main" val="36156940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GB"/>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3"/>
          <p:cNvSpPr>
            <a:spLocks noGrp="1" noChangeArrowheads="1"/>
          </p:cNvSpPr>
          <p:nvPr>
            <p:ph type="dt" sz="half" idx="10"/>
          </p:nvPr>
        </p:nvSpPr>
        <p:spPr>
          <a:ln/>
        </p:spPr>
        <p:txBody>
          <a:bodyPr/>
          <a:lstStyle>
            <a:lvl1pPr>
              <a:defRPr/>
            </a:lvl1pPr>
          </a:lstStyle>
          <a:p>
            <a:pPr>
              <a:defRPr/>
            </a:pPr>
            <a:fld id="{A56276E1-761A-4EC9-B9BE-9F26E792106E}" type="datetime1">
              <a:rPr lang="zh-CN" altLang="en-US" smtClean="0"/>
              <a:t>2016/9/2</a:t>
            </a:fld>
            <a:endParaRPr lang="en-US" altLang="zh-CN" sz="1800">
              <a:solidFill>
                <a:schemeClr val="tx1"/>
              </a:solidFill>
            </a:endParaRPr>
          </a:p>
        </p:txBody>
      </p:sp>
      <p:sp>
        <p:nvSpPr>
          <p:cNvPr id="6" name="Footer Placeholder 4"/>
          <p:cNvSpPr>
            <a:spLocks noGrp="1" noChangeArrowheads="1"/>
          </p:cNvSpPr>
          <p:nvPr>
            <p:ph type="ftr" sz="quarter" idx="11"/>
          </p:nvPr>
        </p:nvSpPr>
        <p:spPr>
          <a:ln/>
        </p:spPr>
        <p:txBody>
          <a:bodyPr/>
          <a:lstStyle>
            <a:lvl1pPr>
              <a:defRPr/>
            </a:lvl1pPr>
          </a:lstStyle>
          <a:p>
            <a:pPr>
              <a:defRPr/>
            </a:pPr>
            <a:endParaRPr lang="en-US" altLang="en-US"/>
          </a:p>
        </p:txBody>
      </p:sp>
      <p:sp>
        <p:nvSpPr>
          <p:cNvPr id="7" name="Slide Number Placeholder 5"/>
          <p:cNvSpPr>
            <a:spLocks noGrp="1" noChangeArrowheads="1"/>
          </p:cNvSpPr>
          <p:nvPr>
            <p:ph type="sldNum" sz="quarter" idx="12"/>
          </p:nvPr>
        </p:nvSpPr>
        <p:spPr>
          <a:ln/>
        </p:spPr>
        <p:txBody>
          <a:bodyPr/>
          <a:lstStyle>
            <a:lvl1pPr>
              <a:defRPr/>
            </a:lvl1pPr>
          </a:lstStyle>
          <a:p>
            <a:pPr>
              <a:defRPr/>
            </a:pPr>
            <a:fld id="{BBCCAAEA-3A38-4355-BDB3-6B50105BFF50}" type="slidenum">
              <a:rPr lang="en-US" altLang="zh-CN"/>
              <a:pPr>
                <a:defRPr/>
              </a:pPr>
              <a:t>‹#›</a:t>
            </a:fld>
            <a:endParaRPr lang="en-US" altLang="zh-CN" sz="1800">
              <a:solidFill>
                <a:schemeClr val="tx1"/>
              </a:solidFill>
            </a:endParaRPr>
          </a:p>
        </p:txBody>
      </p:sp>
    </p:spTree>
    <p:extLst>
      <p:ext uri="{BB962C8B-B14F-4D97-AF65-F5344CB8AC3E}">
        <p14:creationId xmlns:p14="http://schemas.microsoft.com/office/powerpoint/2010/main" val="36846735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GB"/>
          </a:p>
        </p:txBody>
      </p:sp>
      <p:sp>
        <p:nvSpPr>
          <p:cNvPr id="3" name="Date Placeholder 3"/>
          <p:cNvSpPr>
            <a:spLocks noGrp="1" noChangeArrowheads="1"/>
          </p:cNvSpPr>
          <p:nvPr>
            <p:ph type="dt" sz="half" idx="10"/>
          </p:nvPr>
        </p:nvSpPr>
        <p:spPr>
          <a:ln/>
        </p:spPr>
        <p:txBody>
          <a:bodyPr/>
          <a:lstStyle>
            <a:lvl1pPr>
              <a:defRPr/>
            </a:lvl1pPr>
          </a:lstStyle>
          <a:p>
            <a:pPr>
              <a:defRPr/>
            </a:pPr>
            <a:fld id="{EF374E44-7DF0-4F9D-A8F9-2FBAC541D2D4}" type="datetime1">
              <a:rPr lang="zh-CN" altLang="en-US" smtClean="0"/>
              <a:t>2016/9/2</a:t>
            </a:fld>
            <a:endParaRPr lang="en-US" altLang="zh-CN" sz="1800">
              <a:solidFill>
                <a:schemeClr val="tx1"/>
              </a:solidFill>
            </a:endParaRPr>
          </a:p>
        </p:txBody>
      </p:sp>
      <p:sp>
        <p:nvSpPr>
          <p:cNvPr id="4" name="Footer Placeholder 4"/>
          <p:cNvSpPr>
            <a:spLocks noGrp="1" noChangeArrowheads="1"/>
          </p:cNvSpPr>
          <p:nvPr>
            <p:ph type="ftr" sz="quarter" idx="11"/>
          </p:nvPr>
        </p:nvSpPr>
        <p:spPr>
          <a:ln/>
        </p:spPr>
        <p:txBody>
          <a:bodyPr/>
          <a:lstStyle>
            <a:lvl1pPr>
              <a:defRPr/>
            </a:lvl1pPr>
          </a:lstStyle>
          <a:p>
            <a:pPr>
              <a:defRPr/>
            </a:pPr>
            <a:endParaRPr lang="en-US" altLang="en-US"/>
          </a:p>
        </p:txBody>
      </p:sp>
      <p:sp>
        <p:nvSpPr>
          <p:cNvPr id="5" name="Slide Number Placeholder 5"/>
          <p:cNvSpPr>
            <a:spLocks noGrp="1" noChangeArrowheads="1"/>
          </p:cNvSpPr>
          <p:nvPr>
            <p:ph type="sldNum" sz="quarter" idx="12"/>
          </p:nvPr>
        </p:nvSpPr>
        <p:spPr>
          <a:ln/>
        </p:spPr>
        <p:txBody>
          <a:bodyPr/>
          <a:lstStyle>
            <a:lvl1pPr>
              <a:defRPr/>
            </a:lvl1pPr>
          </a:lstStyle>
          <a:p>
            <a:pPr>
              <a:defRPr/>
            </a:pPr>
            <a:fld id="{FB05F6B6-20BC-4876-B735-7C388A7E09E8}" type="slidenum">
              <a:rPr lang="en-US" altLang="zh-CN"/>
              <a:pPr>
                <a:defRPr/>
              </a:pPr>
              <a:t>‹#›</a:t>
            </a:fld>
            <a:endParaRPr lang="en-US" altLang="zh-CN" sz="1800">
              <a:solidFill>
                <a:schemeClr val="tx1"/>
              </a:solidFill>
            </a:endParaRPr>
          </a:p>
        </p:txBody>
      </p:sp>
    </p:spTree>
    <p:extLst>
      <p:ext uri="{BB962C8B-B14F-4D97-AF65-F5344CB8AC3E}">
        <p14:creationId xmlns:p14="http://schemas.microsoft.com/office/powerpoint/2010/main" val="19437777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B009DF87-DB8C-4723-A0B3-F4506426DFCA}" type="datetime1">
              <a:rPr lang="zh-CN" altLang="en-US" smtClean="0"/>
              <a:t>2016/9/2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CF75517-DC9A-4FEE-B15E-04A0F909BCAA}" type="slidenum">
              <a:rPr lang="en-GB" smtClean="0"/>
              <a:t>‹#›</a:t>
            </a:fld>
            <a:endParaRPr lang="en-GB"/>
          </a:p>
        </p:txBody>
      </p:sp>
    </p:spTree>
    <p:extLst>
      <p:ext uri="{BB962C8B-B14F-4D97-AF65-F5344CB8AC3E}">
        <p14:creationId xmlns:p14="http://schemas.microsoft.com/office/powerpoint/2010/main" val="25055732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598F85B-B3A7-49B2-A98B-7270A58088AD}" type="datetime1">
              <a:rPr lang="zh-CN" altLang="en-US" smtClean="0"/>
              <a:t>2016/9/2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CF75517-DC9A-4FEE-B15E-04A0F909BCAA}" type="slidenum">
              <a:rPr lang="en-GB" smtClean="0"/>
              <a:t>‹#›</a:t>
            </a:fld>
            <a:endParaRPr lang="en-GB"/>
          </a:p>
        </p:txBody>
      </p:sp>
    </p:spTree>
    <p:extLst>
      <p:ext uri="{BB962C8B-B14F-4D97-AF65-F5344CB8AC3E}">
        <p14:creationId xmlns:p14="http://schemas.microsoft.com/office/powerpoint/2010/main" val="33362962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D176B212-FC2B-4FB2-BE67-9C40056E8A78}" type="datetime1">
              <a:rPr lang="zh-CN" altLang="en-US" smtClean="0"/>
              <a:t>2016/9/2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CF75517-DC9A-4FEE-B15E-04A0F909BCAA}" type="slidenum">
              <a:rPr lang="en-GB" smtClean="0"/>
              <a:t>‹#›</a:t>
            </a:fld>
            <a:endParaRPr lang="en-GB"/>
          </a:p>
        </p:txBody>
      </p:sp>
    </p:spTree>
    <p:extLst>
      <p:ext uri="{BB962C8B-B14F-4D97-AF65-F5344CB8AC3E}">
        <p14:creationId xmlns:p14="http://schemas.microsoft.com/office/powerpoint/2010/main" val="25605411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95F796C2-BA22-4978-969A-FEC2B38FC471}" type="datetime1">
              <a:rPr lang="zh-CN" altLang="en-US" smtClean="0"/>
              <a:t>2016/9/2</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4CF75517-DC9A-4FEE-B15E-04A0F909BCAA}" type="slidenum">
              <a:rPr lang="en-GB" smtClean="0"/>
              <a:t>‹#›</a:t>
            </a:fld>
            <a:endParaRPr lang="en-GB"/>
          </a:p>
        </p:txBody>
      </p:sp>
    </p:spTree>
    <p:extLst>
      <p:ext uri="{BB962C8B-B14F-4D97-AF65-F5344CB8AC3E}">
        <p14:creationId xmlns:p14="http://schemas.microsoft.com/office/powerpoint/2010/main" val="21469434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304194DB-6743-4A2A-AE0C-ED45FE8312C7}" type="datetime1">
              <a:rPr lang="zh-CN" altLang="en-US" smtClean="0"/>
              <a:t>2016/9/2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4CF75517-DC9A-4FEE-B15E-04A0F909BCAA}" type="slidenum">
              <a:rPr lang="en-GB" smtClean="0"/>
              <a:t>‹#›</a:t>
            </a:fld>
            <a:endParaRPr lang="en-GB"/>
          </a:p>
        </p:txBody>
      </p:sp>
    </p:spTree>
    <p:extLst>
      <p:ext uri="{BB962C8B-B14F-4D97-AF65-F5344CB8AC3E}">
        <p14:creationId xmlns:p14="http://schemas.microsoft.com/office/powerpoint/2010/main" val="13953713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F694BD0-AD6A-4DE6-8DCC-435DB4BE2C36}" type="datetime1">
              <a:rPr lang="zh-CN" altLang="en-US" smtClean="0"/>
              <a:t>2016/9/2</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4CF75517-DC9A-4FEE-B15E-04A0F909BCAA}" type="slidenum">
              <a:rPr lang="en-GB" smtClean="0"/>
              <a:t>‹#›</a:t>
            </a:fld>
            <a:endParaRPr lang="en-GB"/>
          </a:p>
        </p:txBody>
      </p:sp>
    </p:spTree>
    <p:extLst>
      <p:ext uri="{BB962C8B-B14F-4D97-AF65-F5344CB8AC3E}">
        <p14:creationId xmlns:p14="http://schemas.microsoft.com/office/powerpoint/2010/main" val="9882174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220191-7012-427A-9B3A-EFA0E344C43D}" type="datetime1">
              <a:rPr lang="zh-CN" altLang="en-US" smtClean="0"/>
              <a:t>2016/9/2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CF75517-DC9A-4FEE-B15E-04A0F909BCAA}" type="slidenum">
              <a:rPr lang="en-GB" smtClean="0"/>
              <a:t>‹#›</a:t>
            </a:fld>
            <a:endParaRPr lang="en-GB"/>
          </a:p>
        </p:txBody>
      </p:sp>
    </p:spTree>
    <p:extLst>
      <p:ext uri="{BB962C8B-B14F-4D97-AF65-F5344CB8AC3E}">
        <p14:creationId xmlns:p14="http://schemas.microsoft.com/office/powerpoint/2010/main" val="28380238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2F9839C-18A4-4D5B-B6A0-CFEDFE827EC3}" type="datetime1">
              <a:rPr lang="zh-CN" altLang="en-US" smtClean="0"/>
              <a:t>2016/9/2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CF75517-DC9A-4FEE-B15E-04A0F909BCAA}" type="slidenum">
              <a:rPr lang="en-GB" smtClean="0"/>
              <a:t>‹#›</a:t>
            </a:fld>
            <a:endParaRPr lang="en-GB"/>
          </a:p>
        </p:txBody>
      </p:sp>
    </p:spTree>
    <p:extLst>
      <p:ext uri="{BB962C8B-B14F-4D97-AF65-F5344CB8AC3E}">
        <p14:creationId xmlns:p14="http://schemas.microsoft.com/office/powerpoint/2010/main" val="3013782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0CA0D7-45D5-457F-ADD8-7ECFEE55697A}" type="datetime1">
              <a:rPr lang="zh-CN" altLang="en-US" smtClean="0"/>
              <a:t>2016/9/2</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F75517-DC9A-4FEE-B15E-04A0F909BCAA}" type="slidenum">
              <a:rPr lang="en-GB" smtClean="0"/>
              <a:t>‹#›</a:t>
            </a:fld>
            <a:endParaRPr lang="en-GB"/>
          </a:p>
        </p:txBody>
      </p:sp>
    </p:spTree>
    <p:extLst>
      <p:ext uri="{BB962C8B-B14F-4D97-AF65-F5344CB8AC3E}">
        <p14:creationId xmlns:p14="http://schemas.microsoft.com/office/powerpoint/2010/main" val="42374360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3" r:id="rId12"/>
    <p:sldLayoutId id="2147483664" r:id="rId13"/>
    <p:sldLayoutId id="2147483665" r:id="rId14"/>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jpeg"/><Relationship Id="rId4" Type="http://schemas.openxmlformats.org/officeDocument/2006/relationships/hyperlink" Target="http://givingvoiceuk.org/"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jpeg"/><Relationship Id="rId4" Type="http://schemas.openxmlformats.org/officeDocument/2006/relationships/hyperlink" Target="http://givingvoiceuk.org/" TargetMode="Externa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ov"/><Relationship Id="rId1" Type="http://schemas.microsoft.com/office/2007/relationships/media" Target="../media/media1.mov"/><Relationship Id="rId5" Type="http://schemas.openxmlformats.org/officeDocument/2006/relationships/image" Target="../media/image14.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2.mov"/><Relationship Id="rId1" Type="http://schemas.microsoft.com/office/2007/relationships/media" Target="../media/media2.mov"/><Relationship Id="rId5" Type="http://schemas.openxmlformats.org/officeDocument/2006/relationships/image" Target="../media/image15.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8" Type="http://schemas.openxmlformats.org/officeDocument/2006/relationships/image" Target="../media/image22.jpeg"/><Relationship Id="rId13" Type="http://schemas.openxmlformats.org/officeDocument/2006/relationships/oleObject" Target="../embeddings/oleObject3.bin"/><Relationship Id="rId3" Type="http://schemas.openxmlformats.org/officeDocument/2006/relationships/notesSlide" Target="../notesSlides/notesSlide14.xml"/><Relationship Id="rId7" Type="http://schemas.openxmlformats.org/officeDocument/2006/relationships/image" Target="../media/image21.jpeg"/><Relationship Id="rId12" Type="http://schemas.openxmlformats.org/officeDocument/2006/relationships/image" Target="../media/image24.jpeg"/><Relationship Id="rId2" Type="http://schemas.openxmlformats.org/officeDocument/2006/relationships/slideLayout" Target="../slideLayouts/slideLayout12.xml"/><Relationship Id="rId16" Type="http://schemas.openxmlformats.org/officeDocument/2006/relationships/image" Target="../media/image19.png"/><Relationship Id="rId1" Type="http://schemas.openxmlformats.org/officeDocument/2006/relationships/vmlDrawing" Target="../drawings/vmlDrawing1.vml"/><Relationship Id="rId6" Type="http://schemas.openxmlformats.org/officeDocument/2006/relationships/image" Target="../media/image20.jpeg"/><Relationship Id="rId11" Type="http://schemas.openxmlformats.org/officeDocument/2006/relationships/image" Target="../media/image17.png"/><Relationship Id="rId5" Type="http://schemas.openxmlformats.org/officeDocument/2006/relationships/image" Target="../media/image16.png"/><Relationship Id="rId15" Type="http://schemas.openxmlformats.org/officeDocument/2006/relationships/oleObject" Target="../embeddings/oleObject4.bin"/><Relationship Id="rId10" Type="http://schemas.openxmlformats.org/officeDocument/2006/relationships/oleObject" Target="../embeddings/oleObject2.bin"/><Relationship Id="rId4" Type="http://schemas.openxmlformats.org/officeDocument/2006/relationships/oleObject" Target="../embeddings/oleObject1.bin"/><Relationship Id="rId9" Type="http://schemas.openxmlformats.org/officeDocument/2006/relationships/image" Target="../media/image23.jpeg"/><Relationship Id="rId1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hyperlink" Target="http://givingvoiceuk.org/" TargetMode="External"/><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jpeg"/><Relationship Id="rId4" Type="http://schemas.openxmlformats.org/officeDocument/2006/relationships/hyperlink" Target="http://givingvoiceuk.org/"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givingvoiceuk.org/"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2.jpe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2.jpeg"/><Relationship Id="rId4" Type="http://schemas.openxmlformats.org/officeDocument/2006/relationships/hyperlink" Target="http://givingvoiceuk.org/" TargetMode="External"/></Relationships>
</file>

<file path=ppt/slides/_rels/slide2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2.jpeg"/><Relationship Id="rId5" Type="http://schemas.openxmlformats.org/officeDocument/2006/relationships/hyperlink" Target="http://givingvoiceuk.org/" TargetMode="External"/><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2.jpeg"/><Relationship Id="rId5" Type="http://schemas.openxmlformats.org/officeDocument/2006/relationships/hyperlink" Target="http://givingvoiceuk.org/" TargetMode="External"/><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2.jpeg"/><Relationship Id="rId4" Type="http://schemas.openxmlformats.org/officeDocument/2006/relationships/hyperlink" Target="http://givingvoiceuk.org/" TargetMode="External"/></Relationships>
</file>

<file path=ppt/slides/_rels/slide23.xml.rels><?xml version="1.0" encoding="UTF-8" standalone="yes"?>
<Relationships xmlns="http://schemas.openxmlformats.org/package/2006/relationships"><Relationship Id="rId3" Type="http://schemas.openxmlformats.org/officeDocument/2006/relationships/hyperlink" Target="http://givingvoiceuk.org/" TargetMode="External"/><Relationship Id="rId2" Type="http://schemas.openxmlformats.org/officeDocument/2006/relationships/notesSlide" Target="../notesSlides/notesSlide22.xml"/><Relationship Id="rId1" Type="http://schemas.openxmlformats.org/officeDocument/2006/relationships/slideLayout" Target="../slideLayouts/slideLayout14.xml"/><Relationship Id="rId4" Type="http://schemas.openxmlformats.org/officeDocument/2006/relationships/image" Target="../media/image2.jpe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13.xml"/><Relationship Id="rId5" Type="http://schemas.openxmlformats.org/officeDocument/2006/relationships/image" Target="../media/image2.jpeg"/><Relationship Id="rId4" Type="http://schemas.openxmlformats.org/officeDocument/2006/relationships/hyperlink" Target="http://givingvoiceuk.org/"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2.jpeg"/><Relationship Id="rId4" Type="http://schemas.openxmlformats.org/officeDocument/2006/relationships/hyperlink" Target="http://givingvoiceuk.org/"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image" Target="../media/image2.jpeg"/><Relationship Id="rId4" Type="http://schemas.openxmlformats.org/officeDocument/2006/relationships/hyperlink" Target="http://givingvoiceuk.org/"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http://givingvoiceuk.org/" TargetMode="External"/><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2.jpe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jpeg"/><Relationship Id="rId4" Type="http://schemas.openxmlformats.org/officeDocument/2006/relationships/hyperlink" Target="http://givingvoiceuk.org/"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jpeg"/><Relationship Id="rId4" Type="http://schemas.openxmlformats.org/officeDocument/2006/relationships/hyperlink" Target="http://givingvoiceuk.org/"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jpeg"/><Relationship Id="rId4" Type="http://schemas.openxmlformats.org/officeDocument/2006/relationships/hyperlink" Target="http://givingvoiceuk.org/" TargetMode="External"/></Relationships>
</file>

<file path=ppt/slides/_rels/slide8.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4.jpeg"/><Relationship Id="rId7" Type="http://schemas.openxmlformats.org/officeDocument/2006/relationships/image" Target="../media/image8.png"/><Relationship Id="rId12"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7.png"/><Relationship Id="rId11" Type="http://schemas.openxmlformats.org/officeDocument/2006/relationships/image" Target="../media/image12.jpeg"/><Relationship Id="rId5" Type="http://schemas.openxmlformats.org/officeDocument/2006/relationships/image" Target="../media/image6.jpeg"/><Relationship Id="rId10" Type="http://schemas.openxmlformats.org/officeDocument/2006/relationships/image" Target="../media/image11.jpeg"/><Relationship Id="rId4" Type="http://schemas.openxmlformats.org/officeDocument/2006/relationships/image" Target="../media/image5.jpeg"/><Relationship Id="rId9" Type="http://schemas.openxmlformats.org/officeDocument/2006/relationships/image" Target="../media/image10.jpe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12.xml"/><Relationship Id="rId5" Type="http://schemas.openxmlformats.org/officeDocument/2006/relationships/image" Target="../media/image2.jpeg"/><Relationship Id="rId4" Type="http://schemas.openxmlformats.org/officeDocument/2006/relationships/hyperlink" Target="http://givingvoiceuk.org/"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RF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0232" y="333375"/>
            <a:ext cx="2021805" cy="1593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Giving Voice UK">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71800" y="3783236"/>
            <a:ext cx="3331769" cy="166588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67545" y="1628800"/>
            <a:ext cx="8214492" cy="2154436"/>
          </a:xfrm>
          <a:prstGeom prst="rect">
            <a:avLst/>
          </a:prstGeom>
          <a:noFill/>
        </p:spPr>
        <p:txBody>
          <a:bodyPr wrap="square" rtlCol="0">
            <a:spAutoFit/>
          </a:bodyPr>
          <a:lstStyle/>
          <a:p>
            <a:r>
              <a:rPr lang="en-GB" sz="4400" b="1" dirty="0" smtClean="0"/>
              <a:t>         Salford Royal </a:t>
            </a:r>
          </a:p>
          <a:p>
            <a:pPr algn="ctr"/>
            <a:r>
              <a:rPr lang="en-GB" sz="4600" b="1" dirty="0" smtClean="0"/>
              <a:t>Speech and Language Therapists </a:t>
            </a:r>
          </a:p>
          <a:p>
            <a:pPr algn="ctr"/>
            <a:r>
              <a:rPr lang="en-GB" sz="4400" b="1" dirty="0" smtClean="0"/>
              <a:t>are</a:t>
            </a:r>
            <a:endParaRPr lang="en-GB" sz="4400" b="1" dirty="0"/>
          </a:p>
        </p:txBody>
      </p:sp>
      <p:sp>
        <p:nvSpPr>
          <p:cNvPr id="3" name="TextBox 2"/>
          <p:cNvSpPr txBox="1"/>
          <p:nvPr/>
        </p:nvSpPr>
        <p:spPr>
          <a:xfrm>
            <a:off x="683568" y="6021288"/>
            <a:ext cx="7488832" cy="523220"/>
          </a:xfrm>
          <a:prstGeom prst="rect">
            <a:avLst/>
          </a:prstGeom>
          <a:noFill/>
        </p:spPr>
        <p:txBody>
          <a:bodyPr wrap="square" rtlCol="0">
            <a:spAutoFit/>
          </a:bodyPr>
          <a:lstStyle/>
          <a:p>
            <a:pPr algn="ctr"/>
            <a:r>
              <a:rPr lang="en-GB" sz="2800" b="1" dirty="0" smtClean="0"/>
              <a:t>Nikki Clark, Naomi Sirkett and Laura O’Shea</a:t>
            </a:r>
            <a:endParaRPr lang="en-GB" sz="2800" b="1" dirty="0"/>
          </a:p>
        </p:txBody>
      </p:sp>
    </p:spTree>
    <p:extLst>
      <p:ext uri="{BB962C8B-B14F-4D97-AF65-F5344CB8AC3E}">
        <p14:creationId xmlns:p14="http://schemas.microsoft.com/office/powerpoint/2010/main" val="365352786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GB" dirty="0" smtClean="0"/>
              <a:t>      </a:t>
            </a:r>
            <a:r>
              <a:rPr lang="en-GB" b="1" dirty="0" smtClean="0"/>
              <a:t>Case study 1 – Mr Jones</a:t>
            </a:r>
            <a:endParaRPr lang="en-GB" b="1" dirty="0"/>
          </a:p>
        </p:txBody>
      </p:sp>
      <p:sp>
        <p:nvSpPr>
          <p:cNvPr id="3" name="Content Placeholder 2"/>
          <p:cNvSpPr>
            <a:spLocks noGrp="1"/>
          </p:cNvSpPr>
          <p:nvPr>
            <p:ph idx="1"/>
          </p:nvPr>
        </p:nvSpPr>
        <p:spPr/>
        <p:txBody>
          <a:bodyPr>
            <a:normAutofit lnSpcReduction="10000"/>
          </a:bodyPr>
          <a:lstStyle/>
          <a:p>
            <a:pPr lvl="1">
              <a:buFont typeface="Arial" panose="020B0604020202020204" pitchFamily="34" charset="0"/>
              <a:buChar char="•"/>
            </a:pPr>
            <a:r>
              <a:rPr lang="en-GB" sz="3200" dirty="0" smtClean="0"/>
              <a:t>45 </a:t>
            </a:r>
            <a:r>
              <a:rPr lang="en-GB" sz="3200" dirty="0"/>
              <a:t>years old</a:t>
            </a:r>
          </a:p>
          <a:p>
            <a:pPr lvl="1">
              <a:buFont typeface="Arial" panose="020B0604020202020204" pitchFamily="34" charset="0"/>
              <a:buChar char="•"/>
            </a:pPr>
            <a:r>
              <a:rPr lang="en-GB" sz="3200" dirty="0"/>
              <a:t>Recently married</a:t>
            </a:r>
          </a:p>
          <a:p>
            <a:pPr lvl="1">
              <a:buFont typeface="Arial" panose="020B0604020202020204" pitchFamily="34" charset="0"/>
              <a:buChar char="•"/>
            </a:pPr>
            <a:r>
              <a:rPr lang="en-GB" sz="3200" dirty="0"/>
              <a:t>Qualified </a:t>
            </a:r>
            <a:r>
              <a:rPr lang="en-GB" sz="3200" dirty="0" smtClean="0"/>
              <a:t>solicitor</a:t>
            </a:r>
            <a:endParaRPr lang="en-GB" sz="3200" dirty="0"/>
          </a:p>
          <a:p>
            <a:pPr lvl="1">
              <a:buFont typeface="Arial" panose="020B0604020202020204" pitchFamily="34" charset="0"/>
              <a:buChar char="•"/>
            </a:pPr>
            <a:r>
              <a:rPr lang="en-GB" sz="3200" dirty="0" smtClean="0"/>
              <a:t>Large stroke</a:t>
            </a:r>
          </a:p>
          <a:p>
            <a:pPr lvl="1">
              <a:buFont typeface="Arial" panose="020B0604020202020204" pitchFamily="34" charset="0"/>
              <a:buChar char="•"/>
            </a:pPr>
            <a:r>
              <a:rPr lang="en-GB" sz="3200" dirty="0" smtClean="0"/>
              <a:t>Significant </a:t>
            </a:r>
            <a:r>
              <a:rPr lang="en-GB" sz="3200" dirty="0"/>
              <a:t>communication </a:t>
            </a:r>
            <a:r>
              <a:rPr lang="en-GB" sz="3200" dirty="0" smtClean="0"/>
              <a:t>difficulties</a:t>
            </a:r>
            <a:endParaRPr lang="en-GB" sz="3200" dirty="0"/>
          </a:p>
          <a:p>
            <a:pPr lvl="1">
              <a:buFont typeface="Arial" panose="020B0604020202020204" pitchFamily="34" charset="0"/>
              <a:buChar char="•"/>
            </a:pPr>
            <a:r>
              <a:rPr lang="en-GB" sz="3200" dirty="0"/>
              <a:t>Loss of independence and </a:t>
            </a:r>
            <a:r>
              <a:rPr lang="en-GB" sz="3200" dirty="0" smtClean="0"/>
              <a:t>identity</a:t>
            </a:r>
          </a:p>
          <a:p>
            <a:pPr lvl="1">
              <a:buFont typeface="Arial" panose="020B0604020202020204" pitchFamily="34" charset="0"/>
              <a:buChar char="•"/>
            </a:pPr>
            <a:r>
              <a:rPr lang="en-GB" sz="3200" dirty="0" smtClean="0"/>
              <a:t>Depression </a:t>
            </a:r>
            <a:endParaRPr lang="en-GB" sz="3200" dirty="0"/>
          </a:p>
          <a:p>
            <a:pPr lvl="1">
              <a:buFont typeface="Arial" panose="020B0604020202020204" pitchFamily="34" charset="0"/>
              <a:buChar char="•"/>
            </a:pPr>
            <a:r>
              <a:rPr lang="en-GB" sz="3200" dirty="0" smtClean="0"/>
              <a:t>Marriage </a:t>
            </a:r>
            <a:r>
              <a:rPr lang="en-GB" sz="3200" dirty="0"/>
              <a:t>breaking down</a:t>
            </a:r>
          </a:p>
        </p:txBody>
      </p:sp>
      <p:pic>
        <p:nvPicPr>
          <p:cNvPr id="4" name="Picture 2" descr="SRF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6296" y="311175"/>
            <a:ext cx="1558042" cy="1227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3473524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t>Swallowing</a:t>
            </a:r>
            <a:endParaRPr lang="en-GB" b="1" dirty="0"/>
          </a:p>
        </p:txBody>
      </p:sp>
      <p:sp>
        <p:nvSpPr>
          <p:cNvPr id="3" name="Content Placeholder 2"/>
          <p:cNvSpPr>
            <a:spLocks noGrp="1"/>
          </p:cNvSpPr>
          <p:nvPr>
            <p:ph idx="1"/>
          </p:nvPr>
        </p:nvSpPr>
        <p:spPr/>
        <p:txBody>
          <a:bodyPr>
            <a:normAutofit lnSpcReduction="10000"/>
          </a:bodyPr>
          <a:lstStyle/>
          <a:p>
            <a:pPr>
              <a:defRPr/>
            </a:pPr>
            <a:r>
              <a:rPr lang="en-US" altLang="en-US" dirty="0" smtClean="0">
                <a:latin typeface="+mj-lt"/>
                <a:cs typeface="Arial" pitchFamily="34" charset="0"/>
              </a:rPr>
              <a:t>&gt; 80% referrals for people with swallowing difficulties</a:t>
            </a:r>
            <a:endParaRPr lang="en-US" altLang="en-US" dirty="0">
              <a:latin typeface="+mj-lt"/>
              <a:cs typeface="Arial" pitchFamily="34" charset="0"/>
            </a:endParaRPr>
          </a:p>
          <a:p>
            <a:pPr>
              <a:buFont typeface="Wingdings 3" pitchFamily="18" charset="2"/>
              <a:buNone/>
              <a:defRPr/>
            </a:pPr>
            <a:endParaRPr lang="en-US" altLang="en-US" sz="1100" dirty="0">
              <a:latin typeface="+mj-lt"/>
              <a:cs typeface="Arial" pitchFamily="34" charset="0"/>
            </a:endParaRPr>
          </a:p>
          <a:p>
            <a:pPr>
              <a:buSzPct val="100000"/>
              <a:defRPr/>
            </a:pPr>
            <a:r>
              <a:rPr lang="en-US" altLang="en-US" dirty="0" smtClean="0">
                <a:latin typeface="+mj-lt"/>
                <a:cs typeface="Arial" pitchFamily="34" charset="0"/>
              </a:rPr>
              <a:t>Complex process -  </a:t>
            </a:r>
            <a:r>
              <a:rPr lang="en-US" altLang="en-US" dirty="0">
                <a:latin typeface="+mj-lt"/>
                <a:cs typeface="Arial" pitchFamily="34" charset="0"/>
              </a:rPr>
              <a:t>31 pairs of muscles and 5 pairs of cranial nerves</a:t>
            </a:r>
          </a:p>
          <a:p>
            <a:pPr>
              <a:buFont typeface="Wingdings 3" pitchFamily="18" charset="2"/>
              <a:buNone/>
              <a:defRPr/>
            </a:pPr>
            <a:endParaRPr lang="en-US" altLang="en-US" sz="1100" dirty="0">
              <a:latin typeface="+mj-lt"/>
              <a:cs typeface="Arial" pitchFamily="34" charset="0"/>
            </a:endParaRPr>
          </a:p>
          <a:p>
            <a:pPr>
              <a:defRPr/>
            </a:pPr>
            <a:r>
              <a:rPr lang="en-US" altLang="en-US" dirty="0">
                <a:latin typeface="+mj-lt"/>
                <a:cs typeface="Arial" pitchFamily="34" charset="0"/>
              </a:rPr>
              <a:t>We swallow ~ 850 times a day and 2 </a:t>
            </a:r>
            <a:r>
              <a:rPr lang="en-US" altLang="en-US" dirty="0" err="1">
                <a:latin typeface="+mj-lt"/>
                <a:cs typeface="Arial" pitchFamily="34" charset="0"/>
              </a:rPr>
              <a:t>litres</a:t>
            </a:r>
            <a:r>
              <a:rPr lang="en-US" altLang="en-US" dirty="0">
                <a:latin typeface="+mj-lt"/>
                <a:cs typeface="Arial" pitchFamily="34" charset="0"/>
              </a:rPr>
              <a:t> of saliva daily</a:t>
            </a:r>
          </a:p>
          <a:p>
            <a:pPr>
              <a:buFont typeface="Wingdings" pitchFamily="2" charset="2"/>
              <a:buNone/>
              <a:defRPr/>
            </a:pPr>
            <a:endParaRPr lang="en-US" altLang="en-US" sz="1100" dirty="0">
              <a:latin typeface="+mj-lt"/>
              <a:cs typeface="Arial" pitchFamily="34" charset="0"/>
            </a:endParaRPr>
          </a:p>
          <a:p>
            <a:pPr>
              <a:defRPr/>
            </a:pPr>
            <a:r>
              <a:rPr lang="en-US" altLang="en-US" dirty="0">
                <a:latin typeface="+mj-lt"/>
                <a:cs typeface="Arial" pitchFamily="34" charset="0"/>
              </a:rPr>
              <a:t>Weakness or incoordination at any stage of the swallow can cause swallowing difficulties</a:t>
            </a:r>
            <a:endParaRPr lang="en-GB" dirty="0">
              <a:latin typeface="+mj-lt"/>
            </a:endParaRPr>
          </a:p>
        </p:txBody>
      </p:sp>
      <p:pic>
        <p:nvPicPr>
          <p:cNvPr id="4" name="Picture 2" descr="SRF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6296" y="188640"/>
            <a:ext cx="1558042" cy="1227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Giving Voice UK">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5536" y="404664"/>
            <a:ext cx="1747593" cy="8737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363539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439652" y="1335"/>
            <a:ext cx="6120680" cy="1143000"/>
          </a:xfrm>
        </p:spPr>
        <p:txBody>
          <a:bodyPr/>
          <a:lstStyle/>
          <a:p>
            <a:r>
              <a:rPr lang="en-GB" dirty="0" smtClean="0"/>
              <a:t>Normal Swallowing</a:t>
            </a:r>
            <a:endParaRPr lang="en-GB" dirty="0"/>
          </a:p>
        </p:txBody>
      </p:sp>
      <p:pic>
        <p:nvPicPr>
          <p:cNvPr id="2" name="Norm-SALT eLearning.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27584" y="1215587"/>
            <a:ext cx="7344816" cy="5292286"/>
          </a:xfrm>
          <a:prstGeom prst="rect">
            <a:avLst/>
          </a:prstGeom>
        </p:spPr>
      </p:pic>
    </p:spTree>
    <p:extLst>
      <p:ext uri="{BB962C8B-B14F-4D97-AF65-F5344CB8AC3E}">
        <p14:creationId xmlns:p14="http://schemas.microsoft.com/office/powerpoint/2010/main" val="276181420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9592" y="116632"/>
            <a:ext cx="7355160" cy="1066130"/>
          </a:xfrm>
        </p:spPr>
        <p:txBody>
          <a:bodyPr/>
          <a:lstStyle/>
          <a:p>
            <a:r>
              <a:rPr lang="en-GB" dirty="0" smtClean="0"/>
              <a:t>Swallowing Difficulty</a:t>
            </a:r>
            <a:endParaRPr lang="en-GB" dirty="0"/>
          </a:p>
        </p:txBody>
      </p:sp>
      <p:pic>
        <p:nvPicPr>
          <p:cNvPr id="7" name="video aspiration.mov">
            <a:hlinkClick r:id="" action="ppaction://media"/>
          </p:cNvPr>
          <p:cNvPicPr>
            <a:picLocks noGrp="1" noChangeAspect="1"/>
          </p:cNvPicPr>
          <p:nvPr>
            <p:ph sz="half" idx="2"/>
            <a:videoFile r:link="rId2"/>
            <p:extLst>
              <p:ext uri="{DAA4B4D4-6D71-4841-9C94-3DE7FCFB9230}">
                <p14:media xmlns:p14="http://schemas.microsoft.com/office/powerpoint/2010/main" r:embed="rId1"/>
              </p:ext>
            </p:extLst>
          </p:nvPr>
        </p:nvPicPr>
        <p:blipFill>
          <a:blip r:embed="rId5"/>
          <a:stretch>
            <a:fillRect/>
          </a:stretch>
        </p:blipFill>
        <p:spPr>
          <a:xfrm>
            <a:off x="1187623" y="1130936"/>
            <a:ext cx="6743009" cy="5394407"/>
          </a:xfrm>
          <a:prstGeom prst="rect">
            <a:avLst/>
          </a:prstGeom>
        </p:spPr>
      </p:pic>
    </p:spTree>
    <p:extLst>
      <p:ext uri="{BB962C8B-B14F-4D97-AF65-F5344CB8AC3E}">
        <p14:creationId xmlns:p14="http://schemas.microsoft.com/office/powerpoint/2010/main" val="313373482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315" name="Object 2"/>
          <p:cNvGraphicFramePr>
            <a:graphicFrameLocks noGrp="1" noChangeAspect="1"/>
          </p:cNvGraphicFramePr>
          <p:nvPr>
            <p:ph sz="quarter" idx="1"/>
          </p:nvPr>
        </p:nvGraphicFramePr>
        <p:xfrm>
          <a:off x="6732588" y="2565400"/>
          <a:ext cx="1776412" cy="1470025"/>
        </p:xfrm>
        <a:graphic>
          <a:graphicData uri="http://schemas.openxmlformats.org/presentationml/2006/ole">
            <mc:AlternateContent xmlns:mc="http://schemas.openxmlformats.org/markup-compatibility/2006">
              <mc:Choice xmlns:v="urn:schemas-microsoft-com:vml" Requires="v">
                <p:oleObj spid="_x0000_s1158" r:id="rId4" imgW="4458322" imgH="3685714" progId="Paint.Picture">
                  <p:embed/>
                </p:oleObj>
              </mc:Choice>
              <mc:Fallback>
                <p:oleObj r:id="rId4" imgW="4458322" imgH="3685714" progId="Paint.Picture">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32588" y="2565400"/>
                        <a:ext cx="1776412" cy="147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3316" name="Picture 3" descr="chest infection"/>
          <p:cNvPicPr>
            <a:picLocks noGrp="1" noChangeAspect="1" noChangeArrowheads="1"/>
          </p:cNvPicPr>
          <p:nvPr>
            <p:ph sz="quarter" idx="2"/>
          </p:nvPr>
        </p:nvPicPr>
        <p:blipFill>
          <a:blip r:embed="rId6" cstate="print">
            <a:extLst>
              <a:ext uri="{28A0092B-C50C-407E-A947-70E740481C1C}">
                <a14:useLocalDpi xmlns:a14="http://schemas.microsoft.com/office/drawing/2010/main" val="0"/>
              </a:ext>
            </a:extLst>
          </a:blip>
          <a:srcRect/>
          <a:stretch>
            <a:fillRect/>
          </a:stretch>
        </p:blipFill>
        <p:spPr>
          <a:xfrm>
            <a:off x="6516688" y="333375"/>
            <a:ext cx="2300287" cy="1725613"/>
          </a:xfrm>
        </p:spPr>
      </p:pic>
      <p:pic>
        <p:nvPicPr>
          <p:cNvPr id="13317" name="Picture 4" descr="depressed"/>
          <p:cNvPicPr>
            <a:picLocks noGrp="1" noChangeAspect="1" noChangeArrowheads="1"/>
          </p:cNvPicPr>
          <p:nvPr>
            <p:ph sz="quarter" idx="3"/>
          </p:nvPr>
        </p:nvPicPr>
        <p:blipFill>
          <a:blip r:embed="rId7" cstate="print">
            <a:extLst>
              <a:ext uri="{28A0092B-C50C-407E-A947-70E740481C1C}">
                <a14:useLocalDpi xmlns:a14="http://schemas.microsoft.com/office/drawing/2010/main" val="0"/>
              </a:ext>
            </a:extLst>
          </a:blip>
          <a:srcRect/>
          <a:stretch>
            <a:fillRect/>
          </a:stretch>
        </p:blipFill>
        <p:spPr>
          <a:xfrm>
            <a:off x="323850" y="2420938"/>
            <a:ext cx="2117725" cy="1416050"/>
          </a:xfrm>
        </p:spPr>
      </p:pic>
      <p:sp>
        <p:nvSpPr>
          <p:cNvPr id="13318" name="Text Box 5"/>
          <p:cNvSpPr txBox="1">
            <a:spLocks noChangeArrowheads="1"/>
          </p:cNvSpPr>
          <p:nvPr/>
        </p:nvSpPr>
        <p:spPr bwMode="auto">
          <a:xfrm>
            <a:off x="6516688" y="4076700"/>
            <a:ext cx="2160587"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SimSun" pitchFamily="2" charset="-122"/>
              </a:defRPr>
            </a:lvl1pPr>
            <a:lvl2pPr marL="742950" indent="-285750" eaLnBrk="0" hangingPunct="0">
              <a:defRPr>
                <a:solidFill>
                  <a:schemeClr val="tx1"/>
                </a:solidFill>
                <a:latin typeface="Arial" charset="0"/>
                <a:ea typeface="SimSun" pitchFamily="2" charset="-122"/>
              </a:defRPr>
            </a:lvl2pPr>
            <a:lvl3pPr marL="1143000" indent="-228600" eaLnBrk="0" hangingPunct="0">
              <a:defRPr>
                <a:solidFill>
                  <a:schemeClr val="tx1"/>
                </a:solidFill>
                <a:latin typeface="Arial" charset="0"/>
                <a:ea typeface="SimSun" pitchFamily="2" charset="-122"/>
              </a:defRPr>
            </a:lvl3pPr>
            <a:lvl4pPr marL="1600200" indent="-228600" eaLnBrk="0" hangingPunct="0">
              <a:defRPr>
                <a:solidFill>
                  <a:schemeClr val="tx1"/>
                </a:solidFill>
                <a:latin typeface="Arial" charset="0"/>
                <a:ea typeface="SimSun" pitchFamily="2" charset="-122"/>
              </a:defRPr>
            </a:lvl4pPr>
            <a:lvl5pPr marL="2057400" indent="-228600" eaLnBrk="0" hangingPunct="0">
              <a:defRPr>
                <a:solidFill>
                  <a:schemeClr val="tx1"/>
                </a:solidFill>
                <a:latin typeface="Arial" charset="0"/>
                <a:ea typeface="SimSun" pitchFamily="2" charset="-122"/>
              </a:defRPr>
            </a:lvl5pPr>
            <a:lvl6pPr marL="2514600" indent="-228600" eaLnBrk="0" fontAlgn="base" hangingPunct="0">
              <a:spcBef>
                <a:spcPct val="0"/>
              </a:spcBef>
              <a:spcAft>
                <a:spcPct val="0"/>
              </a:spcAft>
              <a:buFont typeface="Arial" charset="0"/>
              <a:defRPr>
                <a:solidFill>
                  <a:schemeClr val="tx1"/>
                </a:solidFill>
                <a:latin typeface="Arial" charset="0"/>
                <a:ea typeface="SimSun" pitchFamily="2" charset="-122"/>
              </a:defRPr>
            </a:lvl6pPr>
            <a:lvl7pPr marL="2971800" indent="-228600" eaLnBrk="0" fontAlgn="base" hangingPunct="0">
              <a:spcBef>
                <a:spcPct val="0"/>
              </a:spcBef>
              <a:spcAft>
                <a:spcPct val="0"/>
              </a:spcAft>
              <a:buFont typeface="Arial" charset="0"/>
              <a:defRPr>
                <a:solidFill>
                  <a:schemeClr val="tx1"/>
                </a:solidFill>
                <a:latin typeface="Arial" charset="0"/>
                <a:ea typeface="SimSun" pitchFamily="2" charset="-122"/>
              </a:defRPr>
            </a:lvl7pPr>
            <a:lvl8pPr marL="3429000" indent="-228600" eaLnBrk="0" fontAlgn="base" hangingPunct="0">
              <a:spcBef>
                <a:spcPct val="0"/>
              </a:spcBef>
              <a:spcAft>
                <a:spcPct val="0"/>
              </a:spcAft>
              <a:buFont typeface="Arial" charset="0"/>
              <a:defRPr>
                <a:solidFill>
                  <a:schemeClr val="tx1"/>
                </a:solidFill>
                <a:latin typeface="Arial" charset="0"/>
                <a:ea typeface="SimSun" pitchFamily="2" charset="-122"/>
              </a:defRPr>
            </a:lvl8pPr>
            <a:lvl9pPr marL="3886200" indent="-228600" eaLnBrk="0" fontAlgn="base" hangingPunct="0">
              <a:spcBef>
                <a:spcPct val="0"/>
              </a:spcBef>
              <a:spcAft>
                <a:spcPct val="0"/>
              </a:spcAft>
              <a:buFont typeface="Arial" charset="0"/>
              <a:defRPr>
                <a:solidFill>
                  <a:schemeClr val="tx1"/>
                </a:solidFill>
                <a:latin typeface="Arial" charset="0"/>
                <a:ea typeface="SimSun" pitchFamily="2" charset="-122"/>
              </a:defRPr>
            </a:lvl9pPr>
          </a:lstStyle>
          <a:p>
            <a:pPr eaLnBrk="1" hangingPunct="1"/>
            <a:r>
              <a:rPr lang="en-GB" altLang="en-US" sz="2200" dirty="0"/>
              <a:t>    malnutrition</a:t>
            </a:r>
            <a:endParaRPr lang="en-US" altLang="en-US" sz="2200" dirty="0"/>
          </a:p>
        </p:txBody>
      </p:sp>
      <p:sp>
        <p:nvSpPr>
          <p:cNvPr id="13319" name="Text Box 6"/>
          <p:cNvSpPr txBox="1">
            <a:spLocks noChangeArrowheads="1"/>
          </p:cNvSpPr>
          <p:nvPr/>
        </p:nvSpPr>
        <p:spPr bwMode="auto">
          <a:xfrm>
            <a:off x="6588125" y="2133600"/>
            <a:ext cx="2160588" cy="39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a:solidFill>
                  <a:schemeClr val="tx1"/>
                </a:solidFill>
                <a:latin typeface="Arial" charset="0"/>
                <a:ea typeface="SimSun" pitchFamily="2" charset="-122"/>
              </a:defRPr>
            </a:lvl1pPr>
            <a:lvl2pPr marL="742950" indent="-285750" eaLnBrk="0" hangingPunct="0">
              <a:defRPr>
                <a:solidFill>
                  <a:schemeClr val="tx1"/>
                </a:solidFill>
                <a:latin typeface="Arial" charset="0"/>
                <a:ea typeface="SimSun" pitchFamily="2" charset="-122"/>
              </a:defRPr>
            </a:lvl2pPr>
            <a:lvl3pPr marL="1143000" indent="-228600" eaLnBrk="0" hangingPunct="0">
              <a:defRPr>
                <a:solidFill>
                  <a:schemeClr val="tx1"/>
                </a:solidFill>
                <a:latin typeface="Arial" charset="0"/>
                <a:ea typeface="SimSun" pitchFamily="2" charset="-122"/>
              </a:defRPr>
            </a:lvl3pPr>
            <a:lvl4pPr marL="1600200" indent="-228600" eaLnBrk="0" hangingPunct="0">
              <a:defRPr>
                <a:solidFill>
                  <a:schemeClr val="tx1"/>
                </a:solidFill>
                <a:latin typeface="Arial" charset="0"/>
                <a:ea typeface="SimSun" pitchFamily="2" charset="-122"/>
              </a:defRPr>
            </a:lvl4pPr>
            <a:lvl5pPr marL="2057400" indent="-228600" eaLnBrk="0" hangingPunct="0">
              <a:defRPr>
                <a:solidFill>
                  <a:schemeClr val="tx1"/>
                </a:solidFill>
                <a:latin typeface="Arial" charset="0"/>
                <a:ea typeface="SimSun" pitchFamily="2" charset="-122"/>
              </a:defRPr>
            </a:lvl5pPr>
            <a:lvl6pPr marL="2514600" indent="-228600" eaLnBrk="0" fontAlgn="base" hangingPunct="0">
              <a:spcBef>
                <a:spcPct val="0"/>
              </a:spcBef>
              <a:spcAft>
                <a:spcPct val="0"/>
              </a:spcAft>
              <a:buFont typeface="Arial" charset="0"/>
              <a:defRPr>
                <a:solidFill>
                  <a:schemeClr val="tx1"/>
                </a:solidFill>
                <a:latin typeface="Arial" charset="0"/>
                <a:ea typeface="SimSun" pitchFamily="2" charset="-122"/>
              </a:defRPr>
            </a:lvl6pPr>
            <a:lvl7pPr marL="2971800" indent="-228600" eaLnBrk="0" fontAlgn="base" hangingPunct="0">
              <a:spcBef>
                <a:spcPct val="0"/>
              </a:spcBef>
              <a:spcAft>
                <a:spcPct val="0"/>
              </a:spcAft>
              <a:buFont typeface="Arial" charset="0"/>
              <a:defRPr>
                <a:solidFill>
                  <a:schemeClr val="tx1"/>
                </a:solidFill>
                <a:latin typeface="Arial" charset="0"/>
                <a:ea typeface="SimSun" pitchFamily="2" charset="-122"/>
              </a:defRPr>
            </a:lvl7pPr>
            <a:lvl8pPr marL="3429000" indent="-228600" eaLnBrk="0" fontAlgn="base" hangingPunct="0">
              <a:spcBef>
                <a:spcPct val="0"/>
              </a:spcBef>
              <a:spcAft>
                <a:spcPct val="0"/>
              </a:spcAft>
              <a:buFont typeface="Arial" charset="0"/>
              <a:defRPr>
                <a:solidFill>
                  <a:schemeClr val="tx1"/>
                </a:solidFill>
                <a:latin typeface="Arial" charset="0"/>
                <a:ea typeface="SimSun" pitchFamily="2" charset="-122"/>
              </a:defRPr>
            </a:lvl8pPr>
            <a:lvl9pPr marL="3886200" indent="-228600" eaLnBrk="0" fontAlgn="base" hangingPunct="0">
              <a:spcBef>
                <a:spcPct val="0"/>
              </a:spcBef>
              <a:spcAft>
                <a:spcPct val="0"/>
              </a:spcAft>
              <a:buFont typeface="Arial" charset="0"/>
              <a:defRPr>
                <a:solidFill>
                  <a:schemeClr val="tx1"/>
                </a:solidFill>
                <a:latin typeface="Arial" charset="0"/>
                <a:ea typeface="SimSun" pitchFamily="2" charset="-122"/>
              </a:defRPr>
            </a:lvl9pPr>
          </a:lstStyle>
          <a:p>
            <a:pPr eaLnBrk="1" hangingPunct="1"/>
            <a:r>
              <a:rPr lang="en-GB" altLang="en-US" sz="2000"/>
              <a:t>chest infection</a:t>
            </a:r>
            <a:endParaRPr lang="en-US" altLang="en-US" sz="2000"/>
          </a:p>
        </p:txBody>
      </p:sp>
      <p:pic>
        <p:nvPicPr>
          <p:cNvPr id="13320" name="Picture 7" descr="food stuck"/>
          <p:cNvPicPr>
            <a:picLocks noGrp="1" noChangeAspect="1" noChangeArrowheads="1"/>
          </p:cNvPicPr>
          <p:nvPr>
            <p:ph sz="quarter" idx="4"/>
          </p:nvPr>
        </p:nvPicPr>
        <p:blipFill>
          <a:blip r:embed="rId8">
            <a:extLst>
              <a:ext uri="{28A0092B-C50C-407E-A947-70E740481C1C}">
                <a14:useLocalDpi xmlns:a14="http://schemas.microsoft.com/office/drawing/2010/main" val="0"/>
              </a:ext>
            </a:extLst>
          </a:blip>
          <a:srcRect/>
          <a:stretch>
            <a:fillRect/>
          </a:stretch>
        </p:blipFill>
        <p:spPr>
          <a:xfrm>
            <a:off x="4787900" y="981075"/>
            <a:ext cx="1547813" cy="1546225"/>
          </a:xfrm>
        </p:spPr>
      </p:pic>
      <p:pic>
        <p:nvPicPr>
          <p:cNvPr id="13321" name="Picture 8" descr="upset"/>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68313" y="4510088"/>
            <a:ext cx="1439862" cy="1665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3322" name="Object 9"/>
          <p:cNvGraphicFramePr>
            <a:graphicFrameLocks/>
          </p:cNvGraphicFramePr>
          <p:nvPr/>
        </p:nvGraphicFramePr>
        <p:xfrm>
          <a:off x="4645025" y="4437063"/>
          <a:ext cx="2016125" cy="1873250"/>
        </p:xfrm>
        <a:graphic>
          <a:graphicData uri="http://schemas.openxmlformats.org/presentationml/2006/ole">
            <mc:AlternateContent xmlns:mc="http://schemas.openxmlformats.org/markup-compatibility/2006">
              <mc:Choice xmlns:v="urn:schemas-microsoft-com:vml" Requires="v">
                <p:oleObj spid="_x0000_s1159" r:id="rId10" imgW="2790476" imgH="2657846" progId="Paint.Picture">
                  <p:embed/>
                </p:oleObj>
              </mc:Choice>
              <mc:Fallback>
                <p:oleObj r:id="rId10" imgW="2790476" imgH="2657846" progId="Paint.Picture">
                  <p:embed/>
                  <p:pic>
                    <p:nvPicPr>
                      <p:cNvPr id="0" name=""/>
                      <p:cNvPicPr>
                        <a:picLocks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645025" y="4437063"/>
                        <a:ext cx="2016125" cy="187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3323" name="Picture 10" descr="Ng tube"/>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268538" y="4221163"/>
            <a:ext cx="2281237" cy="162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3324" name="Object 11"/>
          <p:cNvGraphicFramePr>
            <a:graphicFrameLocks/>
          </p:cNvGraphicFramePr>
          <p:nvPr/>
        </p:nvGraphicFramePr>
        <p:xfrm>
          <a:off x="179388" y="549275"/>
          <a:ext cx="1825625" cy="1439863"/>
        </p:xfrm>
        <a:graphic>
          <a:graphicData uri="http://schemas.openxmlformats.org/presentationml/2006/ole">
            <mc:AlternateContent xmlns:mc="http://schemas.openxmlformats.org/markup-compatibility/2006">
              <mc:Choice xmlns:v="urn:schemas-microsoft-com:vml" Requires="v">
                <p:oleObj spid="_x0000_s1160" r:id="rId13" imgW="3505689" imgH="3067478" progId="Paint.Picture">
                  <p:embed/>
                </p:oleObj>
              </mc:Choice>
              <mc:Fallback>
                <p:oleObj r:id="rId13" imgW="3505689" imgH="3067478" progId="Paint.Picture">
                  <p:embed/>
                  <p:pic>
                    <p:nvPicPr>
                      <p:cNvPr id="0" name=""/>
                      <p:cNvPicPr>
                        <a:picLocks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79388" y="549275"/>
                        <a:ext cx="1825625" cy="143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3325" name="Text Box 12"/>
          <p:cNvSpPr txBox="1">
            <a:spLocks noChangeArrowheads="1"/>
          </p:cNvSpPr>
          <p:nvPr/>
        </p:nvSpPr>
        <p:spPr bwMode="auto">
          <a:xfrm>
            <a:off x="2605881" y="2825599"/>
            <a:ext cx="3887787"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SimSun" pitchFamily="2" charset="-122"/>
              </a:defRPr>
            </a:lvl1pPr>
            <a:lvl2pPr marL="742950" indent="-285750" eaLnBrk="0" hangingPunct="0">
              <a:defRPr>
                <a:solidFill>
                  <a:schemeClr val="tx1"/>
                </a:solidFill>
                <a:latin typeface="Arial" charset="0"/>
                <a:ea typeface="SimSun" pitchFamily="2" charset="-122"/>
              </a:defRPr>
            </a:lvl2pPr>
            <a:lvl3pPr marL="1143000" indent="-228600" eaLnBrk="0" hangingPunct="0">
              <a:defRPr>
                <a:solidFill>
                  <a:schemeClr val="tx1"/>
                </a:solidFill>
                <a:latin typeface="Arial" charset="0"/>
                <a:ea typeface="SimSun" pitchFamily="2" charset="-122"/>
              </a:defRPr>
            </a:lvl3pPr>
            <a:lvl4pPr marL="1600200" indent="-228600" eaLnBrk="0" hangingPunct="0">
              <a:defRPr>
                <a:solidFill>
                  <a:schemeClr val="tx1"/>
                </a:solidFill>
                <a:latin typeface="Arial" charset="0"/>
                <a:ea typeface="SimSun" pitchFamily="2" charset="-122"/>
              </a:defRPr>
            </a:lvl4pPr>
            <a:lvl5pPr marL="2057400" indent="-228600" eaLnBrk="0" hangingPunct="0">
              <a:defRPr>
                <a:solidFill>
                  <a:schemeClr val="tx1"/>
                </a:solidFill>
                <a:latin typeface="Arial" charset="0"/>
                <a:ea typeface="SimSun" pitchFamily="2" charset="-122"/>
              </a:defRPr>
            </a:lvl5pPr>
            <a:lvl6pPr marL="2514600" indent="-228600" eaLnBrk="0" fontAlgn="base" hangingPunct="0">
              <a:spcBef>
                <a:spcPct val="0"/>
              </a:spcBef>
              <a:spcAft>
                <a:spcPct val="0"/>
              </a:spcAft>
              <a:buFont typeface="Arial" charset="0"/>
              <a:defRPr>
                <a:solidFill>
                  <a:schemeClr val="tx1"/>
                </a:solidFill>
                <a:latin typeface="Arial" charset="0"/>
                <a:ea typeface="SimSun" pitchFamily="2" charset="-122"/>
              </a:defRPr>
            </a:lvl6pPr>
            <a:lvl7pPr marL="2971800" indent="-228600" eaLnBrk="0" fontAlgn="base" hangingPunct="0">
              <a:spcBef>
                <a:spcPct val="0"/>
              </a:spcBef>
              <a:spcAft>
                <a:spcPct val="0"/>
              </a:spcAft>
              <a:buFont typeface="Arial" charset="0"/>
              <a:defRPr>
                <a:solidFill>
                  <a:schemeClr val="tx1"/>
                </a:solidFill>
                <a:latin typeface="Arial" charset="0"/>
                <a:ea typeface="SimSun" pitchFamily="2" charset="-122"/>
              </a:defRPr>
            </a:lvl7pPr>
            <a:lvl8pPr marL="3429000" indent="-228600" eaLnBrk="0" fontAlgn="base" hangingPunct="0">
              <a:spcBef>
                <a:spcPct val="0"/>
              </a:spcBef>
              <a:spcAft>
                <a:spcPct val="0"/>
              </a:spcAft>
              <a:buFont typeface="Arial" charset="0"/>
              <a:defRPr>
                <a:solidFill>
                  <a:schemeClr val="tx1"/>
                </a:solidFill>
                <a:latin typeface="Arial" charset="0"/>
                <a:ea typeface="SimSun" pitchFamily="2" charset="-122"/>
              </a:defRPr>
            </a:lvl8pPr>
            <a:lvl9pPr marL="3886200" indent="-228600" eaLnBrk="0" fontAlgn="base" hangingPunct="0">
              <a:spcBef>
                <a:spcPct val="0"/>
              </a:spcBef>
              <a:spcAft>
                <a:spcPct val="0"/>
              </a:spcAft>
              <a:buFont typeface="Arial" charset="0"/>
              <a:defRPr>
                <a:solidFill>
                  <a:schemeClr val="tx1"/>
                </a:solidFill>
                <a:latin typeface="Arial" charset="0"/>
                <a:ea typeface="SimSun" pitchFamily="2" charset="-122"/>
              </a:defRPr>
            </a:lvl9pPr>
          </a:lstStyle>
          <a:p>
            <a:pPr algn="ctr" eaLnBrk="1" hangingPunct="1"/>
            <a:r>
              <a:rPr lang="en-GB" altLang="en-US" sz="3200" b="1" dirty="0">
                <a:latin typeface="+mn-lt"/>
              </a:rPr>
              <a:t>Swallowing Difficulty</a:t>
            </a:r>
          </a:p>
          <a:p>
            <a:pPr algn="ctr" eaLnBrk="1" hangingPunct="1"/>
            <a:r>
              <a:rPr lang="en-GB" altLang="en-US" sz="3200" b="1" dirty="0">
                <a:latin typeface="+mn-lt"/>
              </a:rPr>
              <a:t>Side Effects</a:t>
            </a:r>
            <a:endParaRPr lang="en-US" altLang="en-US" sz="3200" b="1" dirty="0">
              <a:latin typeface="+mn-lt"/>
            </a:endParaRPr>
          </a:p>
        </p:txBody>
      </p:sp>
      <p:sp>
        <p:nvSpPr>
          <p:cNvPr id="13326" name="Text Box 13"/>
          <p:cNvSpPr txBox="1">
            <a:spLocks noChangeArrowheads="1"/>
          </p:cNvSpPr>
          <p:nvPr/>
        </p:nvSpPr>
        <p:spPr bwMode="auto">
          <a:xfrm>
            <a:off x="3924300" y="188913"/>
            <a:ext cx="266382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SimSun" pitchFamily="2" charset="-122"/>
              </a:defRPr>
            </a:lvl1pPr>
            <a:lvl2pPr marL="742950" indent="-285750" eaLnBrk="0" hangingPunct="0">
              <a:defRPr>
                <a:solidFill>
                  <a:schemeClr val="tx1"/>
                </a:solidFill>
                <a:latin typeface="Arial" charset="0"/>
                <a:ea typeface="SimSun" pitchFamily="2" charset="-122"/>
              </a:defRPr>
            </a:lvl2pPr>
            <a:lvl3pPr marL="1143000" indent="-228600" eaLnBrk="0" hangingPunct="0">
              <a:defRPr>
                <a:solidFill>
                  <a:schemeClr val="tx1"/>
                </a:solidFill>
                <a:latin typeface="Arial" charset="0"/>
                <a:ea typeface="SimSun" pitchFamily="2" charset="-122"/>
              </a:defRPr>
            </a:lvl3pPr>
            <a:lvl4pPr marL="1600200" indent="-228600" eaLnBrk="0" hangingPunct="0">
              <a:defRPr>
                <a:solidFill>
                  <a:schemeClr val="tx1"/>
                </a:solidFill>
                <a:latin typeface="Arial" charset="0"/>
                <a:ea typeface="SimSun" pitchFamily="2" charset="-122"/>
              </a:defRPr>
            </a:lvl4pPr>
            <a:lvl5pPr marL="2057400" indent="-228600" eaLnBrk="0" hangingPunct="0">
              <a:defRPr>
                <a:solidFill>
                  <a:schemeClr val="tx1"/>
                </a:solidFill>
                <a:latin typeface="Arial" charset="0"/>
                <a:ea typeface="SimSun" pitchFamily="2" charset="-122"/>
              </a:defRPr>
            </a:lvl5pPr>
            <a:lvl6pPr marL="2514600" indent="-228600" eaLnBrk="0" fontAlgn="base" hangingPunct="0">
              <a:spcBef>
                <a:spcPct val="0"/>
              </a:spcBef>
              <a:spcAft>
                <a:spcPct val="0"/>
              </a:spcAft>
              <a:buFont typeface="Arial" charset="0"/>
              <a:defRPr>
                <a:solidFill>
                  <a:schemeClr val="tx1"/>
                </a:solidFill>
                <a:latin typeface="Arial" charset="0"/>
                <a:ea typeface="SimSun" pitchFamily="2" charset="-122"/>
              </a:defRPr>
            </a:lvl6pPr>
            <a:lvl7pPr marL="2971800" indent="-228600" eaLnBrk="0" fontAlgn="base" hangingPunct="0">
              <a:spcBef>
                <a:spcPct val="0"/>
              </a:spcBef>
              <a:spcAft>
                <a:spcPct val="0"/>
              </a:spcAft>
              <a:buFont typeface="Arial" charset="0"/>
              <a:defRPr>
                <a:solidFill>
                  <a:schemeClr val="tx1"/>
                </a:solidFill>
                <a:latin typeface="Arial" charset="0"/>
                <a:ea typeface="SimSun" pitchFamily="2" charset="-122"/>
              </a:defRPr>
            </a:lvl7pPr>
            <a:lvl8pPr marL="3429000" indent="-228600" eaLnBrk="0" fontAlgn="base" hangingPunct="0">
              <a:spcBef>
                <a:spcPct val="0"/>
              </a:spcBef>
              <a:spcAft>
                <a:spcPct val="0"/>
              </a:spcAft>
              <a:buFont typeface="Arial" charset="0"/>
              <a:defRPr>
                <a:solidFill>
                  <a:schemeClr val="tx1"/>
                </a:solidFill>
                <a:latin typeface="Arial" charset="0"/>
                <a:ea typeface="SimSun" pitchFamily="2" charset="-122"/>
              </a:defRPr>
            </a:lvl8pPr>
            <a:lvl9pPr marL="3886200" indent="-228600" eaLnBrk="0" fontAlgn="base" hangingPunct="0">
              <a:spcBef>
                <a:spcPct val="0"/>
              </a:spcBef>
              <a:spcAft>
                <a:spcPct val="0"/>
              </a:spcAft>
              <a:buFont typeface="Arial" charset="0"/>
              <a:defRPr>
                <a:solidFill>
                  <a:schemeClr val="tx1"/>
                </a:solidFill>
                <a:latin typeface="Arial" charset="0"/>
                <a:ea typeface="SimSun" pitchFamily="2" charset="-122"/>
              </a:defRPr>
            </a:lvl9pPr>
          </a:lstStyle>
          <a:p>
            <a:pPr algn="ctr" eaLnBrk="1" hangingPunct="1"/>
            <a:r>
              <a:rPr lang="en-GB" altLang="en-US" sz="2200"/>
              <a:t>      food stuck in</a:t>
            </a:r>
          </a:p>
          <a:p>
            <a:pPr algn="ctr" eaLnBrk="1" hangingPunct="1"/>
            <a:r>
              <a:rPr lang="en-GB" altLang="en-US" sz="2200"/>
              <a:t>      throat</a:t>
            </a:r>
          </a:p>
        </p:txBody>
      </p:sp>
      <p:sp>
        <p:nvSpPr>
          <p:cNvPr id="13327" name="Text Box 14"/>
          <p:cNvSpPr txBox="1">
            <a:spLocks noChangeArrowheads="1"/>
          </p:cNvSpPr>
          <p:nvPr/>
        </p:nvSpPr>
        <p:spPr bwMode="auto">
          <a:xfrm>
            <a:off x="3060700" y="5805488"/>
            <a:ext cx="1131888"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SimSun" pitchFamily="2" charset="-122"/>
              </a:defRPr>
            </a:lvl1pPr>
            <a:lvl2pPr marL="742950" indent="-285750" eaLnBrk="0" hangingPunct="0">
              <a:defRPr>
                <a:solidFill>
                  <a:schemeClr val="tx1"/>
                </a:solidFill>
                <a:latin typeface="Arial" charset="0"/>
                <a:ea typeface="SimSun" pitchFamily="2" charset="-122"/>
              </a:defRPr>
            </a:lvl2pPr>
            <a:lvl3pPr marL="1143000" indent="-228600" eaLnBrk="0" hangingPunct="0">
              <a:defRPr>
                <a:solidFill>
                  <a:schemeClr val="tx1"/>
                </a:solidFill>
                <a:latin typeface="Arial" charset="0"/>
                <a:ea typeface="SimSun" pitchFamily="2" charset="-122"/>
              </a:defRPr>
            </a:lvl3pPr>
            <a:lvl4pPr marL="1600200" indent="-228600" eaLnBrk="0" hangingPunct="0">
              <a:defRPr>
                <a:solidFill>
                  <a:schemeClr val="tx1"/>
                </a:solidFill>
                <a:latin typeface="Arial" charset="0"/>
                <a:ea typeface="SimSun" pitchFamily="2" charset="-122"/>
              </a:defRPr>
            </a:lvl4pPr>
            <a:lvl5pPr marL="2057400" indent="-228600" eaLnBrk="0" hangingPunct="0">
              <a:defRPr>
                <a:solidFill>
                  <a:schemeClr val="tx1"/>
                </a:solidFill>
                <a:latin typeface="Arial" charset="0"/>
                <a:ea typeface="SimSun" pitchFamily="2" charset="-122"/>
              </a:defRPr>
            </a:lvl5pPr>
            <a:lvl6pPr marL="2514600" indent="-228600" eaLnBrk="0" fontAlgn="base" hangingPunct="0">
              <a:spcBef>
                <a:spcPct val="0"/>
              </a:spcBef>
              <a:spcAft>
                <a:spcPct val="0"/>
              </a:spcAft>
              <a:buFont typeface="Arial" charset="0"/>
              <a:defRPr>
                <a:solidFill>
                  <a:schemeClr val="tx1"/>
                </a:solidFill>
                <a:latin typeface="Arial" charset="0"/>
                <a:ea typeface="SimSun" pitchFamily="2" charset="-122"/>
              </a:defRPr>
            </a:lvl6pPr>
            <a:lvl7pPr marL="2971800" indent="-228600" eaLnBrk="0" fontAlgn="base" hangingPunct="0">
              <a:spcBef>
                <a:spcPct val="0"/>
              </a:spcBef>
              <a:spcAft>
                <a:spcPct val="0"/>
              </a:spcAft>
              <a:buFont typeface="Arial" charset="0"/>
              <a:defRPr>
                <a:solidFill>
                  <a:schemeClr val="tx1"/>
                </a:solidFill>
                <a:latin typeface="Arial" charset="0"/>
                <a:ea typeface="SimSun" pitchFamily="2" charset="-122"/>
              </a:defRPr>
            </a:lvl7pPr>
            <a:lvl8pPr marL="3429000" indent="-228600" eaLnBrk="0" fontAlgn="base" hangingPunct="0">
              <a:spcBef>
                <a:spcPct val="0"/>
              </a:spcBef>
              <a:spcAft>
                <a:spcPct val="0"/>
              </a:spcAft>
              <a:buFont typeface="Arial" charset="0"/>
              <a:defRPr>
                <a:solidFill>
                  <a:schemeClr val="tx1"/>
                </a:solidFill>
                <a:latin typeface="Arial" charset="0"/>
                <a:ea typeface="SimSun" pitchFamily="2" charset="-122"/>
              </a:defRPr>
            </a:lvl8pPr>
            <a:lvl9pPr marL="3886200" indent="-228600" eaLnBrk="0" fontAlgn="base" hangingPunct="0">
              <a:spcBef>
                <a:spcPct val="0"/>
              </a:spcBef>
              <a:spcAft>
                <a:spcPct val="0"/>
              </a:spcAft>
              <a:buFont typeface="Arial" charset="0"/>
              <a:defRPr>
                <a:solidFill>
                  <a:schemeClr val="tx1"/>
                </a:solidFill>
                <a:latin typeface="Arial" charset="0"/>
                <a:ea typeface="SimSun" pitchFamily="2" charset="-122"/>
              </a:defRPr>
            </a:lvl9pPr>
          </a:lstStyle>
          <a:p>
            <a:pPr algn="ctr" eaLnBrk="1" hangingPunct="1"/>
            <a:r>
              <a:rPr lang="en-GB" altLang="en-US" sz="2200"/>
              <a:t>tube</a:t>
            </a:r>
            <a:r>
              <a:rPr lang="en-GB" altLang="en-US"/>
              <a:t> </a:t>
            </a:r>
            <a:r>
              <a:rPr lang="en-GB" altLang="en-US" sz="2200"/>
              <a:t>feeding</a:t>
            </a:r>
            <a:endParaRPr lang="en-US" altLang="en-US" sz="2200"/>
          </a:p>
        </p:txBody>
      </p:sp>
      <p:sp>
        <p:nvSpPr>
          <p:cNvPr id="13328" name="Text Box 15"/>
          <p:cNvSpPr txBox="1">
            <a:spLocks noChangeArrowheads="1"/>
          </p:cNvSpPr>
          <p:nvPr/>
        </p:nvSpPr>
        <p:spPr bwMode="auto">
          <a:xfrm>
            <a:off x="6732588" y="5013325"/>
            <a:ext cx="2230437" cy="109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SimSun" pitchFamily="2" charset="-122"/>
              </a:defRPr>
            </a:lvl1pPr>
            <a:lvl2pPr marL="742950" indent="-285750" eaLnBrk="0" hangingPunct="0">
              <a:defRPr>
                <a:solidFill>
                  <a:schemeClr val="tx1"/>
                </a:solidFill>
                <a:latin typeface="Arial" charset="0"/>
                <a:ea typeface="SimSun" pitchFamily="2" charset="-122"/>
              </a:defRPr>
            </a:lvl2pPr>
            <a:lvl3pPr marL="1143000" indent="-228600" eaLnBrk="0" hangingPunct="0">
              <a:defRPr>
                <a:solidFill>
                  <a:schemeClr val="tx1"/>
                </a:solidFill>
                <a:latin typeface="Arial" charset="0"/>
                <a:ea typeface="SimSun" pitchFamily="2" charset="-122"/>
              </a:defRPr>
            </a:lvl3pPr>
            <a:lvl4pPr marL="1600200" indent="-228600" eaLnBrk="0" hangingPunct="0">
              <a:defRPr>
                <a:solidFill>
                  <a:schemeClr val="tx1"/>
                </a:solidFill>
                <a:latin typeface="Arial" charset="0"/>
                <a:ea typeface="SimSun" pitchFamily="2" charset="-122"/>
              </a:defRPr>
            </a:lvl4pPr>
            <a:lvl5pPr marL="2057400" indent="-228600" eaLnBrk="0" hangingPunct="0">
              <a:defRPr>
                <a:solidFill>
                  <a:schemeClr val="tx1"/>
                </a:solidFill>
                <a:latin typeface="Arial" charset="0"/>
                <a:ea typeface="SimSun" pitchFamily="2" charset="-122"/>
              </a:defRPr>
            </a:lvl5pPr>
            <a:lvl6pPr marL="2514600" indent="-228600" eaLnBrk="0" fontAlgn="base" hangingPunct="0">
              <a:spcBef>
                <a:spcPct val="0"/>
              </a:spcBef>
              <a:spcAft>
                <a:spcPct val="0"/>
              </a:spcAft>
              <a:buFont typeface="Arial" charset="0"/>
              <a:defRPr>
                <a:solidFill>
                  <a:schemeClr val="tx1"/>
                </a:solidFill>
                <a:latin typeface="Arial" charset="0"/>
                <a:ea typeface="SimSun" pitchFamily="2" charset="-122"/>
              </a:defRPr>
            </a:lvl6pPr>
            <a:lvl7pPr marL="2971800" indent="-228600" eaLnBrk="0" fontAlgn="base" hangingPunct="0">
              <a:spcBef>
                <a:spcPct val="0"/>
              </a:spcBef>
              <a:spcAft>
                <a:spcPct val="0"/>
              </a:spcAft>
              <a:buFont typeface="Arial" charset="0"/>
              <a:defRPr>
                <a:solidFill>
                  <a:schemeClr val="tx1"/>
                </a:solidFill>
                <a:latin typeface="Arial" charset="0"/>
                <a:ea typeface="SimSun" pitchFamily="2" charset="-122"/>
              </a:defRPr>
            </a:lvl7pPr>
            <a:lvl8pPr marL="3429000" indent="-228600" eaLnBrk="0" fontAlgn="base" hangingPunct="0">
              <a:spcBef>
                <a:spcPct val="0"/>
              </a:spcBef>
              <a:spcAft>
                <a:spcPct val="0"/>
              </a:spcAft>
              <a:buFont typeface="Arial" charset="0"/>
              <a:defRPr>
                <a:solidFill>
                  <a:schemeClr val="tx1"/>
                </a:solidFill>
                <a:latin typeface="Arial" charset="0"/>
                <a:ea typeface="SimSun" pitchFamily="2" charset="-122"/>
              </a:defRPr>
            </a:lvl8pPr>
            <a:lvl9pPr marL="3886200" indent="-228600" eaLnBrk="0" fontAlgn="base" hangingPunct="0">
              <a:spcBef>
                <a:spcPct val="0"/>
              </a:spcBef>
              <a:spcAft>
                <a:spcPct val="0"/>
              </a:spcAft>
              <a:buFont typeface="Arial" charset="0"/>
              <a:defRPr>
                <a:solidFill>
                  <a:schemeClr val="tx1"/>
                </a:solidFill>
                <a:latin typeface="Arial" charset="0"/>
                <a:ea typeface="SimSun" pitchFamily="2" charset="-122"/>
              </a:defRPr>
            </a:lvl9pPr>
          </a:lstStyle>
          <a:p>
            <a:pPr eaLnBrk="1" hangingPunct="1"/>
            <a:r>
              <a:rPr lang="en-GB" altLang="en-US" sz="2200"/>
              <a:t>embarrassment eating in front of others</a:t>
            </a:r>
          </a:p>
        </p:txBody>
      </p:sp>
      <p:sp>
        <p:nvSpPr>
          <p:cNvPr id="13329" name="Text Box 16"/>
          <p:cNvSpPr txBox="1">
            <a:spLocks noChangeArrowheads="1"/>
          </p:cNvSpPr>
          <p:nvPr/>
        </p:nvSpPr>
        <p:spPr bwMode="auto">
          <a:xfrm>
            <a:off x="1331913" y="6092825"/>
            <a:ext cx="974725"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SimSun" pitchFamily="2" charset="-122"/>
              </a:defRPr>
            </a:lvl1pPr>
            <a:lvl2pPr marL="742950" indent="-285750" eaLnBrk="0" hangingPunct="0">
              <a:defRPr>
                <a:solidFill>
                  <a:schemeClr val="tx1"/>
                </a:solidFill>
                <a:latin typeface="Arial" charset="0"/>
                <a:ea typeface="SimSun" pitchFamily="2" charset="-122"/>
              </a:defRPr>
            </a:lvl2pPr>
            <a:lvl3pPr marL="1143000" indent="-228600" eaLnBrk="0" hangingPunct="0">
              <a:defRPr>
                <a:solidFill>
                  <a:schemeClr val="tx1"/>
                </a:solidFill>
                <a:latin typeface="Arial" charset="0"/>
                <a:ea typeface="SimSun" pitchFamily="2" charset="-122"/>
              </a:defRPr>
            </a:lvl3pPr>
            <a:lvl4pPr marL="1600200" indent="-228600" eaLnBrk="0" hangingPunct="0">
              <a:defRPr>
                <a:solidFill>
                  <a:schemeClr val="tx1"/>
                </a:solidFill>
                <a:latin typeface="Arial" charset="0"/>
                <a:ea typeface="SimSun" pitchFamily="2" charset="-122"/>
              </a:defRPr>
            </a:lvl4pPr>
            <a:lvl5pPr marL="2057400" indent="-228600" eaLnBrk="0" hangingPunct="0">
              <a:defRPr>
                <a:solidFill>
                  <a:schemeClr val="tx1"/>
                </a:solidFill>
                <a:latin typeface="Arial" charset="0"/>
                <a:ea typeface="SimSun" pitchFamily="2" charset="-122"/>
              </a:defRPr>
            </a:lvl5pPr>
            <a:lvl6pPr marL="2514600" indent="-228600" eaLnBrk="0" fontAlgn="base" hangingPunct="0">
              <a:spcBef>
                <a:spcPct val="0"/>
              </a:spcBef>
              <a:spcAft>
                <a:spcPct val="0"/>
              </a:spcAft>
              <a:buFont typeface="Arial" charset="0"/>
              <a:defRPr>
                <a:solidFill>
                  <a:schemeClr val="tx1"/>
                </a:solidFill>
                <a:latin typeface="Arial" charset="0"/>
                <a:ea typeface="SimSun" pitchFamily="2" charset="-122"/>
              </a:defRPr>
            </a:lvl6pPr>
            <a:lvl7pPr marL="2971800" indent="-228600" eaLnBrk="0" fontAlgn="base" hangingPunct="0">
              <a:spcBef>
                <a:spcPct val="0"/>
              </a:spcBef>
              <a:spcAft>
                <a:spcPct val="0"/>
              </a:spcAft>
              <a:buFont typeface="Arial" charset="0"/>
              <a:defRPr>
                <a:solidFill>
                  <a:schemeClr val="tx1"/>
                </a:solidFill>
                <a:latin typeface="Arial" charset="0"/>
                <a:ea typeface="SimSun" pitchFamily="2" charset="-122"/>
              </a:defRPr>
            </a:lvl7pPr>
            <a:lvl8pPr marL="3429000" indent="-228600" eaLnBrk="0" fontAlgn="base" hangingPunct="0">
              <a:spcBef>
                <a:spcPct val="0"/>
              </a:spcBef>
              <a:spcAft>
                <a:spcPct val="0"/>
              </a:spcAft>
              <a:buFont typeface="Arial" charset="0"/>
              <a:defRPr>
                <a:solidFill>
                  <a:schemeClr val="tx1"/>
                </a:solidFill>
                <a:latin typeface="Arial" charset="0"/>
                <a:ea typeface="SimSun" pitchFamily="2" charset="-122"/>
              </a:defRPr>
            </a:lvl8pPr>
            <a:lvl9pPr marL="3886200" indent="-228600" eaLnBrk="0" fontAlgn="base" hangingPunct="0">
              <a:spcBef>
                <a:spcPct val="0"/>
              </a:spcBef>
              <a:spcAft>
                <a:spcPct val="0"/>
              </a:spcAft>
              <a:buFont typeface="Arial" charset="0"/>
              <a:defRPr>
                <a:solidFill>
                  <a:schemeClr val="tx1"/>
                </a:solidFill>
                <a:latin typeface="Arial" charset="0"/>
                <a:ea typeface="SimSun" pitchFamily="2" charset="-122"/>
              </a:defRPr>
            </a:lvl9pPr>
          </a:lstStyle>
          <a:p>
            <a:pPr eaLnBrk="1" hangingPunct="1"/>
            <a:r>
              <a:rPr lang="en-GB" altLang="en-US" sz="2200"/>
              <a:t>upset</a:t>
            </a:r>
          </a:p>
        </p:txBody>
      </p:sp>
      <p:sp>
        <p:nvSpPr>
          <p:cNvPr id="13330" name="Text Box 17"/>
          <p:cNvSpPr txBox="1">
            <a:spLocks noChangeArrowheads="1"/>
          </p:cNvSpPr>
          <p:nvPr/>
        </p:nvSpPr>
        <p:spPr bwMode="auto">
          <a:xfrm>
            <a:off x="252413" y="1989138"/>
            <a:ext cx="1884362"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SimSun" pitchFamily="2" charset="-122"/>
              </a:defRPr>
            </a:lvl1pPr>
            <a:lvl2pPr marL="742950" indent="-285750" eaLnBrk="0" hangingPunct="0">
              <a:defRPr>
                <a:solidFill>
                  <a:schemeClr val="tx1"/>
                </a:solidFill>
                <a:latin typeface="Arial" charset="0"/>
                <a:ea typeface="SimSun" pitchFamily="2" charset="-122"/>
              </a:defRPr>
            </a:lvl2pPr>
            <a:lvl3pPr marL="1143000" indent="-228600" eaLnBrk="0" hangingPunct="0">
              <a:defRPr>
                <a:solidFill>
                  <a:schemeClr val="tx1"/>
                </a:solidFill>
                <a:latin typeface="Arial" charset="0"/>
                <a:ea typeface="SimSun" pitchFamily="2" charset="-122"/>
              </a:defRPr>
            </a:lvl3pPr>
            <a:lvl4pPr marL="1600200" indent="-228600" eaLnBrk="0" hangingPunct="0">
              <a:defRPr>
                <a:solidFill>
                  <a:schemeClr val="tx1"/>
                </a:solidFill>
                <a:latin typeface="Arial" charset="0"/>
                <a:ea typeface="SimSun" pitchFamily="2" charset="-122"/>
              </a:defRPr>
            </a:lvl4pPr>
            <a:lvl5pPr marL="2057400" indent="-228600" eaLnBrk="0" hangingPunct="0">
              <a:defRPr>
                <a:solidFill>
                  <a:schemeClr val="tx1"/>
                </a:solidFill>
                <a:latin typeface="Arial" charset="0"/>
                <a:ea typeface="SimSun" pitchFamily="2" charset="-122"/>
              </a:defRPr>
            </a:lvl5pPr>
            <a:lvl6pPr marL="2514600" indent="-228600" eaLnBrk="0" fontAlgn="base" hangingPunct="0">
              <a:spcBef>
                <a:spcPct val="0"/>
              </a:spcBef>
              <a:spcAft>
                <a:spcPct val="0"/>
              </a:spcAft>
              <a:buFont typeface="Arial" charset="0"/>
              <a:defRPr>
                <a:solidFill>
                  <a:schemeClr val="tx1"/>
                </a:solidFill>
                <a:latin typeface="Arial" charset="0"/>
                <a:ea typeface="SimSun" pitchFamily="2" charset="-122"/>
              </a:defRPr>
            </a:lvl6pPr>
            <a:lvl7pPr marL="2971800" indent="-228600" eaLnBrk="0" fontAlgn="base" hangingPunct="0">
              <a:spcBef>
                <a:spcPct val="0"/>
              </a:spcBef>
              <a:spcAft>
                <a:spcPct val="0"/>
              </a:spcAft>
              <a:buFont typeface="Arial" charset="0"/>
              <a:defRPr>
                <a:solidFill>
                  <a:schemeClr val="tx1"/>
                </a:solidFill>
                <a:latin typeface="Arial" charset="0"/>
                <a:ea typeface="SimSun" pitchFamily="2" charset="-122"/>
              </a:defRPr>
            </a:lvl7pPr>
            <a:lvl8pPr marL="3429000" indent="-228600" eaLnBrk="0" fontAlgn="base" hangingPunct="0">
              <a:spcBef>
                <a:spcPct val="0"/>
              </a:spcBef>
              <a:spcAft>
                <a:spcPct val="0"/>
              </a:spcAft>
              <a:buFont typeface="Arial" charset="0"/>
              <a:defRPr>
                <a:solidFill>
                  <a:schemeClr val="tx1"/>
                </a:solidFill>
                <a:latin typeface="Arial" charset="0"/>
                <a:ea typeface="SimSun" pitchFamily="2" charset="-122"/>
              </a:defRPr>
            </a:lvl8pPr>
            <a:lvl9pPr marL="3886200" indent="-228600" eaLnBrk="0" fontAlgn="base" hangingPunct="0">
              <a:spcBef>
                <a:spcPct val="0"/>
              </a:spcBef>
              <a:spcAft>
                <a:spcPct val="0"/>
              </a:spcAft>
              <a:buFont typeface="Arial" charset="0"/>
              <a:defRPr>
                <a:solidFill>
                  <a:schemeClr val="tx1"/>
                </a:solidFill>
                <a:latin typeface="Arial" charset="0"/>
                <a:ea typeface="SimSun" pitchFamily="2" charset="-122"/>
              </a:defRPr>
            </a:lvl9pPr>
          </a:lstStyle>
          <a:p>
            <a:pPr eaLnBrk="1" hangingPunct="1"/>
            <a:r>
              <a:rPr lang="en-GB" altLang="en-US" sz="2200"/>
              <a:t> coughing</a:t>
            </a:r>
          </a:p>
        </p:txBody>
      </p:sp>
      <p:sp>
        <p:nvSpPr>
          <p:cNvPr id="13331" name="Text Box 18"/>
          <p:cNvSpPr txBox="1">
            <a:spLocks noChangeArrowheads="1"/>
          </p:cNvSpPr>
          <p:nvPr/>
        </p:nvSpPr>
        <p:spPr bwMode="auto">
          <a:xfrm>
            <a:off x="396875" y="3933825"/>
            <a:ext cx="1882775"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SimSun" pitchFamily="2" charset="-122"/>
              </a:defRPr>
            </a:lvl1pPr>
            <a:lvl2pPr marL="742950" indent="-285750" eaLnBrk="0" hangingPunct="0">
              <a:defRPr>
                <a:solidFill>
                  <a:schemeClr val="tx1"/>
                </a:solidFill>
                <a:latin typeface="Arial" charset="0"/>
                <a:ea typeface="SimSun" pitchFamily="2" charset="-122"/>
              </a:defRPr>
            </a:lvl2pPr>
            <a:lvl3pPr marL="1143000" indent="-228600" eaLnBrk="0" hangingPunct="0">
              <a:defRPr>
                <a:solidFill>
                  <a:schemeClr val="tx1"/>
                </a:solidFill>
                <a:latin typeface="Arial" charset="0"/>
                <a:ea typeface="SimSun" pitchFamily="2" charset="-122"/>
              </a:defRPr>
            </a:lvl3pPr>
            <a:lvl4pPr marL="1600200" indent="-228600" eaLnBrk="0" hangingPunct="0">
              <a:defRPr>
                <a:solidFill>
                  <a:schemeClr val="tx1"/>
                </a:solidFill>
                <a:latin typeface="Arial" charset="0"/>
                <a:ea typeface="SimSun" pitchFamily="2" charset="-122"/>
              </a:defRPr>
            </a:lvl4pPr>
            <a:lvl5pPr marL="2057400" indent="-228600" eaLnBrk="0" hangingPunct="0">
              <a:defRPr>
                <a:solidFill>
                  <a:schemeClr val="tx1"/>
                </a:solidFill>
                <a:latin typeface="Arial" charset="0"/>
                <a:ea typeface="SimSun" pitchFamily="2" charset="-122"/>
              </a:defRPr>
            </a:lvl5pPr>
            <a:lvl6pPr marL="2514600" indent="-228600" eaLnBrk="0" fontAlgn="base" hangingPunct="0">
              <a:spcBef>
                <a:spcPct val="0"/>
              </a:spcBef>
              <a:spcAft>
                <a:spcPct val="0"/>
              </a:spcAft>
              <a:buFont typeface="Arial" charset="0"/>
              <a:defRPr>
                <a:solidFill>
                  <a:schemeClr val="tx1"/>
                </a:solidFill>
                <a:latin typeface="Arial" charset="0"/>
                <a:ea typeface="SimSun" pitchFamily="2" charset="-122"/>
              </a:defRPr>
            </a:lvl6pPr>
            <a:lvl7pPr marL="2971800" indent="-228600" eaLnBrk="0" fontAlgn="base" hangingPunct="0">
              <a:spcBef>
                <a:spcPct val="0"/>
              </a:spcBef>
              <a:spcAft>
                <a:spcPct val="0"/>
              </a:spcAft>
              <a:buFont typeface="Arial" charset="0"/>
              <a:defRPr>
                <a:solidFill>
                  <a:schemeClr val="tx1"/>
                </a:solidFill>
                <a:latin typeface="Arial" charset="0"/>
                <a:ea typeface="SimSun" pitchFamily="2" charset="-122"/>
              </a:defRPr>
            </a:lvl7pPr>
            <a:lvl8pPr marL="3429000" indent="-228600" eaLnBrk="0" fontAlgn="base" hangingPunct="0">
              <a:spcBef>
                <a:spcPct val="0"/>
              </a:spcBef>
              <a:spcAft>
                <a:spcPct val="0"/>
              </a:spcAft>
              <a:buFont typeface="Arial" charset="0"/>
              <a:defRPr>
                <a:solidFill>
                  <a:schemeClr val="tx1"/>
                </a:solidFill>
                <a:latin typeface="Arial" charset="0"/>
                <a:ea typeface="SimSun" pitchFamily="2" charset="-122"/>
              </a:defRPr>
            </a:lvl8pPr>
            <a:lvl9pPr marL="3886200" indent="-228600" eaLnBrk="0" fontAlgn="base" hangingPunct="0">
              <a:spcBef>
                <a:spcPct val="0"/>
              </a:spcBef>
              <a:spcAft>
                <a:spcPct val="0"/>
              </a:spcAft>
              <a:buFont typeface="Arial" charset="0"/>
              <a:defRPr>
                <a:solidFill>
                  <a:schemeClr val="tx1"/>
                </a:solidFill>
                <a:latin typeface="Arial" charset="0"/>
                <a:ea typeface="SimSun" pitchFamily="2" charset="-122"/>
              </a:defRPr>
            </a:lvl9pPr>
          </a:lstStyle>
          <a:p>
            <a:pPr eaLnBrk="1" hangingPunct="1"/>
            <a:r>
              <a:rPr lang="en-GB" altLang="en-US"/>
              <a:t>     </a:t>
            </a:r>
            <a:r>
              <a:rPr lang="en-GB" altLang="en-US" sz="2200"/>
              <a:t>depression</a:t>
            </a:r>
          </a:p>
        </p:txBody>
      </p:sp>
      <p:graphicFrame>
        <p:nvGraphicFramePr>
          <p:cNvPr id="13332" name="Object 19"/>
          <p:cNvGraphicFramePr>
            <a:graphicFrameLocks/>
          </p:cNvGraphicFramePr>
          <p:nvPr/>
        </p:nvGraphicFramePr>
        <p:xfrm>
          <a:off x="2339975" y="333375"/>
          <a:ext cx="2066925" cy="1422400"/>
        </p:xfrm>
        <a:graphic>
          <a:graphicData uri="http://schemas.openxmlformats.org/presentationml/2006/ole">
            <mc:AlternateContent xmlns:mc="http://schemas.openxmlformats.org/markup-compatibility/2006">
              <mc:Choice xmlns:v="urn:schemas-microsoft-com:vml" Requires="v">
                <p:oleObj spid="_x0000_s1161" r:id="rId15" imgW="3648584" imgH="2572109" progId="Paint.Picture">
                  <p:embed/>
                </p:oleObj>
              </mc:Choice>
              <mc:Fallback>
                <p:oleObj r:id="rId15" imgW="3648584" imgH="2572109" progId="Paint.Picture">
                  <p:embed/>
                  <p:pic>
                    <p:nvPicPr>
                      <p:cNvPr id="0" name=""/>
                      <p:cNvPicPr>
                        <a:picLocks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339975" y="333375"/>
                        <a:ext cx="2066925" cy="142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3333" name="Text Box 20"/>
          <p:cNvSpPr txBox="1">
            <a:spLocks noChangeArrowheads="1"/>
          </p:cNvSpPr>
          <p:nvPr/>
        </p:nvSpPr>
        <p:spPr bwMode="auto">
          <a:xfrm>
            <a:off x="2124075" y="1844675"/>
            <a:ext cx="273685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SimSun" pitchFamily="2" charset="-122"/>
              </a:defRPr>
            </a:lvl1pPr>
            <a:lvl2pPr marL="742950" indent="-285750" eaLnBrk="0" hangingPunct="0">
              <a:defRPr>
                <a:solidFill>
                  <a:schemeClr val="tx1"/>
                </a:solidFill>
                <a:latin typeface="Arial" charset="0"/>
                <a:ea typeface="SimSun" pitchFamily="2" charset="-122"/>
              </a:defRPr>
            </a:lvl2pPr>
            <a:lvl3pPr marL="1143000" indent="-228600" eaLnBrk="0" hangingPunct="0">
              <a:defRPr>
                <a:solidFill>
                  <a:schemeClr val="tx1"/>
                </a:solidFill>
                <a:latin typeface="Arial" charset="0"/>
                <a:ea typeface="SimSun" pitchFamily="2" charset="-122"/>
              </a:defRPr>
            </a:lvl3pPr>
            <a:lvl4pPr marL="1600200" indent="-228600" eaLnBrk="0" hangingPunct="0">
              <a:defRPr>
                <a:solidFill>
                  <a:schemeClr val="tx1"/>
                </a:solidFill>
                <a:latin typeface="Arial" charset="0"/>
                <a:ea typeface="SimSun" pitchFamily="2" charset="-122"/>
              </a:defRPr>
            </a:lvl4pPr>
            <a:lvl5pPr marL="2057400" indent="-228600" eaLnBrk="0" hangingPunct="0">
              <a:defRPr>
                <a:solidFill>
                  <a:schemeClr val="tx1"/>
                </a:solidFill>
                <a:latin typeface="Arial" charset="0"/>
                <a:ea typeface="SimSun" pitchFamily="2" charset="-122"/>
              </a:defRPr>
            </a:lvl5pPr>
            <a:lvl6pPr marL="2514600" indent="-228600" eaLnBrk="0" fontAlgn="base" hangingPunct="0">
              <a:spcBef>
                <a:spcPct val="0"/>
              </a:spcBef>
              <a:spcAft>
                <a:spcPct val="0"/>
              </a:spcAft>
              <a:buFont typeface="Arial" charset="0"/>
              <a:defRPr>
                <a:solidFill>
                  <a:schemeClr val="tx1"/>
                </a:solidFill>
                <a:latin typeface="Arial" charset="0"/>
                <a:ea typeface="SimSun" pitchFamily="2" charset="-122"/>
              </a:defRPr>
            </a:lvl6pPr>
            <a:lvl7pPr marL="2971800" indent="-228600" eaLnBrk="0" fontAlgn="base" hangingPunct="0">
              <a:spcBef>
                <a:spcPct val="0"/>
              </a:spcBef>
              <a:spcAft>
                <a:spcPct val="0"/>
              </a:spcAft>
              <a:buFont typeface="Arial" charset="0"/>
              <a:defRPr>
                <a:solidFill>
                  <a:schemeClr val="tx1"/>
                </a:solidFill>
                <a:latin typeface="Arial" charset="0"/>
                <a:ea typeface="SimSun" pitchFamily="2" charset="-122"/>
              </a:defRPr>
            </a:lvl7pPr>
            <a:lvl8pPr marL="3429000" indent="-228600" eaLnBrk="0" fontAlgn="base" hangingPunct="0">
              <a:spcBef>
                <a:spcPct val="0"/>
              </a:spcBef>
              <a:spcAft>
                <a:spcPct val="0"/>
              </a:spcAft>
              <a:buFont typeface="Arial" charset="0"/>
              <a:defRPr>
                <a:solidFill>
                  <a:schemeClr val="tx1"/>
                </a:solidFill>
                <a:latin typeface="Arial" charset="0"/>
                <a:ea typeface="SimSun" pitchFamily="2" charset="-122"/>
              </a:defRPr>
            </a:lvl8pPr>
            <a:lvl9pPr marL="3886200" indent="-228600" eaLnBrk="0" fontAlgn="base" hangingPunct="0">
              <a:spcBef>
                <a:spcPct val="0"/>
              </a:spcBef>
              <a:spcAft>
                <a:spcPct val="0"/>
              </a:spcAft>
              <a:buFont typeface="Arial" charset="0"/>
              <a:defRPr>
                <a:solidFill>
                  <a:schemeClr val="tx1"/>
                </a:solidFill>
                <a:latin typeface="Arial" charset="0"/>
                <a:ea typeface="SimSun" pitchFamily="2" charset="-122"/>
              </a:defRPr>
            </a:lvl9pPr>
          </a:lstStyle>
          <a:p>
            <a:pPr eaLnBrk="1" hangingPunct="1"/>
            <a:r>
              <a:rPr lang="en-GB" altLang="en-US" sz="2200"/>
              <a:t>hospital admissions</a:t>
            </a:r>
          </a:p>
        </p:txBody>
      </p:sp>
    </p:spTree>
    <p:extLst>
      <p:ext uri="{BB962C8B-B14F-4D97-AF65-F5344CB8AC3E}">
        <p14:creationId xmlns:p14="http://schemas.microsoft.com/office/powerpoint/2010/main" val="339040156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ltLang="en-US" b="1" dirty="0" smtClean="0"/>
              <a:t>Swallowing</a:t>
            </a:r>
            <a:endParaRPr lang="en-GB" dirty="0"/>
          </a:p>
        </p:txBody>
      </p:sp>
      <p:sp>
        <p:nvSpPr>
          <p:cNvPr id="3" name="Content Placeholder 2"/>
          <p:cNvSpPr>
            <a:spLocks noGrp="1"/>
          </p:cNvSpPr>
          <p:nvPr>
            <p:ph idx="1"/>
          </p:nvPr>
        </p:nvSpPr>
        <p:spPr>
          <a:xfrm>
            <a:off x="457200" y="1600200"/>
            <a:ext cx="8409146" cy="4525963"/>
          </a:xfrm>
        </p:spPr>
        <p:txBody>
          <a:bodyPr>
            <a:normAutofit/>
          </a:bodyPr>
          <a:lstStyle/>
          <a:p>
            <a:pPr marL="0" indent="0">
              <a:buNone/>
            </a:pPr>
            <a:r>
              <a:rPr lang="en-GB" b="1" dirty="0" smtClean="0"/>
              <a:t>Management of difficulties:</a:t>
            </a:r>
          </a:p>
          <a:p>
            <a:pPr marL="0" indent="0">
              <a:buNone/>
            </a:pPr>
            <a:endParaRPr lang="en-GB" sz="800" b="1" dirty="0" smtClean="0"/>
          </a:p>
          <a:p>
            <a:r>
              <a:rPr lang="en-GB" dirty="0" smtClean="0"/>
              <a:t>Assessment – bedside / </a:t>
            </a:r>
            <a:r>
              <a:rPr lang="en-GB" dirty="0" err="1" smtClean="0"/>
              <a:t>xray</a:t>
            </a:r>
            <a:r>
              <a:rPr lang="en-GB" dirty="0" smtClean="0"/>
              <a:t> / endoscopy</a:t>
            </a:r>
          </a:p>
          <a:p>
            <a:r>
              <a:rPr lang="en-GB" dirty="0" smtClean="0"/>
              <a:t>Advice - modifying food and drink consistencies</a:t>
            </a:r>
          </a:p>
          <a:p>
            <a:r>
              <a:rPr lang="en-GB" dirty="0" smtClean="0"/>
              <a:t>Monitor chest status</a:t>
            </a:r>
          </a:p>
          <a:p>
            <a:r>
              <a:rPr lang="en-GB" dirty="0" smtClean="0"/>
              <a:t>Swallowing rehabilitation exercises</a:t>
            </a:r>
          </a:p>
          <a:p>
            <a:r>
              <a:rPr lang="en-GB" dirty="0" smtClean="0"/>
              <a:t>Liaison with other professionals</a:t>
            </a:r>
          </a:p>
          <a:p>
            <a:pPr marL="0" indent="0">
              <a:buNone/>
            </a:pPr>
            <a:endParaRPr lang="en-GB" dirty="0"/>
          </a:p>
        </p:txBody>
      </p:sp>
      <p:pic>
        <p:nvPicPr>
          <p:cNvPr id="4" name="Picture 2" descr="SRF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08304" y="311173"/>
            <a:ext cx="1558042" cy="1227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Giving Voice UK">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536" y="404664"/>
            <a:ext cx="1747593" cy="8737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794218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2"/>
          <p:cNvSpPr>
            <a:spLocks noGrp="1" noChangeArrowheads="1"/>
          </p:cNvSpPr>
          <p:nvPr>
            <p:ph type="title"/>
          </p:nvPr>
        </p:nvSpPr>
        <p:spPr/>
        <p:txBody>
          <a:bodyPr>
            <a:normAutofit/>
          </a:bodyPr>
          <a:lstStyle/>
          <a:p>
            <a:pPr algn="l" eaLnBrk="1" hangingPunct="1"/>
            <a:r>
              <a:rPr lang="en-GB" altLang="en-US" b="1" dirty="0" smtClean="0"/>
              <a:t>Case Study 2 - Mr Smith</a:t>
            </a:r>
            <a:endParaRPr lang="en-US" altLang="en-US" b="1" dirty="0" smtClean="0"/>
          </a:p>
        </p:txBody>
      </p:sp>
      <p:sp>
        <p:nvSpPr>
          <p:cNvPr id="18436" name="Rectangle 3"/>
          <p:cNvSpPr>
            <a:spLocks noGrp="1" noChangeArrowheads="1"/>
          </p:cNvSpPr>
          <p:nvPr>
            <p:ph type="body" idx="1"/>
          </p:nvPr>
        </p:nvSpPr>
        <p:spPr>
          <a:xfrm>
            <a:off x="457200" y="1341438"/>
            <a:ext cx="8229600" cy="5183906"/>
          </a:xfrm>
        </p:spPr>
        <p:txBody>
          <a:bodyPr>
            <a:normAutofit/>
          </a:bodyPr>
          <a:lstStyle/>
          <a:p>
            <a:pPr eaLnBrk="1" hangingPunct="1"/>
            <a:endParaRPr lang="en-GB" altLang="en-US" dirty="0" smtClean="0"/>
          </a:p>
          <a:p>
            <a:pPr lvl="1">
              <a:buFont typeface="Arial" panose="020B0604020202020204" pitchFamily="34" charset="0"/>
              <a:buChar char="•"/>
            </a:pPr>
            <a:r>
              <a:rPr lang="en-GB" altLang="en-US" sz="3200" dirty="0" smtClean="0"/>
              <a:t>Patient living with D</a:t>
            </a:r>
            <a:r>
              <a:rPr lang="en-US" altLang="en-US" sz="3200" dirty="0" err="1" smtClean="0"/>
              <a:t>ementia</a:t>
            </a:r>
            <a:r>
              <a:rPr lang="en-US" altLang="en-US" sz="3200" dirty="0"/>
              <a:t> </a:t>
            </a:r>
          </a:p>
          <a:p>
            <a:pPr lvl="1">
              <a:buFont typeface="Arial" panose="020B0604020202020204" pitchFamily="34" charset="0"/>
              <a:buChar char="•"/>
            </a:pPr>
            <a:r>
              <a:rPr lang="en-US" altLang="en-US" sz="3200" dirty="0" smtClean="0"/>
              <a:t>Admitted with pneumonia </a:t>
            </a:r>
          </a:p>
          <a:p>
            <a:pPr lvl="1">
              <a:buFont typeface="Arial" panose="020B0604020202020204" pitchFamily="34" charset="0"/>
              <a:buChar char="•"/>
            </a:pPr>
            <a:r>
              <a:rPr lang="en-US" altLang="en-US" sz="3200" dirty="0"/>
              <a:t>R</a:t>
            </a:r>
            <a:r>
              <a:rPr lang="en-US" altLang="en-US" sz="3200" dirty="0" smtClean="0"/>
              <a:t>epeat chest infections</a:t>
            </a:r>
            <a:endParaRPr lang="en-GB" altLang="en-US" sz="3200" dirty="0" smtClean="0"/>
          </a:p>
          <a:p>
            <a:pPr lvl="1">
              <a:buFont typeface="Arial" panose="020B0604020202020204" pitchFamily="34" charset="0"/>
              <a:buChar char="•"/>
            </a:pPr>
            <a:r>
              <a:rPr lang="en-GB" altLang="en-US" sz="3200" dirty="0" smtClean="0"/>
              <a:t>Coughing when eating and drinking </a:t>
            </a:r>
          </a:p>
          <a:p>
            <a:pPr lvl="1">
              <a:buFont typeface="Arial" panose="020B0604020202020204" pitchFamily="34" charset="0"/>
              <a:buChar char="•"/>
            </a:pPr>
            <a:r>
              <a:rPr lang="en-GB" altLang="en-US" sz="3200" dirty="0" smtClean="0"/>
              <a:t>Not responding to treatment </a:t>
            </a:r>
          </a:p>
          <a:p>
            <a:pPr eaLnBrk="1" hangingPunct="1"/>
            <a:endParaRPr lang="en-US" altLang="en-US" dirty="0" smtClean="0"/>
          </a:p>
        </p:txBody>
      </p:sp>
      <p:pic>
        <p:nvPicPr>
          <p:cNvPr id="5" name="Picture 2" descr="SRF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52320" y="311174"/>
            <a:ext cx="1558042" cy="1227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8228079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1484784"/>
            <a:ext cx="8064896" cy="2880320"/>
          </a:xfrm>
        </p:spPr>
        <p:txBody>
          <a:bodyPr>
            <a:normAutofit/>
          </a:bodyPr>
          <a:lstStyle/>
          <a:p>
            <a:r>
              <a:rPr lang="en-GB" b="1" dirty="0" smtClean="0"/>
              <a:t>Our patients can tell you about their communication and swallowing difficulties</a:t>
            </a:r>
            <a:endParaRPr lang="en-GB" b="1" dirty="0"/>
          </a:p>
        </p:txBody>
      </p:sp>
      <p:pic>
        <p:nvPicPr>
          <p:cNvPr id="3" name="Picture 2" descr="SRF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6296" y="311175"/>
            <a:ext cx="1558042" cy="1227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 descr="Giving Voice UK">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5536" y="404664"/>
            <a:ext cx="1747593" cy="8737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648981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b="1" dirty="0" smtClean="0"/>
              <a:t>Speech Therapy </a:t>
            </a:r>
            <a:br>
              <a:rPr lang="en-GB" b="1" dirty="0" smtClean="0"/>
            </a:br>
            <a:r>
              <a:rPr lang="en-GB" b="1" dirty="0" smtClean="0"/>
              <a:t>at Salford Royal</a:t>
            </a:r>
            <a:endParaRPr lang="en-GB" b="1" dirty="0"/>
          </a:p>
        </p:txBody>
      </p:sp>
      <p:sp>
        <p:nvSpPr>
          <p:cNvPr id="3" name="Content Placeholder 2"/>
          <p:cNvSpPr>
            <a:spLocks noGrp="1"/>
          </p:cNvSpPr>
          <p:nvPr>
            <p:ph idx="1"/>
          </p:nvPr>
        </p:nvSpPr>
        <p:spPr>
          <a:xfrm>
            <a:off x="417866" y="1916832"/>
            <a:ext cx="8546622" cy="4525963"/>
          </a:xfrm>
        </p:spPr>
        <p:txBody>
          <a:bodyPr/>
          <a:lstStyle/>
          <a:p>
            <a:pPr>
              <a:lnSpc>
                <a:spcPct val="80000"/>
              </a:lnSpc>
              <a:buFont typeface="Arial" charset="0"/>
              <a:buChar char="•"/>
            </a:pPr>
            <a:r>
              <a:rPr lang="en-GB" altLang="en-US" dirty="0"/>
              <a:t>16 Speech and Language Therapists  </a:t>
            </a:r>
            <a:r>
              <a:rPr lang="en-GB" altLang="en-US" dirty="0" smtClean="0"/>
              <a:t>(14.5 WTE)</a:t>
            </a:r>
            <a:endParaRPr lang="en-GB" altLang="en-US" dirty="0"/>
          </a:p>
          <a:p>
            <a:pPr>
              <a:lnSpc>
                <a:spcPct val="80000"/>
              </a:lnSpc>
              <a:buFont typeface="Arial" charset="0"/>
              <a:buChar char="•"/>
            </a:pPr>
            <a:endParaRPr lang="en-GB" altLang="en-US" sz="2000" dirty="0"/>
          </a:p>
          <a:p>
            <a:pPr>
              <a:lnSpc>
                <a:spcPct val="80000"/>
              </a:lnSpc>
              <a:buFont typeface="Arial" charset="0"/>
              <a:buChar char="•"/>
            </a:pPr>
            <a:r>
              <a:rPr lang="en-GB" altLang="en-US" dirty="0"/>
              <a:t>2 </a:t>
            </a:r>
            <a:r>
              <a:rPr lang="en-GB" altLang="en-US" dirty="0" smtClean="0"/>
              <a:t>Assistants (1.5 WTE)</a:t>
            </a:r>
          </a:p>
          <a:p>
            <a:pPr>
              <a:lnSpc>
                <a:spcPct val="80000"/>
              </a:lnSpc>
              <a:buFont typeface="Arial" charset="0"/>
              <a:buChar char="•"/>
            </a:pPr>
            <a:endParaRPr lang="en-GB" altLang="en-US" sz="2000" dirty="0"/>
          </a:p>
          <a:p>
            <a:pPr>
              <a:lnSpc>
                <a:spcPct val="80000"/>
              </a:lnSpc>
              <a:buFont typeface="Arial" charset="0"/>
              <a:buChar char="•"/>
            </a:pPr>
            <a:r>
              <a:rPr lang="en-GB" altLang="en-US" dirty="0" smtClean="0"/>
              <a:t>Work across hospital and community </a:t>
            </a:r>
          </a:p>
          <a:p>
            <a:pPr>
              <a:lnSpc>
                <a:spcPct val="80000"/>
              </a:lnSpc>
              <a:buFont typeface="Arial" charset="0"/>
              <a:buChar char="•"/>
            </a:pPr>
            <a:endParaRPr lang="en-GB" altLang="en-US" sz="2000" dirty="0" smtClean="0"/>
          </a:p>
          <a:p>
            <a:pPr>
              <a:lnSpc>
                <a:spcPct val="80000"/>
              </a:lnSpc>
              <a:buFont typeface="Arial" charset="0"/>
              <a:buChar char="•"/>
            </a:pPr>
            <a:r>
              <a:rPr lang="en-GB" altLang="en-US" dirty="0" smtClean="0"/>
              <a:t>Community service covers patients resident or registered with a Salford GP</a:t>
            </a:r>
            <a:endParaRPr lang="en-GB" altLang="en-US" dirty="0"/>
          </a:p>
          <a:p>
            <a:endParaRPr lang="en-GB" dirty="0"/>
          </a:p>
        </p:txBody>
      </p:sp>
      <p:pic>
        <p:nvPicPr>
          <p:cNvPr id="4" name="Picture 2" descr="Giving Voice UK">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536" y="404664"/>
            <a:ext cx="1747593" cy="87379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SRF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36296" y="311175"/>
            <a:ext cx="1558042" cy="1227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2028418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88640"/>
            <a:ext cx="8229600" cy="1143000"/>
          </a:xfrm>
        </p:spPr>
        <p:txBody>
          <a:bodyPr>
            <a:normAutofit fontScale="90000"/>
          </a:bodyPr>
          <a:lstStyle/>
          <a:p>
            <a:pPr algn="l"/>
            <a:r>
              <a:rPr lang="en-GB" b="1" dirty="0"/>
              <a:t/>
            </a:r>
            <a:br>
              <a:rPr lang="en-GB" b="1" dirty="0"/>
            </a:br>
            <a:r>
              <a:rPr lang="en-GB" b="1" dirty="0" smtClean="0"/>
              <a:t>Increased </a:t>
            </a:r>
            <a:r>
              <a:rPr lang="en-GB" b="1" dirty="0"/>
              <a:t>demand for </a:t>
            </a:r>
            <a:r>
              <a:rPr lang="en-GB" b="1" dirty="0" smtClean="0"/>
              <a:t>service</a:t>
            </a:r>
            <a:r>
              <a:rPr lang="en-GB" b="1" dirty="0"/>
              <a:t/>
            </a:r>
            <a:br>
              <a:rPr lang="en-GB" b="1" dirty="0"/>
            </a:br>
            <a:endParaRPr lang="en-GB" sz="3600" b="1" dirty="0"/>
          </a:p>
        </p:txBody>
      </p:sp>
      <p:sp>
        <p:nvSpPr>
          <p:cNvPr id="3" name="Content Placeholder 2"/>
          <p:cNvSpPr>
            <a:spLocks noGrp="1"/>
          </p:cNvSpPr>
          <p:nvPr>
            <p:ph idx="1"/>
          </p:nvPr>
        </p:nvSpPr>
        <p:spPr>
          <a:xfrm>
            <a:off x="467544" y="1538912"/>
            <a:ext cx="8229600" cy="4975891"/>
          </a:xfrm>
        </p:spPr>
        <p:txBody>
          <a:bodyPr>
            <a:normAutofit/>
          </a:bodyPr>
          <a:lstStyle/>
          <a:p>
            <a:pPr marL="0" indent="0">
              <a:buNone/>
            </a:pPr>
            <a:r>
              <a:rPr lang="en-GB" dirty="0" smtClean="0"/>
              <a:t>Due to:</a:t>
            </a:r>
          </a:p>
          <a:p>
            <a:r>
              <a:rPr lang="en-GB" dirty="0" smtClean="0"/>
              <a:t>Expansion of specialist services </a:t>
            </a:r>
          </a:p>
          <a:p>
            <a:pPr marL="0" indent="0">
              <a:buNone/>
            </a:pPr>
            <a:r>
              <a:rPr lang="en-GB" dirty="0"/>
              <a:t>	</a:t>
            </a:r>
            <a:r>
              <a:rPr lang="en-GB" dirty="0" smtClean="0"/>
              <a:t>- </a:t>
            </a:r>
            <a:r>
              <a:rPr lang="en-GB" dirty="0" err="1" smtClean="0"/>
              <a:t>hyperacute</a:t>
            </a:r>
            <a:r>
              <a:rPr lang="en-GB" dirty="0" smtClean="0"/>
              <a:t> stroke unit, trauma</a:t>
            </a:r>
          </a:p>
          <a:p>
            <a:endParaRPr lang="en-GB" sz="1400" dirty="0" smtClean="0"/>
          </a:p>
          <a:p>
            <a:r>
              <a:rPr lang="en-GB" dirty="0" smtClean="0"/>
              <a:t>Improved staff education and awareness</a:t>
            </a:r>
          </a:p>
          <a:p>
            <a:pPr marL="0" indent="0">
              <a:buNone/>
            </a:pPr>
            <a:r>
              <a:rPr lang="en-GB" dirty="0"/>
              <a:t> </a:t>
            </a:r>
            <a:r>
              <a:rPr lang="en-GB" dirty="0" smtClean="0"/>
              <a:t>          - eLearning module</a:t>
            </a:r>
          </a:p>
          <a:p>
            <a:endParaRPr lang="en-GB" sz="1400" dirty="0" smtClean="0"/>
          </a:p>
          <a:p>
            <a:r>
              <a:rPr lang="en-GB" dirty="0" smtClean="0"/>
              <a:t>Increased complexity of patients</a:t>
            </a:r>
          </a:p>
          <a:p>
            <a:pPr marL="0" indent="0">
              <a:buNone/>
            </a:pPr>
            <a:r>
              <a:rPr lang="en-GB" dirty="0"/>
              <a:t>	</a:t>
            </a:r>
            <a:r>
              <a:rPr lang="en-GB" dirty="0" smtClean="0"/>
              <a:t> - ageing population, specialist neuro </a:t>
            </a:r>
            <a:endParaRPr lang="en-GB" dirty="0"/>
          </a:p>
        </p:txBody>
      </p:sp>
      <p:pic>
        <p:nvPicPr>
          <p:cNvPr id="4" name="Picture 3" descr="SRF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6296" y="311175"/>
            <a:ext cx="1558042" cy="1227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7845439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p:txBody>
          <a:bodyPr/>
          <a:lstStyle/>
          <a:p>
            <a:pPr eaLnBrk="1" hangingPunct="1">
              <a:defRPr/>
            </a:pPr>
            <a:r>
              <a:rPr lang="en-GB" b="1" dirty="0" smtClean="0"/>
              <a:t>Aims</a:t>
            </a:r>
          </a:p>
        </p:txBody>
      </p:sp>
      <p:sp>
        <p:nvSpPr>
          <p:cNvPr id="54275" name="Rectangle 3"/>
          <p:cNvSpPr>
            <a:spLocks noGrp="1" noChangeArrowheads="1"/>
          </p:cNvSpPr>
          <p:nvPr>
            <p:ph type="body" idx="1"/>
          </p:nvPr>
        </p:nvSpPr>
        <p:spPr/>
        <p:txBody>
          <a:bodyPr>
            <a:normAutofit/>
          </a:bodyPr>
          <a:lstStyle/>
          <a:p>
            <a:r>
              <a:rPr lang="en-GB" altLang="en-US" dirty="0" smtClean="0"/>
              <a:t>What is ‘Giving Voice’?</a:t>
            </a:r>
          </a:p>
          <a:p>
            <a:pPr eaLnBrk="1" hangingPunct="1"/>
            <a:r>
              <a:rPr lang="en-GB" altLang="en-US" dirty="0" smtClean="0"/>
              <a:t>What is Speech and Language Therapy?</a:t>
            </a:r>
          </a:p>
          <a:p>
            <a:pPr lvl="1"/>
            <a:r>
              <a:rPr lang="en-GB" altLang="en-US" dirty="0" smtClean="0"/>
              <a:t>What types of patients do we see</a:t>
            </a:r>
          </a:p>
          <a:p>
            <a:pPr lvl="1"/>
            <a:r>
              <a:rPr lang="en-GB" altLang="en-US" dirty="0" smtClean="0"/>
              <a:t>What input we deliver</a:t>
            </a:r>
          </a:p>
          <a:p>
            <a:pPr eaLnBrk="1" hangingPunct="1"/>
            <a:r>
              <a:rPr lang="en-GB" altLang="en-US" dirty="0" smtClean="0"/>
              <a:t>Case studies</a:t>
            </a:r>
          </a:p>
          <a:p>
            <a:pPr eaLnBrk="1" hangingPunct="1"/>
            <a:r>
              <a:rPr lang="en-GB" altLang="en-US" dirty="0" smtClean="0"/>
              <a:t>Guest stories</a:t>
            </a:r>
          </a:p>
          <a:p>
            <a:pPr eaLnBrk="1" hangingPunct="1"/>
            <a:r>
              <a:rPr lang="en-GB" altLang="en-US" dirty="0" smtClean="0"/>
              <a:t>Why campaign?</a:t>
            </a:r>
          </a:p>
          <a:p>
            <a:pPr eaLnBrk="1" hangingPunct="1"/>
            <a:endParaRPr lang="en-GB" altLang="en-US" dirty="0" smtClean="0"/>
          </a:p>
          <a:p>
            <a:pPr eaLnBrk="1" hangingPunct="1"/>
            <a:endParaRPr lang="en-GB" altLang="en-US" dirty="0" smtClean="0"/>
          </a:p>
        </p:txBody>
      </p:sp>
      <p:pic>
        <p:nvPicPr>
          <p:cNvPr id="5" name="Picture 2" descr="SRF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6296" y="311175"/>
            <a:ext cx="1558042" cy="1227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Giving Voice UK">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5536" y="404664"/>
            <a:ext cx="1747593" cy="8737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887965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420847"/>
            <a:ext cx="8229600" cy="1143000"/>
          </a:xfrm>
        </p:spPr>
        <p:txBody>
          <a:bodyPr/>
          <a:lstStyle/>
          <a:p>
            <a:r>
              <a:rPr lang="en-GB" b="1" dirty="0" smtClean="0"/>
              <a:t>Community Referrals </a:t>
            </a:r>
            <a:endParaRPr lang="en-GB" b="1" dirty="0"/>
          </a:p>
        </p:txBody>
      </p:sp>
      <p:graphicFrame>
        <p:nvGraphicFramePr>
          <p:cNvPr id="5" name="Content Placeholder 3"/>
          <p:cNvGraphicFramePr>
            <a:graphicFrameLocks noGrp="1"/>
          </p:cNvGraphicFramePr>
          <p:nvPr>
            <p:ph idx="1"/>
            <p:extLst>
              <p:ext uri="{D42A27DB-BD31-4B8C-83A1-F6EECF244321}">
                <p14:modId xmlns:p14="http://schemas.microsoft.com/office/powerpoint/2010/main" val="4145492358"/>
              </p:ext>
            </p:extLst>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3"/>
          </a:graphicData>
        </a:graphic>
      </p:graphicFrame>
      <p:pic>
        <p:nvPicPr>
          <p:cNvPr id="4" name="Picture 2" descr="SRF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36296" y="311175"/>
            <a:ext cx="1558042" cy="1227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Giving Voice UK">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1521" y="286192"/>
            <a:ext cx="1584176" cy="7920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814809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t>Hospital Referrals</a:t>
            </a:r>
            <a:endParaRPr lang="en-GB" b="1"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433938018"/>
              </p:ext>
            </p:extLst>
          </p:nvPr>
        </p:nvGraphicFramePr>
        <p:xfrm>
          <a:off x="323528" y="1628800"/>
          <a:ext cx="8280920" cy="4896544"/>
        </p:xfrm>
        <a:graphic>
          <a:graphicData uri="http://schemas.openxmlformats.org/drawingml/2006/chart">
            <c:chart xmlns:c="http://schemas.openxmlformats.org/drawingml/2006/chart" xmlns:r="http://schemas.openxmlformats.org/officeDocument/2006/relationships" r:id="rId3"/>
          </a:graphicData>
        </a:graphic>
      </p:graphicFrame>
      <p:pic>
        <p:nvPicPr>
          <p:cNvPr id="4" name="Picture 2" descr="SRF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36296" y="311175"/>
            <a:ext cx="1558042" cy="1227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Giving Voice UK">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5536" y="404664"/>
            <a:ext cx="1747593" cy="8737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378967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2"/>
          <p:cNvSpPr>
            <a:spLocks noGrp="1" noChangeArrowheads="1"/>
          </p:cNvSpPr>
          <p:nvPr>
            <p:ph type="title"/>
          </p:nvPr>
        </p:nvSpPr>
        <p:spPr>
          <a:xfrm>
            <a:off x="2987824" y="332656"/>
            <a:ext cx="4041775" cy="1143000"/>
          </a:xfrm>
        </p:spPr>
        <p:txBody>
          <a:bodyPr/>
          <a:lstStyle/>
          <a:p>
            <a:pPr algn="l" eaLnBrk="1" hangingPunct="1"/>
            <a:r>
              <a:rPr lang="en-GB" altLang="en-US" b="1" dirty="0" smtClean="0"/>
              <a:t>Why campaign?</a:t>
            </a:r>
            <a:endParaRPr lang="en-US" altLang="en-US" b="1" dirty="0" smtClean="0"/>
          </a:p>
        </p:txBody>
      </p:sp>
      <p:sp>
        <p:nvSpPr>
          <p:cNvPr id="24579" name="Rectangle 3"/>
          <p:cNvSpPr>
            <a:spLocks noGrp="1" noChangeArrowheads="1"/>
          </p:cNvSpPr>
          <p:nvPr>
            <p:ph type="body" idx="1"/>
          </p:nvPr>
        </p:nvSpPr>
        <p:spPr>
          <a:xfrm>
            <a:off x="323850" y="1600200"/>
            <a:ext cx="8640763" cy="4924425"/>
          </a:xfrm>
        </p:spPr>
        <p:txBody>
          <a:bodyPr>
            <a:normAutofit/>
          </a:bodyPr>
          <a:lstStyle/>
          <a:p>
            <a:pPr marL="0" indent="0" eaLnBrk="1" hangingPunct="1">
              <a:buSzPct val="100000"/>
              <a:buFont typeface="Arial" pitchFamily="34" charset="0"/>
              <a:buNone/>
              <a:defRPr/>
            </a:pPr>
            <a:r>
              <a:rPr lang="en-GB" altLang="en-US" dirty="0" smtClean="0"/>
              <a:t>Tackling communication and swallowing problems reduces avoidable costs and waste:</a:t>
            </a:r>
          </a:p>
          <a:p>
            <a:pPr marL="0" indent="0" eaLnBrk="1" hangingPunct="1">
              <a:buSzPct val="100000"/>
              <a:buFont typeface="Arial" pitchFamily="34" charset="0"/>
              <a:buNone/>
              <a:defRPr/>
            </a:pPr>
            <a:endParaRPr lang="en-GB" altLang="en-US" sz="1400" dirty="0" smtClean="0"/>
          </a:p>
          <a:p>
            <a:pPr lvl="1">
              <a:buSzPct val="100000"/>
              <a:buFont typeface="Arial" panose="020B0604020202020204" pitchFamily="34" charset="0"/>
              <a:buChar char="•"/>
              <a:defRPr/>
            </a:pPr>
            <a:r>
              <a:rPr lang="en-GB" altLang="en-US" sz="3200" dirty="0" smtClean="0"/>
              <a:t>in the NHS</a:t>
            </a:r>
          </a:p>
          <a:p>
            <a:pPr lvl="1">
              <a:buSzPct val="100000"/>
              <a:buFont typeface="Arial" panose="020B0604020202020204" pitchFamily="34" charset="0"/>
              <a:buChar char="•"/>
              <a:defRPr/>
            </a:pPr>
            <a:r>
              <a:rPr lang="en-GB" altLang="en-US" sz="3200" dirty="0" smtClean="0"/>
              <a:t>local authorities</a:t>
            </a:r>
          </a:p>
          <a:p>
            <a:pPr lvl="1">
              <a:buSzPct val="100000"/>
              <a:buFont typeface="Arial" panose="020B0604020202020204" pitchFamily="34" charset="0"/>
              <a:buChar char="•"/>
              <a:defRPr/>
            </a:pPr>
            <a:r>
              <a:rPr lang="en-GB" altLang="en-US" sz="3200" dirty="0" smtClean="0"/>
              <a:t>criminal justice system </a:t>
            </a:r>
            <a:endParaRPr lang="en-GB" altLang="en-US" sz="3200" dirty="0"/>
          </a:p>
          <a:p>
            <a:pPr lvl="1">
              <a:buSzPct val="100000"/>
              <a:buFont typeface="Arial" panose="020B0604020202020204" pitchFamily="34" charset="0"/>
              <a:buChar char="•"/>
              <a:defRPr/>
            </a:pPr>
            <a:r>
              <a:rPr lang="en-GB" altLang="en-US" sz="3200" dirty="0" smtClean="0"/>
              <a:t>wider economy </a:t>
            </a:r>
          </a:p>
          <a:p>
            <a:pPr marL="0" indent="0">
              <a:buSzPct val="100000"/>
              <a:buNone/>
              <a:defRPr/>
            </a:pPr>
            <a:endParaRPr lang="en-GB" altLang="en-US" sz="1400" dirty="0"/>
          </a:p>
          <a:p>
            <a:pPr marL="0" lvl="2" indent="0" eaLnBrk="1" hangingPunct="1">
              <a:buNone/>
              <a:defRPr/>
            </a:pPr>
            <a:endParaRPr lang="en-GB" altLang="en-US" sz="2200" dirty="0" smtClean="0"/>
          </a:p>
          <a:p>
            <a:pPr marL="342900" lvl="2" indent="-342900" eaLnBrk="1" hangingPunct="1">
              <a:buFont typeface="Arial" pitchFamily="34" charset="0"/>
              <a:buChar char="•"/>
              <a:defRPr/>
            </a:pPr>
            <a:endParaRPr lang="en-GB" altLang="en-US" sz="1200" dirty="0" smtClean="0"/>
          </a:p>
          <a:p>
            <a:pPr marL="0" lvl="2" indent="0" eaLnBrk="1" hangingPunct="1">
              <a:buFont typeface="Arial" pitchFamily="34" charset="0"/>
              <a:buNone/>
              <a:defRPr/>
            </a:pPr>
            <a:endParaRPr lang="en-GB" altLang="en-US" sz="100" dirty="0" smtClean="0"/>
          </a:p>
          <a:p>
            <a:pPr eaLnBrk="1" hangingPunct="1">
              <a:buSzPct val="100000"/>
              <a:buFont typeface="Arial" pitchFamily="34" charset="0"/>
              <a:buChar char="•"/>
              <a:defRPr/>
            </a:pPr>
            <a:endParaRPr lang="en-GB" altLang="en-US" sz="100" dirty="0" smtClean="0"/>
          </a:p>
        </p:txBody>
      </p:sp>
      <p:pic>
        <p:nvPicPr>
          <p:cNvPr id="6" name="Picture 2" descr="SRF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6296" y="311175"/>
            <a:ext cx="1558042" cy="1227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descr="Giving Voice UK">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5536" y="404664"/>
            <a:ext cx="1747593" cy="8737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377371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2"/>
          <p:cNvSpPr>
            <a:spLocks noGrp="1" noChangeArrowheads="1"/>
          </p:cNvSpPr>
          <p:nvPr>
            <p:ph type="title" idx="4294967295"/>
          </p:nvPr>
        </p:nvSpPr>
        <p:spPr>
          <a:xfrm>
            <a:off x="469901" y="333374"/>
            <a:ext cx="8278564" cy="1583458"/>
          </a:xfrm>
        </p:spPr>
        <p:txBody>
          <a:bodyPr>
            <a:normAutofit/>
          </a:bodyPr>
          <a:lstStyle/>
          <a:p>
            <a:pPr eaLnBrk="1" hangingPunct="1"/>
            <a:r>
              <a:rPr lang="en-US" altLang="zh-CN" sz="3200" b="1" dirty="0" smtClean="0"/>
              <a:t>                                </a:t>
            </a:r>
            <a:r>
              <a:rPr lang="en-US" altLang="zh-CN" sz="3600" b="1" dirty="0" smtClean="0"/>
              <a:t>Invest in speech therapy, </a:t>
            </a:r>
            <a:br>
              <a:rPr lang="en-US" altLang="zh-CN" sz="3600" b="1" dirty="0" smtClean="0"/>
            </a:br>
            <a:r>
              <a:rPr lang="en-US" altLang="zh-CN" sz="3600" b="1" dirty="0" smtClean="0"/>
              <a:t>                               SAVE money -  How?</a:t>
            </a:r>
          </a:p>
        </p:txBody>
      </p:sp>
      <p:graphicFrame>
        <p:nvGraphicFramePr>
          <p:cNvPr id="29699" name="Group 3"/>
          <p:cNvGraphicFramePr>
            <a:graphicFrameLocks noGrp="1"/>
          </p:cNvGraphicFramePr>
          <p:nvPr>
            <p:extLst>
              <p:ext uri="{D42A27DB-BD31-4B8C-83A1-F6EECF244321}">
                <p14:modId xmlns:p14="http://schemas.microsoft.com/office/powerpoint/2010/main" val="3078769473"/>
              </p:ext>
            </p:extLst>
          </p:nvPr>
        </p:nvGraphicFramePr>
        <p:xfrm>
          <a:off x="539552" y="2420888"/>
          <a:ext cx="7920037" cy="3013074"/>
        </p:xfrm>
        <a:graphic>
          <a:graphicData uri="http://schemas.openxmlformats.org/drawingml/2006/table">
            <a:tbl>
              <a:tblPr/>
              <a:tblGrid>
                <a:gridCol w="3092450"/>
                <a:gridCol w="2036762"/>
                <a:gridCol w="2790825"/>
              </a:tblGrid>
              <a:tr h="785848">
                <a:tc>
                  <a:txBody>
                    <a:bodyPr/>
                    <a:lstStyle>
                      <a:lvl1pPr>
                        <a:spcBef>
                          <a:spcPct val="20000"/>
                        </a:spcBef>
                        <a:defRPr sz="2800">
                          <a:solidFill>
                            <a:schemeClr val="tx1"/>
                          </a:solidFill>
                          <a:latin typeface="Calibri" pitchFamily="34" charset="0"/>
                          <a:ea typeface="SimSun" pitchFamily="2" charset="-122"/>
                          <a:sym typeface="Calibri" pitchFamily="34" charset="0"/>
                        </a:defRPr>
                      </a:lvl1pPr>
                      <a:lvl2pPr>
                        <a:spcBef>
                          <a:spcPct val="20000"/>
                        </a:spcBef>
                        <a:defRPr sz="2400">
                          <a:solidFill>
                            <a:schemeClr val="tx1"/>
                          </a:solidFill>
                          <a:latin typeface="Calibri" pitchFamily="34" charset="0"/>
                          <a:ea typeface="SimSun" pitchFamily="2" charset="-122"/>
                          <a:sym typeface="Calibri" pitchFamily="34" charset="0"/>
                        </a:defRPr>
                      </a:lvl2pPr>
                      <a:lvl3pPr>
                        <a:spcBef>
                          <a:spcPct val="20000"/>
                        </a:spcBef>
                        <a:defRPr sz="2000">
                          <a:solidFill>
                            <a:schemeClr val="tx1"/>
                          </a:solidFill>
                          <a:latin typeface="Calibri" pitchFamily="34" charset="0"/>
                          <a:ea typeface="SimSun" pitchFamily="2" charset="-122"/>
                          <a:sym typeface="Calibri" pitchFamily="34" charset="0"/>
                        </a:defRPr>
                      </a:lvl3pPr>
                      <a:lvl4pPr>
                        <a:spcBef>
                          <a:spcPct val="20000"/>
                        </a:spcBef>
                        <a:defRPr>
                          <a:solidFill>
                            <a:schemeClr val="tx1"/>
                          </a:solidFill>
                          <a:latin typeface="Calibri" pitchFamily="34" charset="0"/>
                          <a:ea typeface="SimSun" pitchFamily="2" charset="-122"/>
                          <a:sym typeface="Calibri" pitchFamily="34" charset="0"/>
                        </a:defRPr>
                      </a:lvl4pPr>
                      <a:lvl5pPr>
                        <a:spcBef>
                          <a:spcPct val="20000"/>
                        </a:spcBef>
                        <a:defRPr>
                          <a:solidFill>
                            <a:schemeClr val="tx1"/>
                          </a:solidFill>
                          <a:latin typeface="Calibri" pitchFamily="34" charset="0"/>
                          <a:ea typeface="SimSun" pitchFamily="2" charset="-122"/>
                          <a:sym typeface="Calibri" pitchFamily="34" charset="0"/>
                        </a:defRPr>
                      </a:lvl5pPr>
                      <a:lvl6pPr fontAlgn="base">
                        <a:spcBef>
                          <a:spcPct val="20000"/>
                        </a:spcBef>
                        <a:spcAft>
                          <a:spcPct val="0"/>
                        </a:spcAft>
                        <a:buFont typeface="Arial" pitchFamily="34" charset="0"/>
                        <a:defRPr>
                          <a:solidFill>
                            <a:schemeClr val="tx1"/>
                          </a:solidFill>
                          <a:latin typeface="Calibri" pitchFamily="34" charset="0"/>
                          <a:ea typeface="SimSun" pitchFamily="2" charset="-122"/>
                          <a:sym typeface="Calibri" pitchFamily="34" charset="0"/>
                        </a:defRPr>
                      </a:lvl6pPr>
                      <a:lvl7pPr fontAlgn="base">
                        <a:spcBef>
                          <a:spcPct val="20000"/>
                        </a:spcBef>
                        <a:spcAft>
                          <a:spcPct val="0"/>
                        </a:spcAft>
                        <a:buFont typeface="Arial" pitchFamily="34" charset="0"/>
                        <a:defRPr>
                          <a:solidFill>
                            <a:schemeClr val="tx1"/>
                          </a:solidFill>
                          <a:latin typeface="Calibri" pitchFamily="34" charset="0"/>
                          <a:ea typeface="SimSun" pitchFamily="2" charset="-122"/>
                          <a:sym typeface="Calibri" pitchFamily="34" charset="0"/>
                        </a:defRPr>
                      </a:lvl7pPr>
                      <a:lvl8pPr fontAlgn="base">
                        <a:spcBef>
                          <a:spcPct val="20000"/>
                        </a:spcBef>
                        <a:spcAft>
                          <a:spcPct val="0"/>
                        </a:spcAft>
                        <a:buFont typeface="Arial" pitchFamily="34" charset="0"/>
                        <a:defRPr>
                          <a:solidFill>
                            <a:schemeClr val="tx1"/>
                          </a:solidFill>
                          <a:latin typeface="Calibri" pitchFamily="34" charset="0"/>
                          <a:ea typeface="SimSun" pitchFamily="2" charset="-122"/>
                          <a:sym typeface="Calibri" pitchFamily="34" charset="0"/>
                        </a:defRPr>
                      </a:lvl8pPr>
                      <a:lvl9pPr fontAlgn="base">
                        <a:spcBef>
                          <a:spcPct val="20000"/>
                        </a:spcBef>
                        <a:spcAft>
                          <a:spcPct val="0"/>
                        </a:spcAft>
                        <a:buFont typeface="Arial" pitchFamily="34" charset="0"/>
                        <a:defRPr>
                          <a:solidFill>
                            <a:schemeClr val="tx1"/>
                          </a:solidFill>
                          <a:latin typeface="Calibri" pitchFamily="34" charset="0"/>
                          <a:ea typeface="SimSun" pitchFamily="2" charset="-122"/>
                          <a:sym typeface="Calibri" pitchFamily="34" charset="0"/>
                        </a:defRPr>
                      </a:lvl9p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pPr>
                      <a:r>
                        <a:rPr kumimoji="0" lang="en-US" altLang="zh-CN" sz="2000" b="1" i="0" u="none" strike="noStrike" cap="none" normalizeH="0" baseline="0" dirty="0" smtClean="0">
                          <a:ln>
                            <a:noFill/>
                          </a:ln>
                          <a:solidFill>
                            <a:srgbClr val="FFFFFF"/>
                          </a:solidFill>
                          <a:effectLst/>
                          <a:latin typeface="Calibri" pitchFamily="34" charset="0"/>
                          <a:ea typeface="SimSun" pitchFamily="2" charset="-122"/>
                          <a:sym typeface="Calibri" pitchFamily="34" charset="0"/>
                        </a:rPr>
                        <a:t>Speech Therapy Intervention</a:t>
                      </a:r>
                      <a:endParaRPr kumimoji="0" lang="en-US" altLang="zh-CN" sz="2000" b="0" i="0" u="none" strike="noStrike" cap="none" normalizeH="0" baseline="0" dirty="0" smtClean="0">
                        <a:ln>
                          <a:noFill/>
                        </a:ln>
                        <a:solidFill>
                          <a:schemeClr val="tx1"/>
                        </a:solidFill>
                        <a:effectLst/>
                        <a:latin typeface="Calibri" pitchFamily="34" charset="0"/>
                        <a:ea typeface="SimSun" pitchFamily="2" charset="-122"/>
                        <a:sym typeface="Calibri" pitchFamily="34" charset="0"/>
                      </a:endParaRPr>
                    </a:p>
                  </a:txBody>
                  <a:tcPr marT="45719" marB="45719"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4F81BD"/>
                    </a:solidFill>
                  </a:tcPr>
                </a:tc>
                <a:tc>
                  <a:txBody>
                    <a:bodyPr/>
                    <a:lstStyle>
                      <a:lvl1pPr>
                        <a:spcBef>
                          <a:spcPct val="20000"/>
                        </a:spcBef>
                        <a:defRPr sz="2800">
                          <a:solidFill>
                            <a:schemeClr val="tx1"/>
                          </a:solidFill>
                          <a:latin typeface="Calibri" pitchFamily="34" charset="0"/>
                          <a:ea typeface="SimSun" pitchFamily="2" charset="-122"/>
                          <a:sym typeface="Calibri" pitchFamily="34" charset="0"/>
                        </a:defRPr>
                      </a:lvl1pPr>
                      <a:lvl2pPr>
                        <a:spcBef>
                          <a:spcPct val="20000"/>
                        </a:spcBef>
                        <a:defRPr sz="2400">
                          <a:solidFill>
                            <a:schemeClr val="tx1"/>
                          </a:solidFill>
                          <a:latin typeface="Calibri" pitchFamily="34" charset="0"/>
                          <a:ea typeface="SimSun" pitchFamily="2" charset="-122"/>
                          <a:sym typeface="Calibri" pitchFamily="34" charset="0"/>
                        </a:defRPr>
                      </a:lvl2pPr>
                      <a:lvl3pPr>
                        <a:spcBef>
                          <a:spcPct val="20000"/>
                        </a:spcBef>
                        <a:defRPr sz="2000">
                          <a:solidFill>
                            <a:schemeClr val="tx1"/>
                          </a:solidFill>
                          <a:latin typeface="Calibri" pitchFamily="34" charset="0"/>
                          <a:ea typeface="SimSun" pitchFamily="2" charset="-122"/>
                          <a:sym typeface="Calibri" pitchFamily="34" charset="0"/>
                        </a:defRPr>
                      </a:lvl3pPr>
                      <a:lvl4pPr>
                        <a:spcBef>
                          <a:spcPct val="20000"/>
                        </a:spcBef>
                        <a:defRPr>
                          <a:solidFill>
                            <a:schemeClr val="tx1"/>
                          </a:solidFill>
                          <a:latin typeface="Calibri" pitchFamily="34" charset="0"/>
                          <a:ea typeface="SimSun" pitchFamily="2" charset="-122"/>
                          <a:sym typeface="Calibri" pitchFamily="34" charset="0"/>
                        </a:defRPr>
                      </a:lvl4pPr>
                      <a:lvl5pPr>
                        <a:spcBef>
                          <a:spcPct val="20000"/>
                        </a:spcBef>
                        <a:defRPr>
                          <a:solidFill>
                            <a:schemeClr val="tx1"/>
                          </a:solidFill>
                          <a:latin typeface="Calibri" pitchFamily="34" charset="0"/>
                          <a:ea typeface="SimSun" pitchFamily="2" charset="-122"/>
                          <a:sym typeface="Calibri" pitchFamily="34" charset="0"/>
                        </a:defRPr>
                      </a:lvl5pPr>
                      <a:lvl6pPr fontAlgn="base">
                        <a:spcBef>
                          <a:spcPct val="20000"/>
                        </a:spcBef>
                        <a:spcAft>
                          <a:spcPct val="0"/>
                        </a:spcAft>
                        <a:buFont typeface="Arial" pitchFamily="34" charset="0"/>
                        <a:defRPr>
                          <a:solidFill>
                            <a:schemeClr val="tx1"/>
                          </a:solidFill>
                          <a:latin typeface="Calibri" pitchFamily="34" charset="0"/>
                          <a:ea typeface="SimSun" pitchFamily="2" charset="-122"/>
                          <a:sym typeface="Calibri" pitchFamily="34" charset="0"/>
                        </a:defRPr>
                      </a:lvl6pPr>
                      <a:lvl7pPr fontAlgn="base">
                        <a:spcBef>
                          <a:spcPct val="20000"/>
                        </a:spcBef>
                        <a:spcAft>
                          <a:spcPct val="0"/>
                        </a:spcAft>
                        <a:buFont typeface="Arial" pitchFamily="34" charset="0"/>
                        <a:defRPr>
                          <a:solidFill>
                            <a:schemeClr val="tx1"/>
                          </a:solidFill>
                          <a:latin typeface="Calibri" pitchFamily="34" charset="0"/>
                          <a:ea typeface="SimSun" pitchFamily="2" charset="-122"/>
                          <a:sym typeface="Calibri" pitchFamily="34" charset="0"/>
                        </a:defRPr>
                      </a:lvl7pPr>
                      <a:lvl8pPr fontAlgn="base">
                        <a:spcBef>
                          <a:spcPct val="20000"/>
                        </a:spcBef>
                        <a:spcAft>
                          <a:spcPct val="0"/>
                        </a:spcAft>
                        <a:buFont typeface="Arial" pitchFamily="34" charset="0"/>
                        <a:defRPr>
                          <a:solidFill>
                            <a:schemeClr val="tx1"/>
                          </a:solidFill>
                          <a:latin typeface="Calibri" pitchFamily="34" charset="0"/>
                          <a:ea typeface="SimSun" pitchFamily="2" charset="-122"/>
                          <a:sym typeface="Calibri" pitchFamily="34" charset="0"/>
                        </a:defRPr>
                      </a:lvl8pPr>
                      <a:lvl9pPr fontAlgn="base">
                        <a:spcBef>
                          <a:spcPct val="20000"/>
                        </a:spcBef>
                        <a:spcAft>
                          <a:spcPct val="0"/>
                        </a:spcAft>
                        <a:buFont typeface="Arial" pitchFamily="34" charset="0"/>
                        <a:defRPr>
                          <a:solidFill>
                            <a:schemeClr val="tx1"/>
                          </a:solidFill>
                          <a:latin typeface="Calibri" pitchFamily="34" charset="0"/>
                          <a:ea typeface="SimSun" pitchFamily="2" charset="-122"/>
                          <a:sym typeface="Calibri" pitchFamily="34" charset="0"/>
                        </a:defRPr>
                      </a:lvl9p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pPr>
                      <a:r>
                        <a:rPr kumimoji="0" lang="en-US" altLang="zh-CN" sz="2000" b="1" i="0" u="none" strike="noStrike" cap="none" normalizeH="0" baseline="0" dirty="0" smtClean="0">
                          <a:ln>
                            <a:noFill/>
                          </a:ln>
                          <a:solidFill>
                            <a:srgbClr val="FFFFFF"/>
                          </a:solidFill>
                          <a:effectLst/>
                          <a:latin typeface="Calibri" pitchFamily="34" charset="0"/>
                          <a:ea typeface="SimSun" pitchFamily="2" charset="-122"/>
                          <a:sym typeface="Calibri" pitchFamily="34" charset="0"/>
                        </a:rPr>
                        <a:t>Net </a:t>
                      </a:r>
                    </a:p>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pPr>
                      <a:r>
                        <a:rPr kumimoji="0" lang="en-US" altLang="zh-CN" sz="2000" b="1" i="0" u="none" strike="noStrike" cap="none" normalizeH="0" baseline="0" dirty="0" smtClean="0">
                          <a:ln>
                            <a:noFill/>
                          </a:ln>
                          <a:solidFill>
                            <a:srgbClr val="FFFFFF"/>
                          </a:solidFill>
                          <a:effectLst/>
                          <a:latin typeface="Calibri" pitchFamily="34" charset="0"/>
                          <a:ea typeface="SimSun" pitchFamily="2" charset="-122"/>
                          <a:sym typeface="Calibri" pitchFamily="34" charset="0"/>
                        </a:rPr>
                        <a:t>Savings</a:t>
                      </a:r>
                      <a:endParaRPr kumimoji="0" lang="en-US" altLang="zh-CN" sz="2000" b="0" i="0" u="none" strike="noStrike" cap="none" normalizeH="0" baseline="0" dirty="0" smtClean="0">
                        <a:ln>
                          <a:noFill/>
                        </a:ln>
                        <a:solidFill>
                          <a:schemeClr val="tx1"/>
                        </a:solidFill>
                        <a:effectLst/>
                        <a:latin typeface="Calibri" pitchFamily="34" charset="0"/>
                        <a:ea typeface="SimSun" pitchFamily="2" charset="-122"/>
                        <a:sym typeface="Calibri" pitchFamily="34" charset="0"/>
                      </a:endParaRPr>
                    </a:p>
                  </a:txBody>
                  <a:tcPr marT="45719" marB="45719"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4F81BD"/>
                    </a:solidFill>
                  </a:tcPr>
                </a:tc>
                <a:tc>
                  <a:txBody>
                    <a:bodyPr/>
                    <a:lstStyle>
                      <a:lvl1pPr>
                        <a:spcBef>
                          <a:spcPct val="20000"/>
                        </a:spcBef>
                        <a:defRPr sz="2800">
                          <a:solidFill>
                            <a:schemeClr val="tx1"/>
                          </a:solidFill>
                          <a:latin typeface="Calibri" pitchFamily="34" charset="0"/>
                          <a:ea typeface="SimSun" pitchFamily="2" charset="-122"/>
                          <a:sym typeface="Calibri" pitchFamily="34" charset="0"/>
                        </a:defRPr>
                      </a:lvl1pPr>
                      <a:lvl2pPr>
                        <a:spcBef>
                          <a:spcPct val="20000"/>
                        </a:spcBef>
                        <a:defRPr sz="2400">
                          <a:solidFill>
                            <a:schemeClr val="tx1"/>
                          </a:solidFill>
                          <a:latin typeface="Calibri" pitchFamily="34" charset="0"/>
                          <a:ea typeface="SimSun" pitchFamily="2" charset="-122"/>
                          <a:sym typeface="Calibri" pitchFamily="34" charset="0"/>
                        </a:defRPr>
                      </a:lvl2pPr>
                      <a:lvl3pPr>
                        <a:spcBef>
                          <a:spcPct val="20000"/>
                        </a:spcBef>
                        <a:defRPr sz="2000">
                          <a:solidFill>
                            <a:schemeClr val="tx1"/>
                          </a:solidFill>
                          <a:latin typeface="Calibri" pitchFamily="34" charset="0"/>
                          <a:ea typeface="SimSun" pitchFamily="2" charset="-122"/>
                          <a:sym typeface="Calibri" pitchFamily="34" charset="0"/>
                        </a:defRPr>
                      </a:lvl3pPr>
                      <a:lvl4pPr>
                        <a:spcBef>
                          <a:spcPct val="20000"/>
                        </a:spcBef>
                        <a:defRPr>
                          <a:solidFill>
                            <a:schemeClr val="tx1"/>
                          </a:solidFill>
                          <a:latin typeface="Calibri" pitchFamily="34" charset="0"/>
                          <a:ea typeface="SimSun" pitchFamily="2" charset="-122"/>
                          <a:sym typeface="Calibri" pitchFamily="34" charset="0"/>
                        </a:defRPr>
                      </a:lvl4pPr>
                      <a:lvl5pPr>
                        <a:spcBef>
                          <a:spcPct val="20000"/>
                        </a:spcBef>
                        <a:defRPr>
                          <a:solidFill>
                            <a:schemeClr val="tx1"/>
                          </a:solidFill>
                          <a:latin typeface="Calibri" pitchFamily="34" charset="0"/>
                          <a:ea typeface="SimSun" pitchFamily="2" charset="-122"/>
                          <a:sym typeface="Calibri" pitchFamily="34" charset="0"/>
                        </a:defRPr>
                      </a:lvl5pPr>
                      <a:lvl6pPr fontAlgn="base">
                        <a:spcBef>
                          <a:spcPct val="20000"/>
                        </a:spcBef>
                        <a:spcAft>
                          <a:spcPct val="0"/>
                        </a:spcAft>
                        <a:buFont typeface="Arial" pitchFamily="34" charset="0"/>
                        <a:defRPr>
                          <a:solidFill>
                            <a:schemeClr val="tx1"/>
                          </a:solidFill>
                          <a:latin typeface="Calibri" pitchFamily="34" charset="0"/>
                          <a:ea typeface="SimSun" pitchFamily="2" charset="-122"/>
                          <a:sym typeface="Calibri" pitchFamily="34" charset="0"/>
                        </a:defRPr>
                      </a:lvl6pPr>
                      <a:lvl7pPr fontAlgn="base">
                        <a:spcBef>
                          <a:spcPct val="20000"/>
                        </a:spcBef>
                        <a:spcAft>
                          <a:spcPct val="0"/>
                        </a:spcAft>
                        <a:buFont typeface="Arial" pitchFamily="34" charset="0"/>
                        <a:defRPr>
                          <a:solidFill>
                            <a:schemeClr val="tx1"/>
                          </a:solidFill>
                          <a:latin typeface="Calibri" pitchFamily="34" charset="0"/>
                          <a:ea typeface="SimSun" pitchFamily="2" charset="-122"/>
                          <a:sym typeface="Calibri" pitchFamily="34" charset="0"/>
                        </a:defRPr>
                      </a:lvl7pPr>
                      <a:lvl8pPr fontAlgn="base">
                        <a:spcBef>
                          <a:spcPct val="20000"/>
                        </a:spcBef>
                        <a:spcAft>
                          <a:spcPct val="0"/>
                        </a:spcAft>
                        <a:buFont typeface="Arial" pitchFamily="34" charset="0"/>
                        <a:defRPr>
                          <a:solidFill>
                            <a:schemeClr val="tx1"/>
                          </a:solidFill>
                          <a:latin typeface="Calibri" pitchFamily="34" charset="0"/>
                          <a:ea typeface="SimSun" pitchFamily="2" charset="-122"/>
                          <a:sym typeface="Calibri" pitchFamily="34" charset="0"/>
                        </a:defRPr>
                      </a:lvl8pPr>
                      <a:lvl9pPr fontAlgn="base">
                        <a:spcBef>
                          <a:spcPct val="20000"/>
                        </a:spcBef>
                        <a:spcAft>
                          <a:spcPct val="0"/>
                        </a:spcAft>
                        <a:buFont typeface="Arial" pitchFamily="34" charset="0"/>
                        <a:defRPr>
                          <a:solidFill>
                            <a:schemeClr val="tx1"/>
                          </a:solidFill>
                          <a:latin typeface="Calibri" pitchFamily="34" charset="0"/>
                          <a:ea typeface="SimSun" pitchFamily="2" charset="-122"/>
                          <a:sym typeface="Calibri" pitchFamily="34" charset="0"/>
                        </a:defRPr>
                      </a:lvl9p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pPr>
                      <a:r>
                        <a:rPr kumimoji="0" lang="en-US" altLang="zh-CN" sz="2000" b="1" i="0" u="none" strike="noStrike" cap="none" normalizeH="0" baseline="0" dirty="0" smtClean="0">
                          <a:ln>
                            <a:noFill/>
                          </a:ln>
                          <a:solidFill>
                            <a:srgbClr val="FFFFFF"/>
                          </a:solidFill>
                          <a:effectLst/>
                          <a:latin typeface="Calibri" pitchFamily="34" charset="0"/>
                          <a:ea typeface="SimSun" pitchFamily="2" charset="-122"/>
                          <a:sym typeface="Calibri" pitchFamily="34" charset="0"/>
                        </a:rPr>
                        <a:t>Return on </a:t>
                      </a:r>
                    </a:p>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pPr>
                      <a:r>
                        <a:rPr kumimoji="0" lang="en-US" altLang="zh-CN" sz="2000" b="1" i="0" u="none" strike="noStrike" cap="none" normalizeH="0" baseline="0" dirty="0" smtClean="0">
                          <a:ln>
                            <a:noFill/>
                          </a:ln>
                          <a:solidFill>
                            <a:srgbClr val="FFFFFF"/>
                          </a:solidFill>
                          <a:effectLst/>
                          <a:latin typeface="Calibri" pitchFamily="34" charset="0"/>
                          <a:ea typeface="SimSun" pitchFamily="2" charset="-122"/>
                          <a:sym typeface="Calibri" pitchFamily="34" charset="0"/>
                        </a:rPr>
                        <a:t>Investment</a:t>
                      </a:r>
                      <a:endParaRPr kumimoji="0" lang="en-US" altLang="zh-CN" sz="2000" b="0" i="0" u="none" strike="noStrike" cap="none" normalizeH="0" baseline="0" dirty="0" smtClean="0">
                        <a:ln>
                          <a:noFill/>
                        </a:ln>
                        <a:solidFill>
                          <a:schemeClr val="tx1"/>
                        </a:solidFill>
                        <a:effectLst/>
                        <a:latin typeface="Calibri" pitchFamily="34" charset="0"/>
                        <a:ea typeface="SimSun" pitchFamily="2" charset="-122"/>
                        <a:sym typeface="Calibri" pitchFamily="34" charset="0"/>
                      </a:endParaRPr>
                    </a:p>
                  </a:txBody>
                  <a:tcPr marT="45719" marB="45719"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4F81BD"/>
                    </a:solidFill>
                  </a:tcPr>
                </a:tc>
              </a:tr>
              <a:tr h="1084245">
                <a:tc>
                  <a:txBody>
                    <a:bodyPr/>
                    <a:lstStyle>
                      <a:lvl1pPr>
                        <a:spcBef>
                          <a:spcPct val="20000"/>
                        </a:spcBef>
                        <a:defRPr sz="2800">
                          <a:solidFill>
                            <a:schemeClr val="tx1"/>
                          </a:solidFill>
                          <a:latin typeface="Calibri" pitchFamily="34" charset="0"/>
                          <a:ea typeface="SimSun" pitchFamily="2" charset="-122"/>
                          <a:sym typeface="Calibri" pitchFamily="34" charset="0"/>
                        </a:defRPr>
                      </a:lvl1pPr>
                      <a:lvl2pPr>
                        <a:spcBef>
                          <a:spcPct val="20000"/>
                        </a:spcBef>
                        <a:defRPr sz="2400">
                          <a:solidFill>
                            <a:schemeClr val="tx1"/>
                          </a:solidFill>
                          <a:latin typeface="Calibri" pitchFamily="34" charset="0"/>
                          <a:ea typeface="SimSun" pitchFamily="2" charset="-122"/>
                          <a:sym typeface="Calibri" pitchFamily="34" charset="0"/>
                        </a:defRPr>
                      </a:lvl2pPr>
                      <a:lvl3pPr>
                        <a:spcBef>
                          <a:spcPct val="20000"/>
                        </a:spcBef>
                        <a:defRPr sz="2000">
                          <a:solidFill>
                            <a:schemeClr val="tx1"/>
                          </a:solidFill>
                          <a:latin typeface="Calibri" pitchFamily="34" charset="0"/>
                          <a:ea typeface="SimSun" pitchFamily="2" charset="-122"/>
                          <a:sym typeface="Calibri" pitchFamily="34" charset="0"/>
                        </a:defRPr>
                      </a:lvl3pPr>
                      <a:lvl4pPr>
                        <a:spcBef>
                          <a:spcPct val="20000"/>
                        </a:spcBef>
                        <a:defRPr>
                          <a:solidFill>
                            <a:schemeClr val="tx1"/>
                          </a:solidFill>
                          <a:latin typeface="Calibri" pitchFamily="34" charset="0"/>
                          <a:ea typeface="SimSun" pitchFamily="2" charset="-122"/>
                          <a:sym typeface="Calibri" pitchFamily="34" charset="0"/>
                        </a:defRPr>
                      </a:lvl4pPr>
                      <a:lvl5pPr>
                        <a:spcBef>
                          <a:spcPct val="20000"/>
                        </a:spcBef>
                        <a:defRPr>
                          <a:solidFill>
                            <a:schemeClr val="tx1"/>
                          </a:solidFill>
                          <a:latin typeface="Calibri" pitchFamily="34" charset="0"/>
                          <a:ea typeface="SimSun" pitchFamily="2" charset="-122"/>
                          <a:sym typeface="Calibri" pitchFamily="34" charset="0"/>
                        </a:defRPr>
                      </a:lvl5pPr>
                      <a:lvl6pPr fontAlgn="base">
                        <a:spcBef>
                          <a:spcPct val="20000"/>
                        </a:spcBef>
                        <a:spcAft>
                          <a:spcPct val="0"/>
                        </a:spcAft>
                        <a:buFont typeface="Arial" pitchFamily="34" charset="0"/>
                        <a:defRPr>
                          <a:solidFill>
                            <a:schemeClr val="tx1"/>
                          </a:solidFill>
                          <a:latin typeface="Calibri" pitchFamily="34" charset="0"/>
                          <a:ea typeface="SimSun" pitchFamily="2" charset="-122"/>
                          <a:sym typeface="Calibri" pitchFamily="34" charset="0"/>
                        </a:defRPr>
                      </a:lvl6pPr>
                      <a:lvl7pPr fontAlgn="base">
                        <a:spcBef>
                          <a:spcPct val="20000"/>
                        </a:spcBef>
                        <a:spcAft>
                          <a:spcPct val="0"/>
                        </a:spcAft>
                        <a:buFont typeface="Arial" pitchFamily="34" charset="0"/>
                        <a:defRPr>
                          <a:solidFill>
                            <a:schemeClr val="tx1"/>
                          </a:solidFill>
                          <a:latin typeface="Calibri" pitchFamily="34" charset="0"/>
                          <a:ea typeface="SimSun" pitchFamily="2" charset="-122"/>
                          <a:sym typeface="Calibri" pitchFamily="34" charset="0"/>
                        </a:defRPr>
                      </a:lvl7pPr>
                      <a:lvl8pPr fontAlgn="base">
                        <a:spcBef>
                          <a:spcPct val="20000"/>
                        </a:spcBef>
                        <a:spcAft>
                          <a:spcPct val="0"/>
                        </a:spcAft>
                        <a:buFont typeface="Arial" pitchFamily="34" charset="0"/>
                        <a:defRPr>
                          <a:solidFill>
                            <a:schemeClr val="tx1"/>
                          </a:solidFill>
                          <a:latin typeface="Calibri" pitchFamily="34" charset="0"/>
                          <a:ea typeface="SimSun" pitchFamily="2" charset="-122"/>
                          <a:sym typeface="Calibri" pitchFamily="34" charset="0"/>
                        </a:defRPr>
                      </a:lvl8pPr>
                      <a:lvl9pPr fontAlgn="base">
                        <a:spcBef>
                          <a:spcPct val="20000"/>
                        </a:spcBef>
                        <a:spcAft>
                          <a:spcPct val="0"/>
                        </a:spcAft>
                        <a:buFont typeface="Arial" pitchFamily="34" charset="0"/>
                        <a:defRPr>
                          <a:solidFill>
                            <a:schemeClr val="tx1"/>
                          </a:solidFill>
                          <a:latin typeface="Calibri" pitchFamily="34" charset="0"/>
                          <a:ea typeface="SimSun" pitchFamily="2" charset="-122"/>
                          <a:sym typeface="Calibri"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pPr>
                      <a:r>
                        <a:rPr kumimoji="0" lang="en-US" altLang="zh-CN" sz="2000" b="0" i="0" u="none" strike="noStrike" cap="none" normalizeH="0" baseline="0" dirty="0" smtClean="0">
                          <a:ln>
                            <a:noFill/>
                          </a:ln>
                          <a:solidFill>
                            <a:srgbClr val="000000"/>
                          </a:solidFill>
                          <a:effectLst/>
                          <a:latin typeface="Calibri" pitchFamily="34" charset="0"/>
                          <a:ea typeface="SimSun" pitchFamily="2" charset="-122"/>
                          <a:sym typeface="Calibri" pitchFamily="34" charset="0"/>
                        </a:rPr>
                        <a:t>Dysphagia in stroke patients</a:t>
                      </a:r>
                      <a:endParaRPr kumimoji="0" lang="en-US" altLang="zh-CN" sz="2000" b="0" i="0" u="none" strike="noStrike" cap="none" normalizeH="0" baseline="0" dirty="0" smtClean="0">
                        <a:ln>
                          <a:noFill/>
                        </a:ln>
                        <a:solidFill>
                          <a:schemeClr val="tx1"/>
                        </a:solidFill>
                        <a:effectLst/>
                        <a:latin typeface="Calibri" pitchFamily="34" charset="0"/>
                        <a:ea typeface="SimSun" pitchFamily="2" charset="-122"/>
                        <a:sym typeface="Calibri" pitchFamily="34" charset="0"/>
                      </a:endParaRPr>
                    </a:p>
                  </a:txBody>
                  <a:tcPr marT="45719" marB="45719"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Calibri" pitchFamily="34" charset="0"/>
                          <a:ea typeface="SimSun" pitchFamily="2" charset="-122"/>
                          <a:sym typeface="Calibri" pitchFamily="34" charset="0"/>
                        </a:defRPr>
                      </a:lvl1pPr>
                      <a:lvl2pPr>
                        <a:spcBef>
                          <a:spcPct val="20000"/>
                        </a:spcBef>
                        <a:defRPr sz="2400">
                          <a:solidFill>
                            <a:schemeClr val="tx1"/>
                          </a:solidFill>
                          <a:latin typeface="Calibri" pitchFamily="34" charset="0"/>
                          <a:ea typeface="SimSun" pitchFamily="2" charset="-122"/>
                          <a:sym typeface="Calibri" pitchFamily="34" charset="0"/>
                        </a:defRPr>
                      </a:lvl2pPr>
                      <a:lvl3pPr>
                        <a:spcBef>
                          <a:spcPct val="20000"/>
                        </a:spcBef>
                        <a:defRPr sz="2000">
                          <a:solidFill>
                            <a:schemeClr val="tx1"/>
                          </a:solidFill>
                          <a:latin typeface="Calibri" pitchFamily="34" charset="0"/>
                          <a:ea typeface="SimSun" pitchFamily="2" charset="-122"/>
                          <a:sym typeface="Calibri" pitchFamily="34" charset="0"/>
                        </a:defRPr>
                      </a:lvl3pPr>
                      <a:lvl4pPr>
                        <a:spcBef>
                          <a:spcPct val="20000"/>
                        </a:spcBef>
                        <a:defRPr>
                          <a:solidFill>
                            <a:schemeClr val="tx1"/>
                          </a:solidFill>
                          <a:latin typeface="Calibri" pitchFamily="34" charset="0"/>
                          <a:ea typeface="SimSun" pitchFamily="2" charset="-122"/>
                          <a:sym typeface="Calibri" pitchFamily="34" charset="0"/>
                        </a:defRPr>
                      </a:lvl4pPr>
                      <a:lvl5pPr>
                        <a:spcBef>
                          <a:spcPct val="20000"/>
                        </a:spcBef>
                        <a:defRPr>
                          <a:solidFill>
                            <a:schemeClr val="tx1"/>
                          </a:solidFill>
                          <a:latin typeface="Calibri" pitchFamily="34" charset="0"/>
                          <a:ea typeface="SimSun" pitchFamily="2" charset="-122"/>
                          <a:sym typeface="Calibri" pitchFamily="34" charset="0"/>
                        </a:defRPr>
                      </a:lvl5pPr>
                      <a:lvl6pPr fontAlgn="base">
                        <a:spcBef>
                          <a:spcPct val="20000"/>
                        </a:spcBef>
                        <a:spcAft>
                          <a:spcPct val="0"/>
                        </a:spcAft>
                        <a:buFont typeface="Arial" pitchFamily="34" charset="0"/>
                        <a:defRPr>
                          <a:solidFill>
                            <a:schemeClr val="tx1"/>
                          </a:solidFill>
                          <a:latin typeface="Calibri" pitchFamily="34" charset="0"/>
                          <a:ea typeface="SimSun" pitchFamily="2" charset="-122"/>
                          <a:sym typeface="Calibri" pitchFamily="34" charset="0"/>
                        </a:defRPr>
                      </a:lvl6pPr>
                      <a:lvl7pPr fontAlgn="base">
                        <a:spcBef>
                          <a:spcPct val="20000"/>
                        </a:spcBef>
                        <a:spcAft>
                          <a:spcPct val="0"/>
                        </a:spcAft>
                        <a:buFont typeface="Arial" pitchFamily="34" charset="0"/>
                        <a:defRPr>
                          <a:solidFill>
                            <a:schemeClr val="tx1"/>
                          </a:solidFill>
                          <a:latin typeface="Calibri" pitchFamily="34" charset="0"/>
                          <a:ea typeface="SimSun" pitchFamily="2" charset="-122"/>
                          <a:sym typeface="Calibri" pitchFamily="34" charset="0"/>
                        </a:defRPr>
                      </a:lvl7pPr>
                      <a:lvl8pPr fontAlgn="base">
                        <a:spcBef>
                          <a:spcPct val="20000"/>
                        </a:spcBef>
                        <a:spcAft>
                          <a:spcPct val="0"/>
                        </a:spcAft>
                        <a:buFont typeface="Arial" pitchFamily="34" charset="0"/>
                        <a:defRPr>
                          <a:solidFill>
                            <a:schemeClr val="tx1"/>
                          </a:solidFill>
                          <a:latin typeface="Calibri" pitchFamily="34" charset="0"/>
                          <a:ea typeface="SimSun" pitchFamily="2" charset="-122"/>
                          <a:sym typeface="Calibri" pitchFamily="34" charset="0"/>
                        </a:defRPr>
                      </a:lvl8pPr>
                      <a:lvl9pPr fontAlgn="base">
                        <a:spcBef>
                          <a:spcPct val="20000"/>
                        </a:spcBef>
                        <a:spcAft>
                          <a:spcPct val="0"/>
                        </a:spcAft>
                        <a:buFont typeface="Arial" pitchFamily="34" charset="0"/>
                        <a:defRPr>
                          <a:solidFill>
                            <a:schemeClr val="tx1"/>
                          </a:solidFill>
                          <a:latin typeface="Calibri" pitchFamily="34" charset="0"/>
                          <a:ea typeface="SimSun" pitchFamily="2" charset="-122"/>
                          <a:sym typeface="Calibri"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pPr>
                      <a:r>
                        <a:rPr kumimoji="0" lang="en-US" altLang="zh-CN" sz="2000" b="0" i="0" u="none" strike="noStrike" cap="none" normalizeH="0" baseline="0" dirty="0" smtClean="0">
                          <a:ln>
                            <a:noFill/>
                          </a:ln>
                          <a:solidFill>
                            <a:srgbClr val="000000"/>
                          </a:solidFill>
                          <a:effectLst/>
                          <a:latin typeface="Calibri" pitchFamily="34" charset="0"/>
                          <a:ea typeface="SimSun" pitchFamily="2" charset="-122"/>
                          <a:sym typeface="Calibri" pitchFamily="34" charset="0"/>
                        </a:rPr>
                        <a:t>£13.3 million annual saving</a:t>
                      </a:r>
                      <a:endParaRPr kumimoji="0" lang="en-US" altLang="zh-CN" sz="2000" b="0" i="0" u="none" strike="noStrike" cap="none" normalizeH="0" baseline="0" dirty="0" smtClean="0">
                        <a:ln>
                          <a:noFill/>
                        </a:ln>
                        <a:solidFill>
                          <a:schemeClr val="tx1"/>
                        </a:solidFill>
                        <a:effectLst/>
                        <a:latin typeface="Calibri" pitchFamily="34" charset="0"/>
                        <a:ea typeface="SimSun" pitchFamily="2" charset="-122"/>
                        <a:sym typeface="Calibri" pitchFamily="34" charset="0"/>
                      </a:endParaRPr>
                    </a:p>
                  </a:txBody>
                  <a:tcPr marT="45719" marB="45719"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Calibri" pitchFamily="34" charset="0"/>
                          <a:ea typeface="SimSun" pitchFamily="2" charset="-122"/>
                          <a:sym typeface="Calibri" pitchFamily="34" charset="0"/>
                        </a:defRPr>
                      </a:lvl1pPr>
                      <a:lvl2pPr>
                        <a:spcBef>
                          <a:spcPct val="20000"/>
                        </a:spcBef>
                        <a:defRPr sz="2400">
                          <a:solidFill>
                            <a:schemeClr val="tx1"/>
                          </a:solidFill>
                          <a:latin typeface="Calibri" pitchFamily="34" charset="0"/>
                          <a:ea typeface="SimSun" pitchFamily="2" charset="-122"/>
                          <a:sym typeface="Calibri" pitchFamily="34" charset="0"/>
                        </a:defRPr>
                      </a:lvl2pPr>
                      <a:lvl3pPr>
                        <a:spcBef>
                          <a:spcPct val="20000"/>
                        </a:spcBef>
                        <a:defRPr sz="2000">
                          <a:solidFill>
                            <a:schemeClr val="tx1"/>
                          </a:solidFill>
                          <a:latin typeface="Calibri" pitchFamily="34" charset="0"/>
                          <a:ea typeface="SimSun" pitchFamily="2" charset="-122"/>
                          <a:sym typeface="Calibri" pitchFamily="34" charset="0"/>
                        </a:defRPr>
                      </a:lvl3pPr>
                      <a:lvl4pPr>
                        <a:spcBef>
                          <a:spcPct val="20000"/>
                        </a:spcBef>
                        <a:defRPr>
                          <a:solidFill>
                            <a:schemeClr val="tx1"/>
                          </a:solidFill>
                          <a:latin typeface="Calibri" pitchFamily="34" charset="0"/>
                          <a:ea typeface="SimSun" pitchFamily="2" charset="-122"/>
                          <a:sym typeface="Calibri" pitchFamily="34" charset="0"/>
                        </a:defRPr>
                      </a:lvl4pPr>
                      <a:lvl5pPr>
                        <a:spcBef>
                          <a:spcPct val="20000"/>
                        </a:spcBef>
                        <a:defRPr>
                          <a:solidFill>
                            <a:schemeClr val="tx1"/>
                          </a:solidFill>
                          <a:latin typeface="Calibri" pitchFamily="34" charset="0"/>
                          <a:ea typeface="SimSun" pitchFamily="2" charset="-122"/>
                          <a:sym typeface="Calibri" pitchFamily="34" charset="0"/>
                        </a:defRPr>
                      </a:lvl5pPr>
                      <a:lvl6pPr fontAlgn="base">
                        <a:spcBef>
                          <a:spcPct val="20000"/>
                        </a:spcBef>
                        <a:spcAft>
                          <a:spcPct val="0"/>
                        </a:spcAft>
                        <a:buFont typeface="Arial" pitchFamily="34" charset="0"/>
                        <a:defRPr>
                          <a:solidFill>
                            <a:schemeClr val="tx1"/>
                          </a:solidFill>
                          <a:latin typeface="Calibri" pitchFamily="34" charset="0"/>
                          <a:ea typeface="SimSun" pitchFamily="2" charset="-122"/>
                          <a:sym typeface="Calibri" pitchFamily="34" charset="0"/>
                        </a:defRPr>
                      </a:lvl6pPr>
                      <a:lvl7pPr fontAlgn="base">
                        <a:spcBef>
                          <a:spcPct val="20000"/>
                        </a:spcBef>
                        <a:spcAft>
                          <a:spcPct val="0"/>
                        </a:spcAft>
                        <a:buFont typeface="Arial" pitchFamily="34" charset="0"/>
                        <a:defRPr>
                          <a:solidFill>
                            <a:schemeClr val="tx1"/>
                          </a:solidFill>
                          <a:latin typeface="Calibri" pitchFamily="34" charset="0"/>
                          <a:ea typeface="SimSun" pitchFamily="2" charset="-122"/>
                          <a:sym typeface="Calibri" pitchFamily="34" charset="0"/>
                        </a:defRPr>
                      </a:lvl7pPr>
                      <a:lvl8pPr fontAlgn="base">
                        <a:spcBef>
                          <a:spcPct val="20000"/>
                        </a:spcBef>
                        <a:spcAft>
                          <a:spcPct val="0"/>
                        </a:spcAft>
                        <a:buFont typeface="Arial" pitchFamily="34" charset="0"/>
                        <a:defRPr>
                          <a:solidFill>
                            <a:schemeClr val="tx1"/>
                          </a:solidFill>
                          <a:latin typeface="Calibri" pitchFamily="34" charset="0"/>
                          <a:ea typeface="SimSun" pitchFamily="2" charset="-122"/>
                          <a:sym typeface="Calibri" pitchFamily="34" charset="0"/>
                        </a:defRPr>
                      </a:lvl8pPr>
                      <a:lvl9pPr fontAlgn="base">
                        <a:spcBef>
                          <a:spcPct val="20000"/>
                        </a:spcBef>
                        <a:spcAft>
                          <a:spcPct val="0"/>
                        </a:spcAft>
                        <a:buFont typeface="Arial" pitchFamily="34" charset="0"/>
                        <a:defRPr>
                          <a:solidFill>
                            <a:schemeClr val="tx1"/>
                          </a:solidFill>
                          <a:latin typeface="Calibri" pitchFamily="34" charset="0"/>
                          <a:ea typeface="SimSun" pitchFamily="2" charset="-122"/>
                          <a:sym typeface="Calibri"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pPr>
                      <a:r>
                        <a:rPr kumimoji="0" lang="en-US" altLang="zh-CN" sz="2000" b="0" i="0" u="none" strike="noStrike" cap="none" normalizeH="0" baseline="0" smtClean="0">
                          <a:ln>
                            <a:noFill/>
                          </a:ln>
                          <a:solidFill>
                            <a:srgbClr val="000000"/>
                          </a:solidFill>
                          <a:effectLst/>
                          <a:latin typeface="Calibri" pitchFamily="34" charset="0"/>
                          <a:ea typeface="SimSun" pitchFamily="2" charset="-122"/>
                          <a:sym typeface="Calibri" pitchFamily="34" charset="0"/>
                        </a:rPr>
                        <a:t>£2.30 for every £1 invested</a:t>
                      </a:r>
                      <a:endParaRPr kumimoji="0" lang="en-US" altLang="zh-CN" sz="2000" b="0" i="0" u="none" strike="noStrike" cap="none" normalizeH="0" baseline="0" smtClean="0">
                        <a:ln>
                          <a:noFill/>
                        </a:ln>
                        <a:solidFill>
                          <a:schemeClr val="tx1"/>
                        </a:solidFill>
                        <a:effectLst/>
                        <a:latin typeface="Calibri" pitchFamily="34" charset="0"/>
                        <a:ea typeface="SimSun" pitchFamily="2" charset="-122"/>
                        <a:sym typeface="Calibri" pitchFamily="34" charset="0"/>
                      </a:endParaRPr>
                    </a:p>
                  </a:txBody>
                  <a:tcPr marT="45719" marB="45719"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noFill/>
                  </a:tcPr>
                </a:tc>
              </a:tr>
              <a:tr h="1142981">
                <a:tc>
                  <a:txBody>
                    <a:bodyPr/>
                    <a:lstStyle>
                      <a:lvl1pPr>
                        <a:spcBef>
                          <a:spcPct val="20000"/>
                        </a:spcBef>
                        <a:defRPr sz="2800">
                          <a:solidFill>
                            <a:schemeClr val="tx1"/>
                          </a:solidFill>
                          <a:latin typeface="Calibri" pitchFamily="34" charset="0"/>
                          <a:ea typeface="SimSun" pitchFamily="2" charset="-122"/>
                          <a:sym typeface="Calibri" pitchFamily="34" charset="0"/>
                        </a:defRPr>
                      </a:lvl1pPr>
                      <a:lvl2pPr>
                        <a:spcBef>
                          <a:spcPct val="20000"/>
                        </a:spcBef>
                        <a:defRPr sz="2400">
                          <a:solidFill>
                            <a:schemeClr val="tx1"/>
                          </a:solidFill>
                          <a:latin typeface="Calibri" pitchFamily="34" charset="0"/>
                          <a:ea typeface="SimSun" pitchFamily="2" charset="-122"/>
                          <a:sym typeface="Calibri" pitchFamily="34" charset="0"/>
                        </a:defRPr>
                      </a:lvl2pPr>
                      <a:lvl3pPr>
                        <a:spcBef>
                          <a:spcPct val="20000"/>
                        </a:spcBef>
                        <a:defRPr sz="2000">
                          <a:solidFill>
                            <a:schemeClr val="tx1"/>
                          </a:solidFill>
                          <a:latin typeface="Calibri" pitchFamily="34" charset="0"/>
                          <a:ea typeface="SimSun" pitchFamily="2" charset="-122"/>
                          <a:sym typeface="Calibri" pitchFamily="34" charset="0"/>
                        </a:defRPr>
                      </a:lvl3pPr>
                      <a:lvl4pPr>
                        <a:spcBef>
                          <a:spcPct val="20000"/>
                        </a:spcBef>
                        <a:defRPr>
                          <a:solidFill>
                            <a:schemeClr val="tx1"/>
                          </a:solidFill>
                          <a:latin typeface="Calibri" pitchFamily="34" charset="0"/>
                          <a:ea typeface="SimSun" pitchFamily="2" charset="-122"/>
                          <a:sym typeface="Calibri" pitchFamily="34" charset="0"/>
                        </a:defRPr>
                      </a:lvl4pPr>
                      <a:lvl5pPr>
                        <a:spcBef>
                          <a:spcPct val="20000"/>
                        </a:spcBef>
                        <a:defRPr>
                          <a:solidFill>
                            <a:schemeClr val="tx1"/>
                          </a:solidFill>
                          <a:latin typeface="Calibri" pitchFamily="34" charset="0"/>
                          <a:ea typeface="SimSun" pitchFamily="2" charset="-122"/>
                          <a:sym typeface="Calibri" pitchFamily="34" charset="0"/>
                        </a:defRPr>
                      </a:lvl5pPr>
                      <a:lvl6pPr fontAlgn="base">
                        <a:spcBef>
                          <a:spcPct val="20000"/>
                        </a:spcBef>
                        <a:spcAft>
                          <a:spcPct val="0"/>
                        </a:spcAft>
                        <a:buFont typeface="Arial" pitchFamily="34" charset="0"/>
                        <a:defRPr>
                          <a:solidFill>
                            <a:schemeClr val="tx1"/>
                          </a:solidFill>
                          <a:latin typeface="Calibri" pitchFamily="34" charset="0"/>
                          <a:ea typeface="SimSun" pitchFamily="2" charset="-122"/>
                          <a:sym typeface="Calibri" pitchFamily="34" charset="0"/>
                        </a:defRPr>
                      </a:lvl6pPr>
                      <a:lvl7pPr fontAlgn="base">
                        <a:spcBef>
                          <a:spcPct val="20000"/>
                        </a:spcBef>
                        <a:spcAft>
                          <a:spcPct val="0"/>
                        </a:spcAft>
                        <a:buFont typeface="Arial" pitchFamily="34" charset="0"/>
                        <a:defRPr>
                          <a:solidFill>
                            <a:schemeClr val="tx1"/>
                          </a:solidFill>
                          <a:latin typeface="Calibri" pitchFamily="34" charset="0"/>
                          <a:ea typeface="SimSun" pitchFamily="2" charset="-122"/>
                          <a:sym typeface="Calibri" pitchFamily="34" charset="0"/>
                        </a:defRPr>
                      </a:lvl7pPr>
                      <a:lvl8pPr fontAlgn="base">
                        <a:spcBef>
                          <a:spcPct val="20000"/>
                        </a:spcBef>
                        <a:spcAft>
                          <a:spcPct val="0"/>
                        </a:spcAft>
                        <a:buFont typeface="Arial" pitchFamily="34" charset="0"/>
                        <a:defRPr>
                          <a:solidFill>
                            <a:schemeClr val="tx1"/>
                          </a:solidFill>
                          <a:latin typeface="Calibri" pitchFamily="34" charset="0"/>
                          <a:ea typeface="SimSun" pitchFamily="2" charset="-122"/>
                          <a:sym typeface="Calibri" pitchFamily="34" charset="0"/>
                        </a:defRPr>
                      </a:lvl8pPr>
                      <a:lvl9pPr fontAlgn="base">
                        <a:spcBef>
                          <a:spcPct val="20000"/>
                        </a:spcBef>
                        <a:spcAft>
                          <a:spcPct val="0"/>
                        </a:spcAft>
                        <a:buFont typeface="Arial" pitchFamily="34" charset="0"/>
                        <a:defRPr>
                          <a:solidFill>
                            <a:schemeClr val="tx1"/>
                          </a:solidFill>
                          <a:latin typeface="Calibri" pitchFamily="34" charset="0"/>
                          <a:ea typeface="SimSun" pitchFamily="2" charset="-122"/>
                          <a:sym typeface="Calibri"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pPr>
                      <a:r>
                        <a:rPr kumimoji="0" lang="en-US" altLang="zh-CN" sz="2000" b="0" i="0" u="none" strike="noStrike" cap="none" normalizeH="0" baseline="0" dirty="0" smtClean="0">
                          <a:ln>
                            <a:noFill/>
                          </a:ln>
                          <a:solidFill>
                            <a:srgbClr val="000000"/>
                          </a:solidFill>
                          <a:effectLst/>
                          <a:latin typeface="Calibri" pitchFamily="34" charset="0"/>
                          <a:ea typeface="SimSun" pitchFamily="2" charset="-122"/>
                          <a:sym typeface="Calibri" pitchFamily="34" charset="0"/>
                        </a:rPr>
                        <a:t>Communication difficulties in stroke patients</a:t>
                      </a:r>
                      <a:endParaRPr kumimoji="0" lang="en-US" altLang="zh-CN" sz="2000" b="0" i="0" u="none" strike="noStrike" cap="none" normalizeH="0" baseline="0" dirty="0" smtClean="0">
                        <a:ln>
                          <a:noFill/>
                        </a:ln>
                        <a:solidFill>
                          <a:schemeClr val="tx1"/>
                        </a:solidFill>
                        <a:effectLst/>
                        <a:latin typeface="Calibri" pitchFamily="34" charset="0"/>
                        <a:ea typeface="SimSun" pitchFamily="2" charset="-122"/>
                        <a:sym typeface="Calibri" pitchFamily="34" charset="0"/>
                      </a:endParaRPr>
                    </a:p>
                  </a:txBody>
                  <a:tcPr marT="45719" marB="45719"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Calibri" pitchFamily="34" charset="0"/>
                          <a:ea typeface="SimSun" pitchFamily="2" charset="-122"/>
                          <a:sym typeface="Calibri" pitchFamily="34" charset="0"/>
                        </a:defRPr>
                      </a:lvl1pPr>
                      <a:lvl2pPr>
                        <a:spcBef>
                          <a:spcPct val="20000"/>
                        </a:spcBef>
                        <a:defRPr sz="2400">
                          <a:solidFill>
                            <a:schemeClr val="tx1"/>
                          </a:solidFill>
                          <a:latin typeface="Calibri" pitchFamily="34" charset="0"/>
                          <a:ea typeface="SimSun" pitchFamily="2" charset="-122"/>
                          <a:sym typeface="Calibri" pitchFamily="34" charset="0"/>
                        </a:defRPr>
                      </a:lvl2pPr>
                      <a:lvl3pPr>
                        <a:spcBef>
                          <a:spcPct val="20000"/>
                        </a:spcBef>
                        <a:defRPr sz="2000">
                          <a:solidFill>
                            <a:schemeClr val="tx1"/>
                          </a:solidFill>
                          <a:latin typeface="Calibri" pitchFamily="34" charset="0"/>
                          <a:ea typeface="SimSun" pitchFamily="2" charset="-122"/>
                          <a:sym typeface="Calibri" pitchFamily="34" charset="0"/>
                        </a:defRPr>
                      </a:lvl3pPr>
                      <a:lvl4pPr>
                        <a:spcBef>
                          <a:spcPct val="20000"/>
                        </a:spcBef>
                        <a:defRPr>
                          <a:solidFill>
                            <a:schemeClr val="tx1"/>
                          </a:solidFill>
                          <a:latin typeface="Calibri" pitchFamily="34" charset="0"/>
                          <a:ea typeface="SimSun" pitchFamily="2" charset="-122"/>
                          <a:sym typeface="Calibri" pitchFamily="34" charset="0"/>
                        </a:defRPr>
                      </a:lvl4pPr>
                      <a:lvl5pPr>
                        <a:spcBef>
                          <a:spcPct val="20000"/>
                        </a:spcBef>
                        <a:defRPr>
                          <a:solidFill>
                            <a:schemeClr val="tx1"/>
                          </a:solidFill>
                          <a:latin typeface="Calibri" pitchFamily="34" charset="0"/>
                          <a:ea typeface="SimSun" pitchFamily="2" charset="-122"/>
                          <a:sym typeface="Calibri" pitchFamily="34" charset="0"/>
                        </a:defRPr>
                      </a:lvl5pPr>
                      <a:lvl6pPr fontAlgn="base">
                        <a:spcBef>
                          <a:spcPct val="20000"/>
                        </a:spcBef>
                        <a:spcAft>
                          <a:spcPct val="0"/>
                        </a:spcAft>
                        <a:buFont typeface="Arial" pitchFamily="34" charset="0"/>
                        <a:defRPr>
                          <a:solidFill>
                            <a:schemeClr val="tx1"/>
                          </a:solidFill>
                          <a:latin typeface="Calibri" pitchFamily="34" charset="0"/>
                          <a:ea typeface="SimSun" pitchFamily="2" charset="-122"/>
                          <a:sym typeface="Calibri" pitchFamily="34" charset="0"/>
                        </a:defRPr>
                      </a:lvl6pPr>
                      <a:lvl7pPr fontAlgn="base">
                        <a:spcBef>
                          <a:spcPct val="20000"/>
                        </a:spcBef>
                        <a:spcAft>
                          <a:spcPct val="0"/>
                        </a:spcAft>
                        <a:buFont typeface="Arial" pitchFamily="34" charset="0"/>
                        <a:defRPr>
                          <a:solidFill>
                            <a:schemeClr val="tx1"/>
                          </a:solidFill>
                          <a:latin typeface="Calibri" pitchFamily="34" charset="0"/>
                          <a:ea typeface="SimSun" pitchFamily="2" charset="-122"/>
                          <a:sym typeface="Calibri" pitchFamily="34" charset="0"/>
                        </a:defRPr>
                      </a:lvl7pPr>
                      <a:lvl8pPr fontAlgn="base">
                        <a:spcBef>
                          <a:spcPct val="20000"/>
                        </a:spcBef>
                        <a:spcAft>
                          <a:spcPct val="0"/>
                        </a:spcAft>
                        <a:buFont typeface="Arial" pitchFamily="34" charset="0"/>
                        <a:defRPr>
                          <a:solidFill>
                            <a:schemeClr val="tx1"/>
                          </a:solidFill>
                          <a:latin typeface="Calibri" pitchFamily="34" charset="0"/>
                          <a:ea typeface="SimSun" pitchFamily="2" charset="-122"/>
                          <a:sym typeface="Calibri" pitchFamily="34" charset="0"/>
                        </a:defRPr>
                      </a:lvl8pPr>
                      <a:lvl9pPr fontAlgn="base">
                        <a:spcBef>
                          <a:spcPct val="20000"/>
                        </a:spcBef>
                        <a:spcAft>
                          <a:spcPct val="0"/>
                        </a:spcAft>
                        <a:buFont typeface="Arial" pitchFamily="34" charset="0"/>
                        <a:defRPr>
                          <a:solidFill>
                            <a:schemeClr val="tx1"/>
                          </a:solidFill>
                          <a:latin typeface="Calibri" pitchFamily="34" charset="0"/>
                          <a:ea typeface="SimSun" pitchFamily="2" charset="-122"/>
                          <a:sym typeface="Calibri"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pPr>
                      <a:r>
                        <a:rPr kumimoji="0" lang="en-US" altLang="zh-CN" sz="2000" b="0" i="0" u="none" strike="noStrike" cap="none" normalizeH="0" baseline="0" dirty="0" smtClean="0">
                          <a:ln>
                            <a:noFill/>
                          </a:ln>
                          <a:solidFill>
                            <a:srgbClr val="000000"/>
                          </a:solidFill>
                          <a:effectLst/>
                          <a:latin typeface="Calibri" pitchFamily="34" charset="0"/>
                          <a:ea typeface="SimSun" pitchFamily="2" charset="-122"/>
                          <a:sym typeface="Calibri" pitchFamily="34" charset="0"/>
                        </a:rPr>
                        <a:t>£15.4 million annual saving</a:t>
                      </a:r>
                      <a:endParaRPr kumimoji="0" lang="en-US" altLang="zh-CN" sz="2000" b="0" i="0" u="none" strike="noStrike" cap="none" normalizeH="0" baseline="0" dirty="0" smtClean="0">
                        <a:ln>
                          <a:noFill/>
                        </a:ln>
                        <a:solidFill>
                          <a:schemeClr val="tx1"/>
                        </a:solidFill>
                        <a:effectLst/>
                        <a:latin typeface="Calibri" pitchFamily="34" charset="0"/>
                        <a:ea typeface="SimSun" pitchFamily="2" charset="-122"/>
                        <a:sym typeface="Calibri" pitchFamily="34" charset="0"/>
                      </a:endParaRPr>
                    </a:p>
                  </a:txBody>
                  <a:tcPr marT="45719" marB="45719"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Calibri" pitchFamily="34" charset="0"/>
                          <a:ea typeface="SimSun" pitchFamily="2" charset="-122"/>
                          <a:sym typeface="Calibri" pitchFamily="34" charset="0"/>
                        </a:defRPr>
                      </a:lvl1pPr>
                      <a:lvl2pPr>
                        <a:spcBef>
                          <a:spcPct val="20000"/>
                        </a:spcBef>
                        <a:defRPr sz="2400">
                          <a:solidFill>
                            <a:schemeClr val="tx1"/>
                          </a:solidFill>
                          <a:latin typeface="Calibri" pitchFamily="34" charset="0"/>
                          <a:ea typeface="SimSun" pitchFamily="2" charset="-122"/>
                          <a:sym typeface="Calibri" pitchFamily="34" charset="0"/>
                        </a:defRPr>
                      </a:lvl2pPr>
                      <a:lvl3pPr>
                        <a:spcBef>
                          <a:spcPct val="20000"/>
                        </a:spcBef>
                        <a:defRPr sz="2000">
                          <a:solidFill>
                            <a:schemeClr val="tx1"/>
                          </a:solidFill>
                          <a:latin typeface="Calibri" pitchFamily="34" charset="0"/>
                          <a:ea typeface="SimSun" pitchFamily="2" charset="-122"/>
                          <a:sym typeface="Calibri" pitchFamily="34" charset="0"/>
                        </a:defRPr>
                      </a:lvl3pPr>
                      <a:lvl4pPr>
                        <a:spcBef>
                          <a:spcPct val="20000"/>
                        </a:spcBef>
                        <a:defRPr>
                          <a:solidFill>
                            <a:schemeClr val="tx1"/>
                          </a:solidFill>
                          <a:latin typeface="Calibri" pitchFamily="34" charset="0"/>
                          <a:ea typeface="SimSun" pitchFamily="2" charset="-122"/>
                          <a:sym typeface="Calibri" pitchFamily="34" charset="0"/>
                        </a:defRPr>
                      </a:lvl4pPr>
                      <a:lvl5pPr>
                        <a:spcBef>
                          <a:spcPct val="20000"/>
                        </a:spcBef>
                        <a:defRPr>
                          <a:solidFill>
                            <a:schemeClr val="tx1"/>
                          </a:solidFill>
                          <a:latin typeface="Calibri" pitchFamily="34" charset="0"/>
                          <a:ea typeface="SimSun" pitchFamily="2" charset="-122"/>
                          <a:sym typeface="Calibri" pitchFamily="34" charset="0"/>
                        </a:defRPr>
                      </a:lvl5pPr>
                      <a:lvl6pPr fontAlgn="base">
                        <a:spcBef>
                          <a:spcPct val="20000"/>
                        </a:spcBef>
                        <a:spcAft>
                          <a:spcPct val="0"/>
                        </a:spcAft>
                        <a:buFont typeface="Arial" pitchFamily="34" charset="0"/>
                        <a:defRPr>
                          <a:solidFill>
                            <a:schemeClr val="tx1"/>
                          </a:solidFill>
                          <a:latin typeface="Calibri" pitchFamily="34" charset="0"/>
                          <a:ea typeface="SimSun" pitchFamily="2" charset="-122"/>
                          <a:sym typeface="Calibri" pitchFamily="34" charset="0"/>
                        </a:defRPr>
                      </a:lvl6pPr>
                      <a:lvl7pPr fontAlgn="base">
                        <a:spcBef>
                          <a:spcPct val="20000"/>
                        </a:spcBef>
                        <a:spcAft>
                          <a:spcPct val="0"/>
                        </a:spcAft>
                        <a:buFont typeface="Arial" pitchFamily="34" charset="0"/>
                        <a:defRPr>
                          <a:solidFill>
                            <a:schemeClr val="tx1"/>
                          </a:solidFill>
                          <a:latin typeface="Calibri" pitchFamily="34" charset="0"/>
                          <a:ea typeface="SimSun" pitchFamily="2" charset="-122"/>
                          <a:sym typeface="Calibri" pitchFamily="34" charset="0"/>
                        </a:defRPr>
                      </a:lvl7pPr>
                      <a:lvl8pPr fontAlgn="base">
                        <a:spcBef>
                          <a:spcPct val="20000"/>
                        </a:spcBef>
                        <a:spcAft>
                          <a:spcPct val="0"/>
                        </a:spcAft>
                        <a:buFont typeface="Arial" pitchFamily="34" charset="0"/>
                        <a:defRPr>
                          <a:solidFill>
                            <a:schemeClr val="tx1"/>
                          </a:solidFill>
                          <a:latin typeface="Calibri" pitchFamily="34" charset="0"/>
                          <a:ea typeface="SimSun" pitchFamily="2" charset="-122"/>
                          <a:sym typeface="Calibri" pitchFamily="34" charset="0"/>
                        </a:defRPr>
                      </a:lvl8pPr>
                      <a:lvl9pPr fontAlgn="base">
                        <a:spcBef>
                          <a:spcPct val="20000"/>
                        </a:spcBef>
                        <a:spcAft>
                          <a:spcPct val="0"/>
                        </a:spcAft>
                        <a:buFont typeface="Arial" pitchFamily="34" charset="0"/>
                        <a:defRPr>
                          <a:solidFill>
                            <a:schemeClr val="tx1"/>
                          </a:solidFill>
                          <a:latin typeface="Calibri" pitchFamily="34" charset="0"/>
                          <a:ea typeface="SimSun" pitchFamily="2" charset="-122"/>
                          <a:sym typeface="Calibri"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pPr>
                      <a:r>
                        <a:rPr kumimoji="0" lang="en-US" altLang="zh-CN" sz="2000" b="0" i="0" u="none" strike="noStrike" cap="none" normalizeH="0" baseline="0" dirty="0" smtClean="0">
                          <a:ln>
                            <a:noFill/>
                          </a:ln>
                          <a:solidFill>
                            <a:srgbClr val="000000"/>
                          </a:solidFill>
                          <a:effectLst/>
                          <a:latin typeface="Calibri" pitchFamily="34" charset="0"/>
                          <a:ea typeface="SimSun" pitchFamily="2" charset="-122"/>
                          <a:sym typeface="Calibri" pitchFamily="34" charset="0"/>
                        </a:rPr>
                        <a:t>£1.30 for every £1 invested</a:t>
                      </a:r>
                      <a:endParaRPr kumimoji="0" lang="en-US" altLang="zh-CN" sz="2000" b="0" i="0" u="none" strike="noStrike" cap="none" normalizeH="0" baseline="0" dirty="0" smtClean="0">
                        <a:ln>
                          <a:noFill/>
                        </a:ln>
                        <a:solidFill>
                          <a:schemeClr val="tx1"/>
                        </a:solidFill>
                        <a:effectLst/>
                        <a:latin typeface="Calibri" pitchFamily="34" charset="0"/>
                        <a:ea typeface="SimSun" pitchFamily="2" charset="-122"/>
                        <a:sym typeface="Calibri" pitchFamily="34" charset="0"/>
                      </a:endParaRPr>
                    </a:p>
                  </a:txBody>
                  <a:tcPr marT="45719" marB="45719"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noFill/>
                  </a:tcPr>
                </a:tc>
              </a:tr>
            </a:tbl>
          </a:graphicData>
        </a:graphic>
      </p:graphicFrame>
      <p:pic>
        <p:nvPicPr>
          <p:cNvPr id="5" name="Picture 2" descr="Giving Voice UK">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7894" y="404664"/>
            <a:ext cx="2016221" cy="10081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288367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Rectangle 2"/>
          <p:cNvSpPr>
            <a:spLocks noGrp="1" noChangeArrowheads="1"/>
          </p:cNvSpPr>
          <p:nvPr>
            <p:ph type="title"/>
          </p:nvPr>
        </p:nvSpPr>
        <p:spPr/>
        <p:txBody>
          <a:bodyPr/>
          <a:lstStyle/>
          <a:p>
            <a:pPr eaLnBrk="1" hangingPunct="1"/>
            <a:r>
              <a:rPr lang="en-GB" altLang="en-US" dirty="0" smtClean="0"/>
              <a:t>   </a:t>
            </a:r>
            <a:r>
              <a:rPr lang="en-GB" altLang="en-US" b="1" dirty="0" smtClean="0"/>
              <a:t>Why campaign?</a:t>
            </a:r>
            <a:endParaRPr lang="en-US" altLang="en-US" b="1" dirty="0" smtClean="0"/>
          </a:p>
        </p:txBody>
      </p:sp>
      <p:sp>
        <p:nvSpPr>
          <p:cNvPr id="25603" name="Rectangle 3"/>
          <p:cNvSpPr>
            <a:spLocks noGrp="1" noChangeArrowheads="1"/>
          </p:cNvSpPr>
          <p:nvPr>
            <p:ph type="body" sz="half" idx="1"/>
          </p:nvPr>
        </p:nvSpPr>
        <p:spPr>
          <a:xfrm>
            <a:off x="416354" y="1844824"/>
            <a:ext cx="8218487" cy="5257800"/>
          </a:xfrm>
        </p:spPr>
        <p:txBody>
          <a:bodyPr>
            <a:normAutofit/>
          </a:bodyPr>
          <a:lstStyle/>
          <a:p>
            <a:pPr marL="0" indent="0" eaLnBrk="1" hangingPunct="1">
              <a:lnSpc>
                <a:spcPct val="80000"/>
              </a:lnSpc>
              <a:buSzPct val="100000"/>
              <a:buFont typeface="Wingdings" pitchFamily="2" charset="2"/>
              <a:buNone/>
              <a:defRPr/>
            </a:pPr>
            <a:r>
              <a:rPr lang="en-GB" altLang="en-US" b="1" dirty="0" smtClean="0"/>
              <a:t>But...</a:t>
            </a:r>
          </a:p>
          <a:p>
            <a:pPr marL="342900" lvl="2" indent="-342900" eaLnBrk="1" hangingPunct="1">
              <a:lnSpc>
                <a:spcPct val="80000"/>
              </a:lnSpc>
              <a:buFont typeface="Arial" pitchFamily="34" charset="0"/>
              <a:buChar char="•"/>
              <a:defRPr/>
            </a:pPr>
            <a:r>
              <a:rPr lang="en-GB" altLang="en-US" sz="3200" dirty="0" smtClean="0"/>
              <a:t>80% of speech and language therapy services are being asked to cut costs and services resulting in:</a:t>
            </a:r>
          </a:p>
          <a:p>
            <a:pPr marL="0" lvl="2" indent="0" eaLnBrk="1" hangingPunct="1">
              <a:lnSpc>
                <a:spcPct val="80000"/>
              </a:lnSpc>
              <a:buNone/>
              <a:defRPr/>
            </a:pPr>
            <a:r>
              <a:rPr lang="en-GB" altLang="en-US" sz="3200" dirty="0"/>
              <a:t>	</a:t>
            </a:r>
            <a:r>
              <a:rPr lang="en-GB" altLang="en-US" sz="3200" dirty="0" smtClean="0"/>
              <a:t>-  increased waiting times </a:t>
            </a:r>
            <a:endParaRPr lang="en-GB" altLang="en-US" sz="3200" dirty="0"/>
          </a:p>
          <a:p>
            <a:pPr marL="0" lvl="2" indent="0" eaLnBrk="1" hangingPunct="1">
              <a:lnSpc>
                <a:spcPct val="80000"/>
              </a:lnSpc>
              <a:buNone/>
              <a:defRPr/>
            </a:pPr>
            <a:r>
              <a:rPr lang="en-GB" altLang="en-US" sz="3200" dirty="0"/>
              <a:t>	</a:t>
            </a:r>
            <a:r>
              <a:rPr lang="en-GB" altLang="en-US" sz="3200" dirty="0" smtClean="0"/>
              <a:t>- reduced access to services</a:t>
            </a:r>
          </a:p>
          <a:p>
            <a:pPr marL="0" lvl="2" indent="0" eaLnBrk="1" hangingPunct="1">
              <a:lnSpc>
                <a:spcPct val="80000"/>
              </a:lnSpc>
              <a:buNone/>
              <a:defRPr/>
            </a:pPr>
            <a:endParaRPr lang="en-GB" altLang="en-US" sz="1000" dirty="0" smtClean="0"/>
          </a:p>
          <a:p>
            <a:pPr marL="0" lvl="2" indent="0" eaLnBrk="1" hangingPunct="1">
              <a:lnSpc>
                <a:spcPct val="80000"/>
              </a:lnSpc>
              <a:buNone/>
              <a:defRPr/>
            </a:pPr>
            <a:endParaRPr lang="en-GB" altLang="en-US" sz="1000" dirty="0" smtClean="0"/>
          </a:p>
          <a:p>
            <a:pPr marL="342900" lvl="2" indent="-342900" eaLnBrk="1" hangingPunct="1">
              <a:lnSpc>
                <a:spcPct val="80000"/>
              </a:lnSpc>
              <a:buFont typeface="Arial" pitchFamily="34" charset="0"/>
              <a:buChar char="•"/>
              <a:defRPr/>
            </a:pPr>
            <a:r>
              <a:rPr lang="en-GB" altLang="en-US" sz="3200" dirty="0" smtClean="0"/>
              <a:t>Media campaigns fight to increase numbers of nurses and doctors …</a:t>
            </a:r>
            <a:r>
              <a:rPr lang="en-GB" altLang="en-US" sz="3200" b="1" dirty="0" smtClean="0"/>
              <a:t>what about support services?</a:t>
            </a:r>
            <a:endParaRPr lang="en-US" altLang="en-US" sz="3200" b="1" dirty="0" smtClean="0"/>
          </a:p>
          <a:p>
            <a:pPr eaLnBrk="1" hangingPunct="1">
              <a:lnSpc>
                <a:spcPct val="80000"/>
              </a:lnSpc>
              <a:buFont typeface="Arial" pitchFamily="34" charset="0"/>
              <a:buChar char="•"/>
              <a:defRPr/>
            </a:pPr>
            <a:endParaRPr lang="en-US" altLang="en-US" dirty="0" smtClean="0"/>
          </a:p>
          <a:p>
            <a:pPr eaLnBrk="1" hangingPunct="1">
              <a:lnSpc>
                <a:spcPct val="80000"/>
              </a:lnSpc>
              <a:buFont typeface="Arial" pitchFamily="34" charset="0"/>
              <a:buChar char="•"/>
              <a:defRPr/>
            </a:pPr>
            <a:endParaRPr lang="en-US" altLang="en-US" sz="1800" dirty="0" smtClean="0"/>
          </a:p>
          <a:p>
            <a:pPr eaLnBrk="1" hangingPunct="1">
              <a:lnSpc>
                <a:spcPct val="80000"/>
              </a:lnSpc>
              <a:buFont typeface="Arial" pitchFamily="34" charset="0"/>
              <a:buChar char="•"/>
              <a:defRPr/>
            </a:pPr>
            <a:endParaRPr lang="en-US" altLang="en-US" sz="1800" dirty="0" smtClean="0"/>
          </a:p>
        </p:txBody>
      </p:sp>
      <p:pic>
        <p:nvPicPr>
          <p:cNvPr id="7" name="Picture 2" descr="SRF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6296" y="311175"/>
            <a:ext cx="1558042" cy="1227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Giving Voice UK">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5536" y="404664"/>
            <a:ext cx="1747593" cy="8737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051560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t>Key Messages</a:t>
            </a:r>
            <a:endParaRPr lang="en-GB" b="1" dirty="0"/>
          </a:p>
        </p:txBody>
      </p:sp>
      <p:sp>
        <p:nvSpPr>
          <p:cNvPr id="3" name="Content Placeholder 2"/>
          <p:cNvSpPr>
            <a:spLocks noGrp="1"/>
          </p:cNvSpPr>
          <p:nvPr>
            <p:ph idx="1"/>
          </p:nvPr>
        </p:nvSpPr>
        <p:spPr>
          <a:xfrm>
            <a:off x="251520" y="1600200"/>
            <a:ext cx="8640960" cy="4997152"/>
          </a:xfrm>
        </p:spPr>
        <p:txBody>
          <a:bodyPr>
            <a:normAutofit/>
          </a:bodyPr>
          <a:lstStyle/>
          <a:p>
            <a:r>
              <a:rPr lang="en-GB" sz="2800" dirty="0" smtClean="0"/>
              <a:t>Greater awareness of speech and language therapy</a:t>
            </a:r>
          </a:p>
          <a:p>
            <a:pPr marL="0" indent="0">
              <a:buNone/>
            </a:pPr>
            <a:endParaRPr lang="en-GB" sz="1100" dirty="0" smtClean="0"/>
          </a:p>
          <a:p>
            <a:r>
              <a:rPr lang="en-GB" sz="2800" dirty="0" smtClean="0"/>
              <a:t>The impact </a:t>
            </a:r>
            <a:r>
              <a:rPr lang="en-GB" sz="2800" dirty="0"/>
              <a:t>speech and language </a:t>
            </a:r>
            <a:r>
              <a:rPr lang="en-GB" sz="2800" dirty="0" smtClean="0"/>
              <a:t>therapy can have on service users.</a:t>
            </a:r>
            <a:endParaRPr lang="en-GB" sz="2800" dirty="0"/>
          </a:p>
          <a:p>
            <a:pPr marL="914400" lvl="2" indent="0">
              <a:buNone/>
            </a:pPr>
            <a:r>
              <a:rPr lang="en-GB" sz="2800" dirty="0" smtClean="0"/>
              <a:t>- Rehabilitation and management of symptoms</a:t>
            </a:r>
          </a:p>
          <a:p>
            <a:pPr lvl="2">
              <a:buFontTx/>
              <a:buChar char="-"/>
            </a:pPr>
            <a:r>
              <a:rPr lang="en-GB" sz="2800" dirty="0" smtClean="0"/>
              <a:t>Re-enablement back into society</a:t>
            </a:r>
          </a:p>
          <a:p>
            <a:pPr marL="914400" lvl="2" indent="0">
              <a:buNone/>
            </a:pPr>
            <a:endParaRPr lang="en-GB" sz="1000" dirty="0" smtClean="0"/>
          </a:p>
          <a:p>
            <a:endParaRPr lang="en-GB" sz="1000" dirty="0" smtClean="0"/>
          </a:p>
          <a:p>
            <a:r>
              <a:rPr lang="en-GB" sz="2800" dirty="0" smtClean="0"/>
              <a:t>Remember wider support services not just doctors and nurses in the NHS!</a:t>
            </a:r>
          </a:p>
          <a:p>
            <a:endParaRPr lang="en-GB" dirty="0"/>
          </a:p>
        </p:txBody>
      </p:sp>
      <p:pic>
        <p:nvPicPr>
          <p:cNvPr id="4" name="Picture 2" descr="SRF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6296" y="227694"/>
            <a:ext cx="1558042" cy="1227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Giving Voice UK">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5535" y="246521"/>
            <a:ext cx="1747593" cy="8737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834887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idx="4294967295"/>
          </p:nvPr>
        </p:nvSpPr>
        <p:spPr>
          <a:xfrm>
            <a:off x="468313" y="549275"/>
            <a:ext cx="8229600" cy="1143000"/>
          </a:xfrm>
        </p:spPr>
        <p:txBody>
          <a:bodyPr/>
          <a:lstStyle/>
          <a:p>
            <a:pPr algn="l"/>
            <a:r>
              <a:rPr lang="en-GB" altLang="en-US" dirty="0" smtClean="0"/>
              <a:t>                   </a:t>
            </a:r>
            <a:endParaRPr lang="en-US" altLang="en-US" dirty="0" smtClean="0"/>
          </a:p>
        </p:txBody>
      </p:sp>
      <p:sp>
        <p:nvSpPr>
          <p:cNvPr id="22531" name="Rectangle 3"/>
          <p:cNvSpPr>
            <a:spLocks noGrp="1" noChangeArrowheads="1"/>
          </p:cNvSpPr>
          <p:nvPr>
            <p:ph type="body" idx="1"/>
          </p:nvPr>
        </p:nvSpPr>
        <p:spPr>
          <a:xfrm>
            <a:off x="468313" y="1989138"/>
            <a:ext cx="8229600" cy="4319587"/>
          </a:xfrm>
        </p:spPr>
        <p:txBody>
          <a:bodyPr/>
          <a:lstStyle/>
          <a:p>
            <a:pPr marL="342900" indent="-342900" algn="l" eaLnBrk="1" hangingPunct="1">
              <a:lnSpc>
                <a:spcPct val="80000"/>
              </a:lnSpc>
              <a:buFont typeface="Arial" pitchFamily="34" charset="0"/>
              <a:buChar char="•"/>
              <a:defRPr/>
            </a:pPr>
            <a:endParaRPr lang="en-GB" altLang="en-US" dirty="0" smtClean="0">
              <a:solidFill>
                <a:schemeClr val="tx1"/>
              </a:solidFill>
            </a:endParaRPr>
          </a:p>
          <a:p>
            <a:pPr marL="342900" indent="-342900" algn="l" eaLnBrk="1" hangingPunct="1">
              <a:lnSpc>
                <a:spcPct val="80000"/>
              </a:lnSpc>
              <a:buFont typeface="Arial" pitchFamily="34" charset="0"/>
              <a:buChar char="•"/>
              <a:defRPr/>
            </a:pPr>
            <a:r>
              <a:rPr lang="en-GB" altLang="en-US" dirty="0" smtClean="0">
                <a:solidFill>
                  <a:schemeClr val="tx1"/>
                </a:solidFill>
              </a:rPr>
              <a:t>National campaign by Royal College of Speech and Language Therapists </a:t>
            </a:r>
          </a:p>
          <a:p>
            <a:pPr marL="342900" indent="-342900" algn="l" eaLnBrk="1" hangingPunct="1">
              <a:lnSpc>
                <a:spcPct val="80000"/>
              </a:lnSpc>
              <a:buFont typeface="Arial" pitchFamily="34" charset="0"/>
              <a:buChar char="•"/>
              <a:defRPr/>
            </a:pPr>
            <a:r>
              <a:rPr lang="en-GB" altLang="en-US" dirty="0" smtClean="0">
                <a:solidFill>
                  <a:schemeClr val="tx1"/>
                </a:solidFill>
              </a:rPr>
              <a:t>Increase understanding of the role of speech and language therapy</a:t>
            </a:r>
          </a:p>
          <a:p>
            <a:pPr marL="342900" indent="-342900" algn="l" eaLnBrk="1" hangingPunct="1">
              <a:lnSpc>
                <a:spcPct val="80000"/>
              </a:lnSpc>
              <a:buFont typeface="Arial" pitchFamily="34" charset="0"/>
              <a:buChar char="•"/>
              <a:defRPr/>
            </a:pPr>
            <a:r>
              <a:rPr lang="en-GB" altLang="en-US" dirty="0" smtClean="0">
                <a:solidFill>
                  <a:schemeClr val="tx1"/>
                </a:solidFill>
              </a:rPr>
              <a:t>Show how it transforms lives</a:t>
            </a:r>
          </a:p>
          <a:p>
            <a:pPr marL="342900" indent="-342900" algn="l" eaLnBrk="1" hangingPunct="1">
              <a:lnSpc>
                <a:spcPct val="80000"/>
              </a:lnSpc>
              <a:buFont typeface="Arial" pitchFamily="34" charset="0"/>
              <a:buChar char="•"/>
              <a:defRPr/>
            </a:pPr>
            <a:r>
              <a:rPr lang="en-GB" altLang="en-US" dirty="0" smtClean="0">
                <a:solidFill>
                  <a:schemeClr val="tx1"/>
                </a:solidFill>
              </a:rPr>
              <a:t>Show how investment in speech and language therapy can save money for the government, society and the economy </a:t>
            </a:r>
          </a:p>
          <a:p>
            <a:pPr algn="l" eaLnBrk="1" hangingPunct="1">
              <a:lnSpc>
                <a:spcPct val="80000"/>
              </a:lnSpc>
              <a:buSzPct val="100000"/>
              <a:buFont typeface="Wingdings" pitchFamily="2" charset="2"/>
              <a:buNone/>
              <a:defRPr/>
            </a:pPr>
            <a:endParaRPr lang="en-GB" altLang="en-US" dirty="0" smtClean="0"/>
          </a:p>
        </p:txBody>
      </p:sp>
      <p:pic>
        <p:nvPicPr>
          <p:cNvPr id="20484" name="Picture 4" descr="RCSL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9391" y="706470"/>
            <a:ext cx="1492501" cy="1364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descr="Giving Voice UK">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27784" y="555566"/>
            <a:ext cx="3331769" cy="166588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SRF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36296" y="311175"/>
            <a:ext cx="1558042" cy="1227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9709260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noChangeArrowheads="1"/>
          </p:cNvSpPr>
          <p:nvPr>
            <p:ph type="title" idx="4294967295"/>
          </p:nvPr>
        </p:nvSpPr>
        <p:spPr>
          <a:xfrm>
            <a:off x="179512" y="706962"/>
            <a:ext cx="8229600" cy="1143000"/>
          </a:xfrm>
        </p:spPr>
        <p:txBody>
          <a:bodyPr/>
          <a:lstStyle/>
          <a:p>
            <a:pPr marL="0" indent="0" eaLnBrk="1" hangingPunct="1"/>
            <a:r>
              <a:rPr lang="en-US" altLang="zh-CN" b="1" dirty="0" smtClean="0"/>
              <a:t>	Our service</a:t>
            </a:r>
          </a:p>
        </p:txBody>
      </p:sp>
      <p:sp>
        <p:nvSpPr>
          <p:cNvPr id="19459" name="Content Placeholder 2"/>
          <p:cNvSpPr>
            <a:spLocks noGrp="1" noChangeArrowheads="1"/>
          </p:cNvSpPr>
          <p:nvPr>
            <p:ph idx="1"/>
          </p:nvPr>
        </p:nvSpPr>
        <p:spPr>
          <a:xfrm>
            <a:off x="457200" y="1268760"/>
            <a:ext cx="8507413" cy="5328592"/>
          </a:xfrm>
        </p:spPr>
        <p:txBody>
          <a:bodyPr>
            <a:normAutofit/>
          </a:bodyPr>
          <a:lstStyle/>
          <a:p>
            <a:pPr algn="l" eaLnBrk="1" hangingPunct="1">
              <a:lnSpc>
                <a:spcPct val="80000"/>
              </a:lnSpc>
            </a:pPr>
            <a:endParaRPr lang="en-GB" altLang="en-US" sz="2800" dirty="0" smtClean="0">
              <a:solidFill>
                <a:schemeClr val="tx1"/>
              </a:solidFill>
            </a:endParaRPr>
          </a:p>
          <a:p>
            <a:pPr algn="l" eaLnBrk="1" hangingPunct="1">
              <a:lnSpc>
                <a:spcPct val="80000"/>
              </a:lnSpc>
            </a:pPr>
            <a:endParaRPr lang="en-GB" altLang="en-US" sz="2800" dirty="0">
              <a:solidFill>
                <a:schemeClr val="tx1"/>
              </a:solidFill>
            </a:endParaRPr>
          </a:p>
          <a:p>
            <a:pPr marL="457200" indent="-457200" algn="l">
              <a:lnSpc>
                <a:spcPct val="80000"/>
              </a:lnSpc>
              <a:buFont typeface="Arial" panose="020B0604020202020204" pitchFamily="34" charset="0"/>
              <a:buChar char="•"/>
            </a:pPr>
            <a:r>
              <a:rPr lang="en-GB" altLang="en-US" dirty="0" smtClean="0">
                <a:solidFill>
                  <a:schemeClr val="tx1"/>
                </a:solidFill>
              </a:rPr>
              <a:t>Adult service </a:t>
            </a:r>
          </a:p>
          <a:p>
            <a:pPr marL="457200" indent="-457200" algn="l" eaLnBrk="1" hangingPunct="1">
              <a:lnSpc>
                <a:spcPct val="80000"/>
              </a:lnSpc>
              <a:buFont typeface="Arial" panose="020B0604020202020204" pitchFamily="34" charset="0"/>
              <a:buChar char="•"/>
            </a:pPr>
            <a:endParaRPr lang="en-GB" altLang="en-US" sz="1400" dirty="0" smtClean="0">
              <a:solidFill>
                <a:schemeClr val="tx1"/>
              </a:solidFill>
            </a:endParaRPr>
          </a:p>
          <a:p>
            <a:pPr algn="l" eaLnBrk="1" hangingPunct="1">
              <a:lnSpc>
                <a:spcPct val="80000"/>
              </a:lnSpc>
            </a:pPr>
            <a:endParaRPr lang="en-GB" altLang="en-US" sz="1400" dirty="0" smtClean="0">
              <a:solidFill>
                <a:schemeClr val="tx1"/>
              </a:solidFill>
            </a:endParaRPr>
          </a:p>
          <a:p>
            <a:pPr marL="342900" indent="-342900" algn="l" eaLnBrk="1" hangingPunct="1">
              <a:lnSpc>
                <a:spcPct val="80000"/>
              </a:lnSpc>
              <a:buFont typeface="Arial" charset="0"/>
              <a:buChar char="•"/>
            </a:pPr>
            <a:r>
              <a:rPr lang="en-US" altLang="en-US" dirty="0" smtClean="0">
                <a:solidFill>
                  <a:schemeClr val="tx1"/>
                </a:solidFill>
              </a:rPr>
              <a:t>Communication and swallowing difficulties </a:t>
            </a:r>
          </a:p>
          <a:p>
            <a:pPr algn="l" eaLnBrk="1" hangingPunct="1">
              <a:lnSpc>
                <a:spcPct val="80000"/>
              </a:lnSpc>
            </a:pPr>
            <a:endParaRPr lang="en-US" altLang="en-US" sz="1400" dirty="0">
              <a:solidFill>
                <a:schemeClr val="tx1"/>
              </a:solidFill>
            </a:endParaRPr>
          </a:p>
          <a:p>
            <a:pPr algn="l" eaLnBrk="1" hangingPunct="1">
              <a:lnSpc>
                <a:spcPct val="80000"/>
              </a:lnSpc>
            </a:pPr>
            <a:endParaRPr lang="en-US" altLang="en-US" sz="1400" dirty="0" smtClean="0">
              <a:solidFill>
                <a:schemeClr val="tx1"/>
              </a:solidFill>
            </a:endParaRPr>
          </a:p>
          <a:p>
            <a:pPr marL="342900" indent="-342900" algn="l">
              <a:lnSpc>
                <a:spcPct val="80000"/>
              </a:lnSpc>
              <a:buFont typeface="Arial" charset="0"/>
              <a:buChar char="•"/>
            </a:pPr>
            <a:r>
              <a:rPr lang="en-GB" altLang="en-US" dirty="0">
                <a:solidFill>
                  <a:schemeClr val="tx1"/>
                </a:solidFill>
              </a:rPr>
              <a:t>Work in the hospital, community, outpatient clinics</a:t>
            </a:r>
          </a:p>
          <a:p>
            <a:pPr marL="342900" indent="-342900" algn="l" eaLnBrk="1" hangingPunct="1">
              <a:lnSpc>
                <a:spcPct val="80000"/>
              </a:lnSpc>
              <a:buFont typeface="Arial" charset="0"/>
              <a:buChar char="•"/>
            </a:pPr>
            <a:endParaRPr lang="en-US" altLang="en-US" dirty="0" smtClean="0">
              <a:solidFill>
                <a:schemeClr val="tx1"/>
              </a:solidFill>
            </a:endParaRPr>
          </a:p>
        </p:txBody>
      </p:sp>
      <p:pic>
        <p:nvPicPr>
          <p:cNvPr id="5" name="Picture 2" descr="Giving Voice UK">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536" y="404664"/>
            <a:ext cx="1747593" cy="87379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SRF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36296" y="311175"/>
            <a:ext cx="1558042" cy="1227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6098021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130622"/>
            <a:ext cx="8229600" cy="1210146"/>
          </a:xfrm>
        </p:spPr>
        <p:txBody>
          <a:bodyPr>
            <a:normAutofit fontScale="90000"/>
          </a:bodyPr>
          <a:lstStyle/>
          <a:p>
            <a:pPr lvl="1" algn="ctr" rtl="0">
              <a:spcBef>
                <a:spcPct val="0"/>
              </a:spcBef>
            </a:pPr>
            <a:r>
              <a:rPr lang="en-GB" sz="3200" b="1" dirty="0" smtClean="0"/>
              <a:t>             </a:t>
            </a:r>
            <a:br>
              <a:rPr lang="en-GB" sz="3200" b="1" dirty="0" smtClean="0"/>
            </a:br>
            <a:r>
              <a:rPr lang="en-GB" sz="3200" b="1" dirty="0" smtClean="0"/>
              <a:t/>
            </a:r>
            <a:br>
              <a:rPr lang="en-GB" sz="3200" b="1" dirty="0" smtClean="0"/>
            </a:br>
            <a:r>
              <a:rPr lang="en-GB" sz="4000" b="1" dirty="0" smtClean="0"/>
              <a:t>Who do we work with?</a:t>
            </a:r>
            <a:br>
              <a:rPr lang="en-GB" sz="4000" b="1" dirty="0" smtClean="0"/>
            </a:br>
            <a:endParaRPr lang="en-GB" sz="4000" dirty="0"/>
          </a:p>
        </p:txBody>
      </p:sp>
      <p:sp>
        <p:nvSpPr>
          <p:cNvPr id="3" name="Content Placeholder 2"/>
          <p:cNvSpPr>
            <a:spLocks noGrp="1"/>
          </p:cNvSpPr>
          <p:nvPr>
            <p:ph idx="1"/>
          </p:nvPr>
        </p:nvSpPr>
        <p:spPr>
          <a:xfrm>
            <a:off x="467544" y="1538912"/>
            <a:ext cx="8229600" cy="4525963"/>
          </a:xfrm>
        </p:spPr>
        <p:txBody>
          <a:bodyPr>
            <a:normAutofit fontScale="92500" lnSpcReduction="10000"/>
          </a:bodyPr>
          <a:lstStyle/>
          <a:p>
            <a:pPr marL="457200" lvl="1" indent="0">
              <a:buNone/>
            </a:pPr>
            <a:r>
              <a:rPr lang="en-GB" dirty="0" smtClean="0"/>
              <a:t>People with:</a:t>
            </a:r>
          </a:p>
          <a:p>
            <a:pPr marL="914400" lvl="1" indent="-457200">
              <a:buFont typeface="Arial" panose="020B0604020202020204" pitchFamily="34" charset="0"/>
              <a:buChar char="•"/>
            </a:pPr>
            <a:r>
              <a:rPr lang="en-GB" sz="3200" dirty="0" smtClean="0"/>
              <a:t>Neurological conditions e.g., </a:t>
            </a:r>
            <a:r>
              <a:rPr lang="en-GB" sz="3200" dirty="0"/>
              <a:t>stroke, head injury </a:t>
            </a:r>
          </a:p>
          <a:p>
            <a:pPr marL="914400" lvl="1" indent="-457200">
              <a:buFont typeface="Arial" panose="020B0604020202020204" pitchFamily="34" charset="0"/>
              <a:buChar char="•"/>
            </a:pPr>
            <a:r>
              <a:rPr lang="en-GB" sz="3200" dirty="0"/>
              <a:t>Degenerative conditions - MND, </a:t>
            </a:r>
            <a:r>
              <a:rPr lang="en-GB" sz="3200" dirty="0" smtClean="0"/>
              <a:t>Parkinson’s Disease</a:t>
            </a:r>
          </a:p>
          <a:p>
            <a:pPr marL="914400" lvl="1" indent="-457200">
              <a:buFont typeface="Arial" panose="020B0604020202020204" pitchFamily="34" charset="0"/>
              <a:buChar char="•"/>
            </a:pPr>
            <a:r>
              <a:rPr lang="en-GB" sz="3200" dirty="0" smtClean="0"/>
              <a:t>Dementia</a:t>
            </a:r>
            <a:endParaRPr lang="en-GB" sz="3200" dirty="0"/>
          </a:p>
          <a:p>
            <a:pPr marL="914400" lvl="1" indent="-457200">
              <a:buFont typeface="Arial" panose="020B0604020202020204" pitchFamily="34" charset="0"/>
              <a:buChar char="•"/>
            </a:pPr>
            <a:r>
              <a:rPr lang="en-GB" sz="3200" dirty="0"/>
              <a:t>Head and Neck Cancer</a:t>
            </a:r>
          </a:p>
          <a:p>
            <a:pPr marL="914400" lvl="1" indent="-457200">
              <a:buFont typeface="Arial" panose="020B0604020202020204" pitchFamily="34" charset="0"/>
              <a:buChar char="•"/>
            </a:pPr>
            <a:r>
              <a:rPr lang="en-GB" sz="3200" dirty="0"/>
              <a:t>Stammering</a:t>
            </a:r>
          </a:p>
          <a:p>
            <a:pPr marL="914400" lvl="1" indent="-457200">
              <a:buFont typeface="Arial" panose="020B0604020202020204" pitchFamily="34" charset="0"/>
              <a:buChar char="•"/>
            </a:pPr>
            <a:r>
              <a:rPr lang="en-GB" sz="3200" dirty="0" smtClean="0"/>
              <a:t>Voice</a:t>
            </a:r>
          </a:p>
          <a:p>
            <a:pPr marL="457200" lvl="1" indent="0">
              <a:buNone/>
            </a:pPr>
            <a:endParaRPr lang="en-GB" dirty="0"/>
          </a:p>
          <a:p>
            <a:endParaRPr lang="en-GB" dirty="0"/>
          </a:p>
        </p:txBody>
      </p:sp>
      <p:pic>
        <p:nvPicPr>
          <p:cNvPr id="5" name="Picture 2" descr="SRF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6296" y="311175"/>
            <a:ext cx="1558042" cy="1227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Giving Voice UK">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512" y="316614"/>
            <a:ext cx="1584176" cy="7920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234351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60648"/>
            <a:ext cx="8229600" cy="936104"/>
          </a:xfrm>
        </p:spPr>
        <p:txBody>
          <a:bodyPr/>
          <a:lstStyle/>
          <a:p>
            <a:r>
              <a:rPr lang="en-GB" b="1" dirty="0" smtClean="0"/>
              <a:t>Facts and Figures</a:t>
            </a:r>
            <a:endParaRPr lang="en-GB" b="1" dirty="0"/>
          </a:p>
        </p:txBody>
      </p:sp>
      <p:sp>
        <p:nvSpPr>
          <p:cNvPr id="3" name="Content Placeholder 2"/>
          <p:cNvSpPr>
            <a:spLocks noGrp="1"/>
          </p:cNvSpPr>
          <p:nvPr>
            <p:ph idx="1"/>
          </p:nvPr>
        </p:nvSpPr>
        <p:spPr>
          <a:xfrm>
            <a:off x="467544" y="1268760"/>
            <a:ext cx="8435280" cy="5328592"/>
          </a:xfrm>
        </p:spPr>
        <p:txBody>
          <a:bodyPr>
            <a:normAutofit fontScale="77500" lnSpcReduction="20000"/>
          </a:bodyPr>
          <a:lstStyle/>
          <a:p>
            <a:endParaRPr lang="en-US" sz="3500" dirty="0" smtClean="0"/>
          </a:p>
          <a:p>
            <a:r>
              <a:rPr lang="en-US" sz="3400" dirty="0" smtClean="0"/>
              <a:t>20</a:t>
            </a:r>
            <a:r>
              <a:rPr lang="en-US" sz="3400" dirty="0"/>
              <a:t>% of the population may experience communication difficulties at some point in their </a:t>
            </a:r>
            <a:r>
              <a:rPr lang="en-US" sz="3400" dirty="0" smtClean="0"/>
              <a:t>lives</a:t>
            </a:r>
          </a:p>
          <a:p>
            <a:pPr marL="0" indent="0">
              <a:buNone/>
            </a:pPr>
            <a:endParaRPr lang="en-GB" sz="1700" dirty="0" smtClean="0"/>
          </a:p>
          <a:p>
            <a:r>
              <a:rPr lang="en-GB" altLang="en-US" sz="3400" dirty="0" smtClean="0"/>
              <a:t>700,000 people in the UK living with </a:t>
            </a:r>
            <a:r>
              <a:rPr lang="en-GB" altLang="en-US" sz="3400" dirty="0"/>
              <a:t>D</a:t>
            </a:r>
            <a:r>
              <a:rPr lang="en-GB" altLang="en-US" sz="3400" dirty="0" smtClean="0"/>
              <a:t>ementia have communication needs. In Salford 1322 people are living with dementia.  </a:t>
            </a:r>
            <a:endParaRPr lang="en-GB" altLang="en-US" sz="3400" dirty="0">
              <a:solidFill>
                <a:srgbClr val="FF0000"/>
              </a:solidFill>
            </a:endParaRPr>
          </a:p>
          <a:p>
            <a:pPr marL="0" indent="0">
              <a:buNone/>
            </a:pPr>
            <a:endParaRPr lang="en-GB" sz="1700" dirty="0"/>
          </a:p>
          <a:p>
            <a:r>
              <a:rPr lang="en-US" sz="3400" dirty="0" smtClean="0"/>
              <a:t>1/3 of stroke patients have communication difficulties</a:t>
            </a:r>
          </a:p>
          <a:p>
            <a:pPr marL="0" indent="0">
              <a:buNone/>
            </a:pPr>
            <a:endParaRPr lang="en-US" sz="1700" dirty="0" smtClean="0"/>
          </a:p>
          <a:p>
            <a:r>
              <a:rPr lang="en-GB" sz="3400" dirty="0" smtClean="0"/>
              <a:t> </a:t>
            </a:r>
            <a:r>
              <a:rPr lang="en-GB" sz="3400" dirty="0"/>
              <a:t>10% of stroke-related deaths are caused by neurological deficits, while 30% of post-stroke deaths are due to pneumonia </a:t>
            </a:r>
            <a:endParaRPr lang="en-GB" sz="3400" dirty="0" smtClean="0"/>
          </a:p>
          <a:p>
            <a:pPr marL="0" indent="0">
              <a:buNone/>
            </a:pPr>
            <a:endParaRPr lang="en-GB" sz="1500" dirty="0" smtClean="0"/>
          </a:p>
          <a:p>
            <a:r>
              <a:rPr lang="en-GB" sz="3400" dirty="0" smtClean="0"/>
              <a:t>58% of people who had a stammer at 16 are bullied during childhood </a:t>
            </a:r>
          </a:p>
          <a:p>
            <a:pPr lvl="0"/>
            <a:endParaRPr lang="en-GB" dirty="0" smtClean="0"/>
          </a:p>
          <a:p>
            <a:endParaRPr lang="en-GB" dirty="0"/>
          </a:p>
        </p:txBody>
      </p:sp>
      <p:pic>
        <p:nvPicPr>
          <p:cNvPr id="4" name="Picture 2" descr="SRF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6296" y="311175"/>
            <a:ext cx="1558042" cy="1227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Giving Voice UK">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5536" y="404664"/>
            <a:ext cx="1747593" cy="8737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054014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8640"/>
            <a:ext cx="8229600" cy="1143000"/>
          </a:xfrm>
        </p:spPr>
        <p:txBody>
          <a:bodyPr/>
          <a:lstStyle/>
          <a:p>
            <a:r>
              <a:rPr lang="en-GB" b="1" dirty="0" smtClean="0"/>
              <a:t>Communication</a:t>
            </a:r>
            <a:endParaRPr lang="en-GB" b="1" dirty="0"/>
          </a:p>
        </p:txBody>
      </p:sp>
      <p:sp>
        <p:nvSpPr>
          <p:cNvPr id="3" name="Content Placeholder 2"/>
          <p:cNvSpPr>
            <a:spLocks noGrp="1"/>
          </p:cNvSpPr>
          <p:nvPr>
            <p:ph idx="1"/>
          </p:nvPr>
        </p:nvSpPr>
        <p:spPr>
          <a:xfrm>
            <a:off x="457200" y="1988840"/>
            <a:ext cx="8229600" cy="4137323"/>
          </a:xfrm>
        </p:spPr>
        <p:txBody>
          <a:bodyPr/>
          <a:lstStyle/>
          <a:p>
            <a:r>
              <a:rPr lang="en-GB" dirty="0" smtClean="0"/>
              <a:t>Assessment</a:t>
            </a:r>
          </a:p>
          <a:p>
            <a:pPr marL="0" indent="0">
              <a:buNone/>
            </a:pPr>
            <a:endParaRPr lang="en-GB" sz="1400" dirty="0" smtClean="0"/>
          </a:p>
          <a:p>
            <a:r>
              <a:rPr lang="en-GB" dirty="0" smtClean="0"/>
              <a:t>Therapy</a:t>
            </a:r>
          </a:p>
          <a:p>
            <a:endParaRPr lang="en-GB" sz="1400" dirty="0" smtClean="0"/>
          </a:p>
          <a:p>
            <a:r>
              <a:rPr lang="en-GB" dirty="0" smtClean="0"/>
              <a:t>Alternative Augmentative Communication</a:t>
            </a:r>
          </a:p>
          <a:p>
            <a:endParaRPr lang="en-GB" sz="1400" dirty="0" smtClean="0"/>
          </a:p>
          <a:p>
            <a:r>
              <a:rPr lang="en-GB" dirty="0" smtClean="0"/>
              <a:t>Advice e.g. patient, family, professionals</a:t>
            </a:r>
            <a:endParaRPr lang="en-GB" dirty="0"/>
          </a:p>
        </p:txBody>
      </p:sp>
      <p:pic>
        <p:nvPicPr>
          <p:cNvPr id="4" name="Picture 2" descr="SRF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6296" y="311175"/>
            <a:ext cx="1558042" cy="1227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Giving Voice UK">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5536" y="404664"/>
            <a:ext cx="1747593" cy="8737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921913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2" descr="body language"/>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rcRect/>
          <a:stretch>
            <a:fillRect/>
          </a:stretch>
        </p:blipFill>
        <p:spPr>
          <a:xfrm>
            <a:off x="6445250" y="2636838"/>
            <a:ext cx="1752600" cy="1166812"/>
          </a:xfrm>
          <a:extLs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172" name="Picture 3" descr="gesture"/>
          <p:cNvPicPr>
            <a:picLocks noGrp="1" noChangeAspect="1" noChangeArrowheads="1"/>
          </p:cNvPicPr>
          <p:nvPr>
            <p:ph sz="quarter" idx="2"/>
          </p:nvPr>
        </p:nvPicPr>
        <p:blipFill>
          <a:blip r:embed="rId4">
            <a:extLst>
              <a:ext uri="{28A0092B-C50C-407E-A947-70E740481C1C}">
                <a14:useLocalDpi xmlns:a14="http://schemas.microsoft.com/office/drawing/2010/main" val="0"/>
              </a:ext>
            </a:extLst>
          </a:blip>
          <a:srcRect/>
          <a:stretch>
            <a:fillRect/>
          </a:stretch>
        </p:blipFill>
        <p:spPr>
          <a:xfrm>
            <a:off x="3492500" y="692150"/>
            <a:ext cx="1425575" cy="1019175"/>
          </a:xfrm>
        </p:spPr>
      </p:pic>
      <p:pic>
        <p:nvPicPr>
          <p:cNvPr id="7173" name="Picture 4" descr="group talking"/>
          <p:cNvPicPr>
            <a:picLocks noGrp="1" noChangeAspect="1" noChangeArrowheads="1"/>
          </p:cNvPicPr>
          <p:nvPr>
            <p:ph sz="quarter" idx="3"/>
          </p:nvPr>
        </p:nvPicPr>
        <p:blipFill>
          <a:blip r:embed="rId5">
            <a:extLst>
              <a:ext uri="{28A0092B-C50C-407E-A947-70E740481C1C}">
                <a14:useLocalDpi xmlns:a14="http://schemas.microsoft.com/office/drawing/2010/main" val="0"/>
              </a:ext>
            </a:extLst>
          </a:blip>
          <a:srcRect/>
          <a:stretch>
            <a:fillRect/>
          </a:stretch>
        </p:blipFill>
        <p:spPr>
          <a:xfrm>
            <a:off x="6156325" y="620713"/>
            <a:ext cx="2124075" cy="1417637"/>
          </a:xfrm>
        </p:spPr>
      </p:pic>
      <p:sp>
        <p:nvSpPr>
          <p:cNvPr id="7174" name="Text Box 5"/>
          <p:cNvSpPr txBox="1">
            <a:spLocks noChangeArrowheads="1"/>
          </p:cNvSpPr>
          <p:nvPr/>
        </p:nvSpPr>
        <p:spPr bwMode="auto">
          <a:xfrm>
            <a:off x="755650" y="1773238"/>
            <a:ext cx="17272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SimSun" pitchFamily="2" charset="-122"/>
              </a:defRPr>
            </a:lvl1pPr>
            <a:lvl2pPr marL="742950" indent="-285750" eaLnBrk="0" hangingPunct="0">
              <a:defRPr>
                <a:solidFill>
                  <a:schemeClr val="tx1"/>
                </a:solidFill>
                <a:latin typeface="Arial" charset="0"/>
                <a:ea typeface="SimSun" pitchFamily="2" charset="-122"/>
              </a:defRPr>
            </a:lvl2pPr>
            <a:lvl3pPr marL="1143000" indent="-228600" eaLnBrk="0" hangingPunct="0">
              <a:defRPr>
                <a:solidFill>
                  <a:schemeClr val="tx1"/>
                </a:solidFill>
                <a:latin typeface="Arial" charset="0"/>
                <a:ea typeface="SimSun" pitchFamily="2" charset="-122"/>
              </a:defRPr>
            </a:lvl3pPr>
            <a:lvl4pPr marL="1600200" indent="-228600" eaLnBrk="0" hangingPunct="0">
              <a:defRPr>
                <a:solidFill>
                  <a:schemeClr val="tx1"/>
                </a:solidFill>
                <a:latin typeface="Arial" charset="0"/>
                <a:ea typeface="SimSun" pitchFamily="2" charset="-122"/>
              </a:defRPr>
            </a:lvl4pPr>
            <a:lvl5pPr marL="2057400" indent="-228600" eaLnBrk="0" hangingPunct="0">
              <a:defRPr>
                <a:solidFill>
                  <a:schemeClr val="tx1"/>
                </a:solidFill>
                <a:latin typeface="Arial" charset="0"/>
                <a:ea typeface="SimSun" pitchFamily="2" charset="-122"/>
              </a:defRPr>
            </a:lvl5pPr>
            <a:lvl6pPr marL="2514600" indent="-228600" eaLnBrk="0" fontAlgn="base" hangingPunct="0">
              <a:spcBef>
                <a:spcPct val="0"/>
              </a:spcBef>
              <a:spcAft>
                <a:spcPct val="0"/>
              </a:spcAft>
              <a:buFont typeface="Arial" charset="0"/>
              <a:defRPr>
                <a:solidFill>
                  <a:schemeClr val="tx1"/>
                </a:solidFill>
                <a:latin typeface="Arial" charset="0"/>
                <a:ea typeface="SimSun" pitchFamily="2" charset="-122"/>
              </a:defRPr>
            </a:lvl6pPr>
            <a:lvl7pPr marL="2971800" indent="-228600" eaLnBrk="0" fontAlgn="base" hangingPunct="0">
              <a:spcBef>
                <a:spcPct val="0"/>
              </a:spcBef>
              <a:spcAft>
                <a:spcPct val="0"/>
              </a:spcAft>
              <a:buFont typeface="Arial" charset="0"/>
              <a:defRPr>
                <a:solidFill>
                  <a:schemeClr val="tx1"/>
                </a:solidFill>
                <a:latin typeface="Arial" charset="0"/>
                <a:ea typeface="SimSun" pitchFamily="2" charset="-122"/>
              </a:defRPr>
            </a:lvl7pPr>
            <a:lvl8pPr marL="3429000" indent="-228600" eaLnBrk="0" fontAlgn="base" hangingPunct="0">
              <a:spcBef>
                <a:spcPct val="0"/>
              </a:spcBef>
              <a:spcAft>
                <a:spcPct val="0"/>
              </a:spcAft>
              <a:buFont typeface="Arial" charset="0"/>
              <a:defRPr>
                <a:solidFill>
                  <a:schemeClr val="tx1"/>
                </a:solidFill>
                <a:latin typeface="Arial" charset="0"/>
                <a:ea typeface="SimSun" pitchFamily="2" charset="-122"/>
              </a:defRPr>
            </a:lvl8pPr>
            <a:lvl9pPr marL="3886200" indent="-228600" eaLnBrk="0" fontAlgn="base" hangingPunct="0">
              <a:spcBef>
                <a:spcPct val="0"/>
              </a:spcBef>
              <a:spcAft>
                <a:spcPct val="0"/>
              </a:spcAft>
              <a:buFont typeface="Arial" charset="0"/>
              <a:defRPr>
                <a:solidFill>
                  <a:schemeClr val="tx1"/>
                </a:solidFill>
                <a:latin typeface="Arial" charset="0"/>
                <a:ea typeface="SimSun" pitchFamily="2" charset="-122"/>
              </a:defRPr>
            </a:lvl9pPr>
          </a:lstStyle>
          <a:p>
            <a:pPr eaLnBrk="1" hangingPunct="1"/>
            <a:r>
              <a:rPr lang="en-GB" altLang="en-US"/>
              <a:t>eye contact</a:t>
            </a:r>
            <a:endParaRPr lang="en-US" altLang="en-US"/>
          </a:p>
        </p:txBody>
      </p:sp>
      <p:sp>
        <p:nvSpPr>
          <p:cNvPr id="7175" name="Text Box 6"/>
          <p:cNvSpPr txBox="1">
            <a:spLocks noChangeArrowheads="1"/>
          </p:cNvSpPr>
          <p:nvPr/>
        </p:nvSpPr>
        <p:spPr bwMode="auto">
          <a:xfrm>
            <a:off x="3636963" y="1844675"/>
            <a:ext cx="11906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SimSun" pitchFamily="2" charset="-122"/>
              </a:defRPr>
            </a:lvl1pPr>
            <a:lvl2pPr marL="742950" indent="-285750" eaLnBrk="0" hangingPunct="0">
              <a:defRPr>
                <a:solidFill>
                  <a:schemeClr val="tx1"/>
                </a:solidFill>
                <a:latin typeface="Arial" charset="0"/>
                <a:ea typeface="SimSun" pitchFamily="2" charset="-122"/>
              </a:defRPr>
            </a:lvl2pPr>
            <a:lvl3pPr marL="1143000" indent="-228600" eaLnBrk="0" hangingPunct="0">
              <a:defRPr>
                <a:solidFill>
                  <a:schemeClr val="tx1"/>
                </a:solidFill>
                <a:latin typeface="Arial" charset="0"/>
                <a:ea typeface="SimSun" pitchFamily="2" charset="-122"/>
              </a:defRPr>
            </a:lvl3pPr>
            <a:lvl4pPr marL="1600200" indent="-228600" eaLnBrk="0" hangingPunct="0">
              <a:defRPr>
                <a:solidFill>
                  <a:schemeClr val="tx1"/>
                </a:solidFill>
                <a:latin typeface="Arial" charset="0"/>
                <a:ea typeface="SimSun" pitchFamily="2" charset="-122"/>
              </a:defRPr>
            </a:lvl4pPr>
            <a:lvl5pPr marL="2057400" indent="-228600" eaLnBrk="0" hangingPunct="0">
              <a:defRPr>
                <a:solidFill>
                  <a:schemeClr val="tx1"/>
                </a:solidFill>
                <a:latin typeface="Arial" charset="0"/>
                <a:ea typeface="SimSun" pitchFamily="2" charset="-122"/>
              </a:defRPr>
            </a:lvl5pPr>
            <a:lvl6pPr marL="2514600" indent="-228600" eaLnBrk="0" fontAlgn="base" hangingPunct="0">
              <a:spcBef>
                <a:spcPct val="0"/>
              </a:spcBef>
              <a:spcAft>
                <a:spcPct val="0"/>
              </a:spcAft>
              <a:buFont typeface="Arial" charset="0"/>
              <a:defRPr>
                <a:solidFill>
                  <a:schemeClr val="tx1"/>
                </a:solidFill>
                <a:latin typeface="Arial" charset="0"/>
                <a:ea typeface="SimSun" pitchFamily="2" charset="-122"/>
              </a:defRPr>
            </a:lvl6pPr>
            <a:lvl7pPr marL="2971800" indent="-228600" eaLnBrk="0" fontAlgn="base" hangingPunct="0">
              <a:spcBef>
                <a:spcPct val="0"/>
              </a:spcBef>
              <a:spcAft>
                <a:spcPct val="0"/>
              </a:spcAft>
              <a:buFont typeface="Arial" charset="0"/>
              <a:defRPr>
                <a:solidFill>
                  <a:schemeClr val="tx1"/>
                </a:solidFill>
                <a:latin typeface="Arial" charset="0"/>
                <a:ea typeface="SimSun" pitchFamily="2" charset="-122"/>
              </a:defRPr>
            </a:lvl7pPr>
            <a:lvl8pPr marL="3429000" indent="-228600" eaLnBrk="0" fontAlgn="base" hangingPunct="0">
              <a:spcBef>
                <a:spcPct val="0"/>
              </a:spcBef>
              <a:spcAft>
                <a:spcPct val="0"/>
              </a:spcAft>
              <a:buFont typeface="Arial" charset="0"/>
              <a:defRPr>
                <a:solidFill>
                  <a:schemeClr val="tx1"/>
                </a:solidFill>
                <a:latin typeface="Arial" charset="0"/>
                <a:ea typeface="SimSun" pitchFamily="2" charset="-122"/>
              </a:defRPr>
            </a:lvl8pPr>
            <a:lvl9pPr marL="3886200" indent="-228600" eaLnBrk="0" fontAlgn="base" hangingPunct="0">
              <a:spcBef>
                <a:spcPct val="0"/>
              </a:spcBef>
              <a:spcAft>
                <a:spcPct val="0"/>
              </a:spcAft>
              <a:buFont typeface="Arial" charset="0"/>
              <a:defRPr>
                <a:solidFill>
                  <a:schemeClr val="tx1"/>
                </a:solidFill>
                <a:latin typeface="Arial" charset="0"/>
                <a:ea typeface="SimSun" pitchFamily="2" charset="-122"/>
              </a:defRPr>
            </a:lvl9pPr>
          </a:lstStyle>
          <a:p>
            <a:pPr eaLnBrk="1" hangingPunct="1"/>
            <a:r>
              <a:rPr lang="en-GB" altLang="en-US"/>
              <a:t>gesture</a:t>
            </a:r>
          </a:p>
        </p:txBody>
      </p:sp>
      <p:sp>
        <p:nvSpPr>
          <p:cNvPr id="7176" name="Text Box 7"/>
          <p:cNvSpPr txBox="1">
            <a:spLocks noChangeArrowheads="1"/>
          </p:cNvSpPr>
          <p:nvPr/>
        </p:nvSpPr>
        <p:spPr bwMode="auto">
          <a:xfrm>
            <a:off x="3203575" y="2708275"/>
            <a:ext cx="2880593"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SimSun" pitchFamily="2" charset="-122"/>
              </a:defRPr>
            </a:lvl1pPr>
            <a:lvl2pPr marL="742950" indent="-285750" eaLnBrk="0" hangingPunct="0">
              <a:defRPr>
                <a:solidFill>
                  <a:schemeClr val="tx1"/>
                </a:solidFill>
                <a:latin typeface="Arial" charset="0"/>
                <a:ea typeface="SimSun" pitchFamily="2" charset="-122"/>
              </a:defRPr>
            </a:lvl2pPr>
            <a:lvl3pPr marL="1143000" indent="-228600" eaLnBrk="0" hangingPunct="0">
              <a:defRPr>
                <a:solidFill>
                  <a:schemeClr val="tx1"/>
                </a:solidFill>
                <a:latin typeface="Arial" charset="0"/>
                <a:ea typeface="SimSun" pitchFamily="2" charset="-122"/>
              </a:defRPr>
            </a:lvl3pPr>
            <a:lvl4pPr marL="1600200" indent="-228600" eaLnBrk="0" hangingPunct="0">
              <a:defRPr>
                <a:solidFill>
                  <a:schemeClr val="tx1"/>
                </a:solidFill>
                <a:latin typeface="Arial" charset="0"/>
                <a:ea typeface="SimSun" pitchFamily="2" charset="-122"/>
              </a:defRPr>
            </a:lvl4pPr>
            <a:lvl5pPr marL="2057400" indent="-228600" eaLnBrk="0" hangingPunct="0">
              <a:defRPr>
                <a:solidFill>
                  <a:schemeClr val="tx1"/>
                </a:solidFill>
                <a:latin typeface="Arial" charset="0"/>
                <a:ea typeface="SimSun" pitchFamily="2" charset="-122"/>
              </a:defRPr>
            </a:lvl5pPr>
            <a:lvl6pPr marL="2514600" indent="-228600" eaLnBrk="0" fontAlgn="base" hangingPunct="0">
              <a:spcBef>
                <a:spcPct val="0"/>
              </a:spcBef>
              <a:spcAft>
                <a:spcPct val="0"/>
              </a:spcAft>
              <a:buFont typeface="Arial" charset="0"/>
              <a:defRPr>
                <a:solidFill>
                  <a:schemeClr val="tx1"/>
                </a:solidFill>
                <a:latin typeface="Arial" charset="0"/>
                <a:ea typeface="SimSun" pitchFamily="2" charset="-122"/>
              </a:defRPr>
            </a:lvl6pPr>
            <a:lvl7pPr marL="2971800" indent="-228600" eaLnBrk="0" fontAlgn="base" hangingPunct="0">
              <a:spcBef>
                <a:spcPct val="0"/>
              </a:spcBef>
              <a:spcAft>
                <a:spcPct val="0"/>
              </a:spcAft>
              <a:buFont typeface="Arial" charset="0"/>
              <a:defRPr>
                <a:solidFill>
                  <a:schemeClr val="tx1"/>
                </a:solidFill>
                <a:latin typeface="Arial" charset="0"/>
                <a:ea typeface="SimSun" pitchFamily="2" charset="-122"/>
              </a:defRPr>
            </a:lvl7pPr>
            <a:lvl8pPr marL="3429000" indent="-228600" eaLnBrk="0" fontAlgn="base" hangingPunct="0">
              <a:spcBef>
                <a:spcPct val="0"/>
              </a:spcBef>
              <a:spcAft>
                <a:spcPct val="0"/>
              </a:spcAft>
              <a:buFont typeface="Arial" charset="0"/>
              <a:defRPr>
                <a:solidFill>
                  <a:schemeClr val="tx1"/>
                </a:solidFill>
                <a:latin typeface="Arial" charset="0"/>
                <a:ea typeface="SimSun" pitchFamily="2" charset="-122"/>
              </a:defRPr>
            </a:lvl8pPr>
            <a:lvl9pPr marL="3886200" indent="-228600" eaLnBrk="0" fontAlgn="base" hangingPunct="0">
              <a:spcBef>
                <a:spcPct val="0"/>
              </a:spcBef>
              <a:spcAft>
                <a:spcPct val="0"/>
              </a:spcAft>
              <a:buFont typeface="Arial" charset="0"/>
              <a:defRPr>
                <a:solidFill>
                  <a:schemeClr val="tx1"/>
                </a:solidFill>
                <a:latin typeface="Arial" charset="0"/>
                <a:ea typeface="SimSun" pitchFamily="2" charset="-122"/>
              </a:defRPr>
            </a:lvl9pPr>
          </a:lstStyle>
          <a:p>
            <a:pPr eaLnBrk="1" hangingPunct="1"/>
            <a:r>
              <a:rPr lang="en-GB" altLang="en-US" sz="2800" b="1" dirty="0" smtClean="0"/>
              <a:t>How do we communicate?</a:t>
            </a:r>
            <a:endParaRPr lang="en-US" altLang="en-US" sz="2800" b="1" dirty="0"/>
          </a:p>
        </p:txBody>
      </p:sp>
      <p:sp>
        <p:nvSpPr>
          <p:cNvPr id="7177" name="Text Box 8"/>
          <p:cNvSpPr txBox="1">
            <a:spLocks noChangeArrowheads="1"/>
          </p:cNvSpPr>
          <p:nvPr/>
        </p:nvSpPr>
        <p:spPr bwMode="auto">
          <a:xfrm>
            <a:off x="6372225" y="2133600"/>
            <a:ext cx="17557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SimSun" pitchFamily="2" charset="-122"/>
              </a:defRPr>
            </a:lvl1pPr>
            <a:lvl2pPr marL="742950" indent="-285750" eaLnBrk="0" hangingPunct="0">
              <a:defRPr>
                <a:solidFill>
                  <a:schemeClr val="tx1"/>
                </a:solidFill>
                <a:latin typeface="Arial" charset="0"/>
                <a:ea typeface="SimSun" pitchFamily="2" charset="-122"/>
              </a:defRPr>
            </a:lvl2pPr>
            <a:lvl3pPr marL="1143000" indent="-228600" eaLnBrk="0" hangingPunct="0">
              <a:defRPr>
                <a:solidFill>
                  <a:schemeClr val="tx1"/>
                </a:solidFill>
                <a:latin typeface="Arial" charset="0"/>
                <a:ea typeface="SimSun" pitchFamily="2" charset="-122"/>
              </a:defRPr>
            </a:lvl3pPr>
            <a:lvl4pPr marL="1600200" indent="-228600" eaLnBrk="0" hangingPunct="0">
              <a:defRPr>
                <a:solidFill>
                  <a:schemeClr val="tx1"/>
                </a:solidFill>
                <a:latin typeface="Arial" charset="0"/>
                <a:ea typeface="SimSun" pitchFamily="2" charset="-122"/>
              </a:defRPr>
            </a:lvl4pPr>
            <a:lvl5pPr marL="2057400" indent="-228600" eaLnBrk="0" hangingPunct="0">
              <a:defRPr>
                <a:solidFill>
                  <a:schemeClr val="tx1"/>
                </a:solidFill>
                <a:latin typeface="Arial" charset="0"/>
                <a:ea typeface="SimSun" pitchFamily="2" charset="-122"/>
              </a:defRPr>
            </a:lvl5pPr>
            <a:lvl6pPr marL="2514600" indent="-228600" eaLnBrk="0" fontAlgn="base" hangingPunct="0">
              <a:spcBef>
                <a:spcPct val="0"/>
              </a:spcBef>
              <a:spcAft>
                <a:spcPct val="0"/>
              </a:spcAft>
              <a:buFont typeface="Arial" charset="0"/>
              <a:defRPr>
                <a:solidFill>
                  <a:schemeClr val="tx1"/>
                </a:solidFill>
                <a:latin typeface="Arial" charset="0"/>
                <a:ea typeface="SimSun" pitchFamily="2" charset="-122"/>
              </a:defRPr>
            </a:lvl6pPr>
            <a:lvl7pPr marL="2971800" indent="-228600" eaLnBrk="0" fontAlgn="base" hangingPunct="0">
              <a:spcBef>
                <a:spcPct val="0"/>
              </a:spcBef>
              <a:spcAft>
                <a:spcPct val="0"/>
              </a:spcAft>
              <a:buFont typeface="Arial" charset="0"/>
              <a:defRPr>
                <a:solidFill>
                  <a:schemeClr val="tx1"/>
                </a:solidFill>
                <a:latin typeface="Arial" charset="0"/>
                <a:ea typeface="SimSun" pitchFamily="2" charset="-122"/>
              </a:defRPr>
            </a:lvl7pPr>
            <a:lvl8pPr marL="3429000" indent="-228600" eaLnBrk="0" fontAlgn="base" hangingPunct="0">
              <a:spcBef>
                <a:spcPct val="0"/>
              </a:spcBef>
              <a:spcAft>
                <a:spcPct val="0"/>
              </a:spcAft>
              <a:buFont typeface="Arial" charset="0"/>
              <a:defRPr>
                <a:solidFill>
                  <a:schemeClr val="tx1"/>
                </a:solidFill>
                <a:latin typeface="Arial" charset="0"/>
                <a:ea typeface="SimSun" pitchFamily="2" charset="-122"/>
              </a:defRPr>
            </a:lvl8pPr>
            <a:lvl9pPr marL="3886200" indent="-228600" eaLnBrk="0" fontAlgn="base" hangingPunct="0">
              <a:spcBef>
                <a:spcPct val="0"/>
              </a:spcBef>
              <a:spcAft>
                <a:spcPct val="0"/>
              </a:spcAft>
              <a:buFont typeface="Arial" charset="0"/>
              <a:defRPr>
                <a:solidFill>
                  <a:schemeClr val="tx1"/>
                </a:solidFill>
                <a:latin typeface="Arial" charset="0"/>
                <a:ea typeface="SimSun" pitchFamily="2" charset="-122"/>
              </a:defRPr>
            </a:lvl9pPr>
          </a:lstStyle>
          <a:p>
            <a:pPr eaLnBrk="1" hangingPunct="1"/>
            <a:r>
              <a:rPr lang="en-GB" altLang="en-US" dirty="0" smtClean="0"/>
              <a:t>talking</a:t>
            </a:r>
            <a:endParaRPr lang="en-US" altLang="en-US" dirty="0"/>
          </a:p>
        </p:txBody>
      </p:sp>
      <p:pic>
        <p:nvPicPr>
          <p:cNvPr id="7178" name="Picture 9" descr="facebook"/>
          <p:cNvPicPr>
            <a:picLocks noGrp="1" noChangeAspect="1" noChangeArrowheads="1"/>
          </p:cNvPicPr>
          <p:nvPr>
            <p:ph sz="quarter" idx="4"/>
          </p:nvPr>
        </p:nvPicPr>
        <p:blipFill>
          <a:blip r:embed="rId6">
            <a:extLst>
              <a:ext uri="{28A0092B-C50C-407E-A947-70E740481C1C}">
                <a14:useLocalDpi xmlns:a14="http://schemas.microsoft.com/office/drawing/2010/main" val="0"/>
              </a:ext>
            </a:extLst>
          </a:blip>
          <a:srcRect/>
          <a:stretch>
            <a:fillRect/>
          </a:stretch>
        </p:blipFill>
        <p:spPr>
          <a:xfrm>
            <a:off x="396875" y="2420938"/>
            <a:ext cx="1352550" cy="1014412"/>
          </a:xfrm>
        </p:spPr>
      </p:pic>
      <p:sp>
        <p:nvSpPr>
          <p:cNvPr id="7179" name="Text Box 10"/>
          <p:cNvSpPr txBox="1">
            <a:spLocks noChangeArrowheads="1"/>
          </p:cNvSpPr>
          <p:nvPr/>
        </p:nvSpPr>
        <p:spPr bwMode="auto">
          <a:xfrm>
            <a:off x="684213" y="3644900"/>
            <a:ext cx="158908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SimSun" pitchFamily="2" charset="-122"/>
              </a:defRPr>
            </a:lvl1pPr>
            <a:lvl2pPr marL="742950" indent="-285750" eaLnBrk="0" hangingPunct="0">
              <a:defRPr>
                <a:solidFill>
                  <a:schemeClr val="tx1"/>
                </a:solidFill>
                <a:latin typeface="Arial" charset="0"/>
                <a:ea typeface="SimSun" pitchFamily="2" charset="-122"/>
              </a:defRPr>
            </a:lvl2pPr>
            <a:lvl3pPr marL="1143000" indent="-228600" eaLnBrk="0" hangingPunct="0">
              <a:defRPr>
                <a:solidFill>
                  <a:schemeClr val="tx1"/>
                </a:solidFill>
                <a:latin typeface="Arial" charset="0"/>
                <a:ea typeface="SimSun" pitchFamily="2" charset="-122"/>
              </a:defRPr>
            </a:lvl3pPr>
            <a:lvl4pPr marL="1600200" indent="-228600" eaLnBrk="0" hangingPunct="0">
              <a:defRPr>
                <a:solidFill>
                  <a:schemeClr val="tx1"/>
                </a:solidFill>
                <a:latin typeface="Arial" charset="0"/>
                <a:ea typeface="SimSun" pitchFamily="2" charset="-122"/>
              </a:defRPr>
            </a:lvl4pPr>
            <a:lvl5pPr marL="2057400" indent="-228600" eaLnBrk="0" hangingPunct="0">
              <a:defRPr>
                <a:solidFill>
                  <a:schemeClr val="tx1"/>
                </a:solidFill>
                <a:latin typeface="Arial" charset="0"/>
                <a:ea typeface="SimSun" pitchFamily="2" charset="-122"/>
              </a:defRPr>
            </a:lvl5pPr>
            <a:lvl6pPr marL="2514600" indent="-228600" eaLnBrk="0" fontAlgn="base" hangingPunct="0">
              <a:spcBef>
                <a:spcPct val="0"/>
              </a:spcBef>
              <a:spcAft>
                <a:spcPct val="0"/>
              </a:spcAft>
              <a:buFont typeface="Arial" charset="0"/>
              <a:defRPr>
                <a:solidFill>
                  <a:schemeClr val="tx1"/>
                </a:solidFill>
                <a:latin typeface="Arial" charset="0"/>
                <a:ea typeface="SimSun" pitchFamily="2" charset="-122"/>
              </a:defRPr>
            </a:lvl6pPr>
            <a:lvl7pPr marL="2971800" indent="-228600" eaLnBrk="0" fontAlgn="base" hangingPunct="0">
              <a:spcBef>
                <a:spcPct val="0"/>
              </a:spcBef>
              <a:spcAft>
                <a:spcPct val="0"/>
              </a:spcAft>
              <a:buFont typeface="Arial" charset="0"/>
              <a:defRPr>
                <a:solidFill>
                  <a:schemeClr val="tx1"/>
                </a:solidFill>
                <a:latin typeface="Arial" charset="0"/>
                <a:ea typeface="SimSun" pitchFamily="2" charset="-122"/>
              </a:defRPr>
            </a:lvl7pPr>
            <a:lvl8pPr marL="3429000" indent="-228600" eaLnBrk="0" fontAlgn="base" hangingPunct="0">
              <a:spcBef>
                <a:spcPct val="0"/>
              </a:spcBef>
              <a:spcAft>
                <a:spcPct val="0"/>
              </a:spcAft>
              <a:buFont typeface="Arial" charset="0"/>
              <a:defRPr>
                <a:solidFill>
                  <a:schemeClr val="tx1"/>
                </a:solidFill>
                <a:latin typeface="Arial" charset="0"/>
                <a:ea typeface="SimSun" pitchFamily="2" charset="-122"/>
              </a:defRPr>
            </a:lvl8pPr>
            <a:lvl9pPr marL="3886200" indent="-228600" eaLnBrk="0" fontAlgn="base" hangingPunct="0">
              <a:spcBef>
                <a:spcPct val="0"/>
              </a:spcBef>
              <a:spcAft>
                <a:spcPct val="0"/>
              </a:spcAft>
              <a:buFont typeface="Arial" charset="0"/>
              <a:defRPr>
                <a:solidFill>
                  <a:schemeClr val="tx1"/>
                </a:solidFill>
                <a:latin typeface="Arial" charset="0"/>
                <a:ea typeface="SimSun" pitchFamily="2" charset="-122"/>
              </a:defRPr>
            </a:lvl9pPr>
          </a:lstStyle>
          <a:p>
            <a:pPr eaLnBrk="1" hangingPunct="1"/>
            <a:r>
              <a:rPr lang="en-GB" altLang="en-US"/>
              <a:t>social media</a:t>
            </a:r>
            <a:endParaRPr lang="en-US" altLang="en-US"/>
          </a:p>
        </p:txBody>
      </p:sp>
      <p:pic>
        <p:nvPicPr>
          <p:cNvPr id="7180" name="Picture 11" descr="twitte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619250" y="2420938"/>
            <a:ext cx="919163" cy="919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1" name="Picture 12" descr="nurse patient"/>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4213" y="549275"/>
            <a:ext cx="1973262" cy="111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82" name="Text Box 13"/>
          <p:cNvSpPr txBox="1">
            <a:spLocks noChangeArrowheads="1"/>
          </p:cNvSpPr>
          <p:nvPr/>
        </p:nvSpPr>
        <p:spPr bwMode="auto">
          <a:xfrm>
            <a:off x="6445250" y="3860800"/>
            <a:ext cx="18081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SimSun" pitchFamily="2" charset="-122"/>
              </a:defRPr>
            </a:lvl1pPr>
            <a:lvl2pPr marL="742950" indent="-285750" eaLnBrk="0" hangingPunct="0">
              <a:defRPr>
                <a:solidFill>
                  <a:schemeClr val="tx1"/>
                </a:solidFill>
                <a:latin typeface="Arial" charset="0"/>
                <a:ea typeface="SimSun" pitchFamily="2" charset="-122"/>
              </a:defRPr>
            </a:lvl2pPr>
            <a:lvl3pPr marL="1143000" indent="-228600" eaLnBrk="0" hangingPunct="0">
              <a:defRPr>
                <a:solidFill>
                  <a:schemeClr val="tx1"/>
                </a:solidFill>
                <a:latin typeface="Arial" charset="0"/>
                <a:ea typeface="SimSun" pitchFamily="2" charset="-122"/>
              </a:defRPr>
            </a:lvl3pPr>
            <a:lvl4pPr marL="1600200" indent="-228600" eaLnBrk="0" hangingPunct="0">
              <a:defRPr>
                <a:solidFill>
                  <a:schemeClr val="tx1"/>
                </a:solidFill>
                <a:latin typeface="Arial" charset="0"/>
                <a:ea typeface="SimSun" pitchFamily="2" charset="-122"/>
              </a:defRPr>
            </a:lvl4pPr>
            <a:lvl5pPr marL="2057400" indent="-228600" eaLnBrk="0" hangingPunct="0">
              <a:defRPr>
                <a:solidFill>
                  <a:schemeClr val="tx1"/>
                </a:solidFill>
                <a:latin typeface="Arial" charset="0"/>
                <a:ea typeface="SimSun" pitchFamily="2" charset="-122"/>
              </a:defRPr>
            </a:lvl5pPr>
            <a:lvl6pPr marL="2514600" indent="-228600" eaLnBrk="0" fontAlgn="base" hangingPunct="0">
              <a:spcBef>
                <a:spcPct val="0"/>
              </a:spcBef>
              <a:spcAft>
                <a:spcPct val="0"/>
              </a:spcAft>
              <a:buFont typeface="Arial" charset="0"/>
              <a:defRPr>
                <a:solidFill>
                  <a:schemeClr val="tx1"/>
                </a:solidFill>
                <a:latin typeface="Arial" charset="0"/>
                <a:ea typeface="SimSun" pitchFamily="2" charset="-122"/>
              </a:defRPr>
            </a:lvl6pPr>
            <a:lvl7pPr marL="2971800" indent="-228600" eaLnBrk="0" fontAlgn="base" hangingPunct="0">
              <a:spcBef>
                <a:spcPct val="0"/>
              </a:spcBef>
              <a:spcAft>
                <a:spcPct val="0"/>
              </a:spcAft>
              <a:buFont typeface="Arial" charset="0"/>
              <a:defRPr>
                <a:solidFill>
                  <a:schemeClr val="tx1"/>
                </a:solidFill>
                <a:latin typeface="Arial" charset="0"/>
                <a:ea typeface="SimSun" pitchFamily="2" charset="-122"/>
              </a:defRPr>
            </a:lvl7pPr>
            <a:lvl8pPr marL="3429000" indent="-228600" eaLnBrk="0" fontAlgn="base" hangingPunct="0">
              <a:spcBef>
                <a:spcPct val="0"/>
              </a:spcBef>
              <a:spcAft>
                <a:spcPct val="0"/>
              </a:spcAft>
              <a:buFont typeface="Arial" charset="0"/>
              <a:defRPr>
                <a:solidFill>
                  <a:schemeClr val="tx1"/>
                </a:solidFill>
                <a:latin typeface="Arial" charset="0"/>
                <a:ea typeface="SimSun" pitchFamily="2" charset="-122"/>
              </a:defRPr>
            </a:lvl8pPr>
            <a:lvl9pPr marL="3886200" indent="-228600" eaLnBrk="0" fontAlgn="base" hangingPunct="0">
              <a:spcBef>
                <a:spcPct val="0"/>
              </a:spcBef>
              <a:spcAft>
                <a:spcPct val="0"/>
              </a:spcAft>
              <a:buFont typeface="Arial" charset="0"/>
              <a:defRPr>
                <a:solidFill>
                  <a:schemeClr val="tx1"/>
                </a:solidFill>
                <a:latin typeface="Arial" charset="0"/>
                <a:ea typeface="SimSun" pitchFamily="2" charset="-122"/>
              </a:defRPr>
            </a:lvl9pPr>
          </a:lstStyle>
          <a:p>
            <a:pPr eaLnBrk="1" hangingPunct="1"/>
            <a:r>
              <a:rPr lang="en-GB" altLang="en-US"/>
              <a:t>body language</a:t>
            </a:r>
            <a:endParaRPr lang="en-US" altLang="en-US"/>
          </a:p>
        </p:txBody>
      </p:sp>
      <p:pic>
        <p:nvPicPr>
          <p:cNvPr id="7183" name="Picture 14" descr="readi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844800" y="4076700"/>
            <a:ext cx="1265238" cy="141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4" name="Picture 15" descr="writi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213225" y="4437063"/>
            <a:ext cx="1327150" cy="995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85" name="Text Box 16"/>
          <p:cNvSpPr txBox="1">
            <a:spLocks noChangeArrowheads="1"/>
          </p:cNvSpPr>
          <p:nvPr/>
        </p:nvSpPr>
        <p:spPr bwMode="auto">
          <a:xfrm>
            <a:off x="3251200" y="5627688"/>
            <a:ext cx="25463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SimSun" pitchFamily="2" charset="-122"/>
              </a:defRPr>
            </a:lvl1pPr>
            <a:lvl2pPr marL="742950" indent="-285750" eaLnBrk="0" hangingPunct="0">
              <a:defRPr>
                <a:solidFill>
                  <a:schemeClr val="tx1"/>
                </a:solidFill>
                <a:latin typeface="Arial" charset="0"/>
                <a:ea typeface="SimSun" pitchFamily="2" charset="-122"/>
              </a:defRPr>
            </a:lvl2pPr>
            <a:lvl3pPr marL="1143000" indent="-228600" eaLnBrk="0" hangingPunct="0">
              <a:defRPr>
                <a:solidFill>
                  <a:schemeClr val="tx1"/>
                </a:solidFill>
                <a:latin typeface="Arial" charset="0"/>
                <a:ea typeface="SimSun" pitchFamily="2" charset="-122"/>
              </a:defRPr>
            </a:lvl3pPr>
            <a:lvl4pPr marL="1600200" indent="-228600" eaLnBrk="0" hangingPunct="0">
              <a:defRPr>
                <a:solidFill>
                  <a:schemeClr val="tx1"/>
                </a:solidFill>
                <a:latin typeface="Arial" charset="0"/>
                <a:ea typeface="SimSun" pitchFamily="2" charset="-122"/>
              </a:defRPr>
            </a:lvl4pPr>
            <a:lvl5pPr marL="2057400" indent="-228600" eaLnBrk="0" hangingPunct="0">
              <a:defRPr>
                <a:solidFill>
                  <a:schemeClr val="tx1"/>
                </a:solidFill>
                <a:latin typeface="Arial" charset="0"/>
                <a:ea typeface="SimSun" pitchFamily="2" charset="-122"/>
              </a:defRPr>
            </a:lvl5pPr>
            <a:lvl6pPr marL="2514600" indent="-228600" eaLnBrk="0" fontAlgn="base" hangingPunct="0">
              <a:spcBef>
                <a:spcPct val="0"/>
              </a:spcBef>
              <a:spcAft>
                <a:spcPct val="0"/>
              </a:spcAft>
              <a:buFont typeface="Arial" charset="0"/>
              <a:defRPr>
                <a:solidFill>
                  <a:schemeClr val="tx1"/>
                </a:solidFill>
                <a:latin typeface="Arial" charset="0"/>
                <a:ea typeface="SimSun" pitchFamily="2" charset="-122"/>
              </a:defRPr>
            </a:lvl6pPr>
            <a:lvl7pPr marL="2971800" indent="-228600" eaLnBrk="0" fontAlgn="base" hangingPunct="0">
              <a:spcBef>
                <a:spcPct val="0"/>
              </a:spcBef>
              <a:spcAft>
                <a:spcPct val="0"/>
              </a:spcAft>
              <a:buFont typeface="Arial" charset="0"/>
              <a:defRPr>
                <a:solidFill>
                  <a:schemeClr val="tx1"/>
                </a:solidFill>
                <a:latin typeface="Arial" charset="0"/>
                <a:ea typeface="SimSun" pitchFamily="2" charset="-122"/>
              </a:defRPr>
            </a:lvl7pPr>
            <a:lvl8pPr marL="3429000" indent="-228600" eaLnBrk="0" fontAlgn="base" hangingPunct="0">
              <a:spcBef>
                <a:spcPct val="0"/>
              </a:spcBef>
              <a:spcAft>
                <a:spcPct val="0"/>
              </a:spcAft>
              <a:buFont typeface="Arial" charset="0"/>
              <a:defRPr>
                <a:solidFill>
                  <a:schemeClr val="tx1"/>
                </a:solidFill>
                <a:latin typeface="Arial" charset="0"/>
                <a:ea typeface="SimSun" pitchFamily="2" charset="-122"/>
              </a:defRPr>
            </a:lvl8pPr>
            <a:lvl9pPr marL="3886200" indent="-228600" eaLnBrk="0" fontAlgn="base" hangingPunct="0">
              <a:spcBef>
                <a:spcPct val="0"/>
              </a:spcBef>
              <a:spcAft>
                <a:spcPct val="0"/>
              </a:spcAft>
              <a:buFont typeface="Arial" charset="0"/>
              <a:defRPr>
                <a:solidFill>
                  <a:schemeClr val="tx1"/>
                </a:solidFill>
                <a:latin typeface="Arial" charset="0"/>
                <a:ea typeface="SimSun" pitchFamily="2" charset="-122"/>
              </a:defRPr>
            </a:lvl9pPr>
          </a:lstStyle>
          <a:p>
            <a:pPr eaLnBrk="1" hangingPunct="1"/>
            <a:r>
              <a:rPr lang="en-GB" altLang="en-US"/>
              <a:t>reading &amp; writing</a:t>
            </a:r>
            <a:endParaRPr lang="en-US" altLang="en-US"/>
          </a:p>
        </p:txBody>
      </p:sp>
      <p:pic>
        <p:nvPicPr>
          <p:cNvPr id="7186" name="Picture 17" descr="facial expression"/>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28675" y="4221163"/>
            <a:ext cx="942975" cy="1458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87" name="Text Box 18"/>
          <p:cNvSpPr txBox="1">
            <a:spLocks noChangeArrowheads="1"/>
          </p:cNvSpPr>
          <p:nvPr/>
        </p:nvSpPr>
        <p:spPr bwMode="auto">
          <a:xfrm>
            <a:off x="581025" y="5864225"/>
            <a:ext cx="1903413"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SimSun" pitchFamily="2" charset="-122"/>
              </a:defRPr>
            </a:lvl1pPr>
            <a:lvl2pPr marL="742950" indent="-285750" eaLnBrk="0" hangingPunct="0">
              <a:defRPr>
                <a:solidFill>
                  <a:schemeClr val="tx1"/>
                </a:solidFill>
                <a:latin typeface="Arial" charset="0"/>
                <a:ea typeface="SimSun" pitchFamily="2" charset="-122"/>
              </a:defRPr>
            </a:lvl2pPr>
            <a:lvl3pPr marL="1143000" indent="-228600" eaLnBrk="0" hangingPunct="0">
              <a:defRPr>
                <a:solidFill>
                  <a:schemeClr val="tx1"/>
                </a:solidFill>
                <a:latin typeface="Arial" charset="0"/>
                <a:ea typeface="SimSun" pitchFamily="2" charset="-122"/>
              </a:defRPr>
            </a:lvl3pPr>
            <a:lvl4pPr marL="1600200" indent="-228600" eaLnBrk="0" hangingPunct="0">
              <a:defRPr>
                <a:solidFill>
                  <a:schemeClr val="tx1"/>
                </a:solidFill>
                <a:latin typeface="Arial" charset="0"/>
                <a:ea typeface="SimSun" pitchFamily="2" charset="-122"/>
              </a:defRPr>
            </a:lvl4pPr>
            <a:lvl5pPr marL="2057400" indent="-228600" eaLnBrk="0" hangingPunct="0">
              <a:defRPr>
                <a:solidFill>
                  <a:schemeClr val="tx1"/>
                </a:solidFill>
                <a:latin typeface="Arial" charset="0"/>
                <a:ea typeface="SimSun" pitchFamily="2" charset="-122"/>
              </a:defRPr>
            </a:lvl5pPr>
            <a:lvl6pPr marL="2514600" indent="-228600" eaLnBrk="0" fontAlgn="base" hangingPunct="0">
              <a:spcBef>
                <a:spcPct val="0"/>
              </a:spcBef>
              <a:spcAft>
                <a:spcPct val="0"/>
              </a:spcAft>
              <a:buFont typeface="Arial" charset="0"/>
              <a:defRPr>
                <a:solidFill>
                  <a:schemeClr val="tx1"/>
                </a:solidFill>
                <a:latin typeface="Arial" charset="0"/>
                <a:ea typeface="SimSun" pitchFamily="2" charset="-122"/>
              </a:defRPr>
            </a:lvl6pPr>
            <a:lvl7pPr marL="2971800" indent="-228600" eaLnBrk="0" fontAlgn="base" hangingPunct="0">
              <a:spcBef>
                <a:spcPct val="0"/>
              </a:spcBef>
              <a:spcAft>
                <a:spcPct val="0"/>
              </a:spcAft>
              <a:buFont typeface="Arial" charset="0"/>
              <a:defRPr>
                <a:solidFill>
                  <a:schemeClr val="tx1"/>
                </a:solidFill>
                <a:latin typeface="Arial" charset="0"/>
                <a:ea typeface="SimSun" pitchFamily="2" charset="-122"/>
              </a:defRPr>
            </a:lvl7pPr>
            <a:lvl8pPr marL="3429000" indent="-228600" eaLnBrk="0" fontAlgn="base" hangingPunct="0">
              <a:spcBef>
                <a:spcPct val="0"/>
              </a:spcBef>
              <a:spcAft>
                <a:spcPct val="0"/>
              </a:spcAft>
              <a:buFont typeface="Arial" charset="0"/>
              <a:defRPr>
                <a:solidFill>
                  <a:schemeClr val="tx1"/>
                </a:solidFill>
                <a:latin typeface="Arial" charset="0"/>
                <a:ea typeface="SimSun" pitchFamily="2" charset="-122"/>
              </a:defRPr>
            </a:lvl8pPr>
            <a:lvl9pPr marL="3886200" indent="-228600" eaLnBrk="0" fontAlgn="base" hangingPunct="0">
              <a:spcBef>
                <a:spcPct val="0"/>
              </a:spcBef>
              <a:spcAft>
                <a:spcPct val="0"/>
              </a:spcAft>
              <a:buFont typeface="Arial" charset="0"/>
              <a:defRPr>
                <a:solidFill>
                  <a:schemeClr val="tx1"/>
                </a:solidFill>
                <a:latin typeface="Arial" charset="0"/>
                <a:ea typeface="SimSun" pitchFamily="2" charset="-122"/>
              </a:defRPr>
            </a:lvl9pPr>
          </a:lstStyle>
          <a:p>
            <a:pPr eaLnBrk="1" hangingPunct="1"/>
            <a:r>
              <a:rPr lang="en-GB" altLang="en-US"/>
              <a:t>facial expression</a:t>
            </a:r>
            <a:endParaRPr lang="en-US" altLang="en-US"/>
          </a:p>
        </p:txBody>
      </p:sp>
      <p:pic>
        <p:nvPicPr>
          <p:cNvPr id="7188" name="Picture 19" descr="campaigni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732588" y="4510088"/>
            <a:ext cx="1255712" cy="1255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89" name="Text Box 20"/>
          <p:cNvSpPr txBox="1">
            <a:spLocks noChangeArrowheads="1"/>
          </p:cNvSpPr>
          <p:nvPr/>
        </p:nvSpPr>
        <p:spPr bwMode="auto">
          <a:xfrm>
            <a:off x="6561138" y="5864225"/>
            <a:ext cx="197167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SimSun" pitchFamily="2" charset="-122"/>
              </a:defRPr>
            </a:lvl1pPr>
            <a:lvl2pPr marL="742950" indent="-285750" eaLnBrk="0" hangingPunct="0">
              <a:defRPr>
                <a:solidFill>
                  <a:schemeClr val="tx1"/>
                </a:solidFill>
                <a:latin typeface="Arial" charset="0"/>
                <a:ea typeface="SimSun" pitchFamily="2" charset="-122"/>
              </a:defRPr>
            </a:lvl2pPr>
            <a:lvl3pPr marL="1143000" indent="-228600" eaLnBrk="0" hangingPunct="0">
              <a:defRPr>
                <a:solidFill>
                  <a:schemeClr val="tx1"/>
                </a:solidFill>
                <a:latin typeface="Arial" charset="0"/>
                <a:ea typeface="SimSun" pitchFamily="2" charset="-122"/>
              </a:defRPr>
            </a:lvl3pPr>
            <a:lvl4pPr marL="1600200" indent="-228600" eaLnBrk="0" hangingPunct="0">
              <a:defRPr>
                <a:solidFill>
                  <a:schemeClr val="tx1"/>
                </a:solidFill>
                <a:latin typeface="Arial" charset="0"/>
                <a:ea typeface="SimSun" pitchFamily="2" charset="-122"/>
              </a:defRPr>
            </a:lvl4pPr>
            <a:lvl5pPr marL="2057400" indent="-228600" eaLnBrk="0" hangingPunct="0">
              <a:defRPr>
                <a:solidFill>
                  <a:schemeClr val="tx1"/>
                </a:solidFill>
                <a:latin typeface="Arial" charset="0"/>
                <a:ea typeface="SimSun" pitchFamily="2" charset="-122"/>
              </a:defRPr>
            </a:lvl5pPr>
            <a:lvl6pPr marL="2514600" indent="-228600" eaLnBrk="0" fontAlgn="base" hangingPunct="0">
              <a:spcBef>
                <a:spcPct val="0"/>
              </a:spcBef>
              <a:spcAft>
                <a:spcPct val="0"/>
              </a:spcAft>
              <a:buFont typeface="Arial" charset="0"/>
              <a:defRPr>
                <a:solidFill>
                  <a:schemeClr val="tx1"/>
                </a:solidFill>
                <a:latin typeface="Arial" charset="0"/>
                <a:ea typeface="SimSun" pitchFamily="2" charset="-122"/>
              </a:defRPr>
            </a:lvl6pPr>
            <a:lvl7pPr marL="2971800" indent="-228600" eaLnBrk="0" fontAlgn="base" hangingPunct="0">
              <a:spcBef>
                <a:spcPct val="0"/>
              </a:spcBef>
              <a:spcAft>
                <a:spcPct val="0"/>
              </a:spcAft>
              <a:buFont typeface="Arial" charset="0"/>
              <a:defRPr>
                <a:solidFill>
                  <a:schemeClr val="tx1"/>
                </a:solidFill>
                <a:latin typeface="Arial" charset="0"/>
                <a:ea typeface="SimSun" pitchFamily="2" charset="-122"/>
              </a:defRPr>
            </a:lvl7pPr>
            <a:lvl8pPr marL="3429000" indent="-228600" eaLnBrk="0" fontAlgn="base" hangingPunct="0">
              <a:spcBef>
                <a:spcPct val="0"/>
              </a:spcBef>
              <a:spcAft>
                <a:spcPct val="0"/>
              </a:spcAft>
              <a:buFont typeface="Arial" charset="0"/>
              <a:defRPr>
                <a:solidFill>
                  <a:schemeClr val="tx1"/>
                </a:solidFill>
                <a:latin typeface="Arial" charset="0"/>
                <a:ea typeface="SimSun" pitchFamily="2" charset="-122"/>
              </a:defRPr>
            </a:lvl8pPr>
            <a:lvl9pPr marL="3886200" indent="-228600" eaLnBrk="0" fontAlgn="base" hangingPunct="0">
              <a:spcBef>
                <a:spcPct val="0"/>
              </a:spcBef>
              <a:spcAft>
                <a:spcPct val="0"/>
              </a:spcAft>
              <a:buFont typeface="Arial" charset="0"/>
              <a:defRPr>
                <a:solidFill>
                  <a:schemeClr val="tx1"/>
                </a:solidFill>
                <a:latin typeface="Arial" charset="0"/>
                <a:ea typeface="SimSun" pitchFamily="2" charset="-122"/>
              </a:defRPr>
            </a:lvl9pPr>
          </a:lstStyle>
          <a:p>
            <a:pPr eaLnBrk="1" hangingPunct="1"/>
            <a:r>
              <a:rPr lang="en-GB" altLang="en-US"/>
              <a:t>campaigning</a:t>
            </a:r>
            <a:endParaRPr lang="en-US" altLang="en-US"/>
          </a:p>
        </p:txBody>
      </p:sp>
    </p:spTree>
    <p:extLst>
      <p:ext uri="{BB962C8B-B14F-4D97-AF65-F5344CB8AC3E}">
        <p14:creationId xmlns:p14="http://schemas.microsoft.com/office/powerpoint/2010/main" val="77065457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SRF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6296" y="311175"/>
            <a:ext cx="1558042" cy="1227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Giving Voice UK">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5536" y="404664"/>
            <a:ext cx="1747593" cy="873798"/>
          </a:xfrm>
          <a:prstGeom prst="rect">
            <a:avLst/>
          </a:prstGeom>
          <a:noFill/>
          <a:extLst>
            <a:ext uri="{909E8E84-426E-40DD-AFC4-6F175D3DCCD1}">
              <a14:hiddenFill xmlns:a14="http://schemas.microsoft.com/office/drawing/2010/main">
                <a:solidFill>
                  <a:srgbClr val="FFFFFF"/>
                </a:solidFill>
              </a14:hiddenFill>
            </a:ext>
          </a:extLst>
        </p:spPr>
      </p:pic>
      <p:sp>
        <p:nvSpPr>
          <p:cNvPr id="2" name="Content Placeholder 1"/>
          <p:cNvSpPr>
            <a:spLocks noGrp="1"/>
          </p:cNvSpPr>
          <p:nvPr>
            <p:ph sz="quarter" idx="2"/>
          </p:nvPr>
        </p:nvSpPr>
        <p:spPr>
          <a:xfrm>
            <a:off x="2555776" y="1772816"/>
            <a:ext cx="4038600" cy="2185988"/>
          </a:xfrm>
        </p:spPr>
        <p:txBody>
          <a:bodyPr>
            <a:normAutofit/>
          </a:bodyPr>
          <a:lstStyle/>
          <a:p>
            <a:pPr marL="0" indent="0" algn="ctr">
              <a:buNone/>
            </a:pPr>
            <a:r>
              <a:rPr lang="en-GB" sz="4800" dirty="0" smtClean="0"/>
              <a:t>VIDEO SLIDE</a:t>
            </a:r>
          </a:p>
          <a:p>
            <a:pPr marL="0" indent="0" algn="ctr">
              <a:buNone/>
            </a:pPr>
            <a:r>
              <a:rPr lang="en-GB" sz="4800" dirty="0" smtClean="0"/>
              <a:t>Sarah Scott, 19</a:t>
            </a:r>
            <a:endParaRPr lang="en-GB" sz="4800" dirty="0"/>
          </a:p>
        </p:txBody>
      </p:sp>
    </p:spTree>
    <p:extLst>
      <p:ext uri="{BB962C8B-B14F-4D97-AF65-F5344CB8AC3E}">
        <p14:creationId xmlns:p14="http://schemas.microsoft.com/office/powerpoint/2010/main" val="106427327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themeOverride>
</file>

<file path=ppt/theme/themeOverride2.xml><?xml version="1.0" encoding="utf-8"?>
<a:themeOverride xmlns:a="http://schemas.openxmlformats.org/drawingml/2006/main">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
  <TotalTime>979</TotalTime>
  <Words>2272</Words>
  <Application>Microsoft Office PowerPoint</Application>
  <PresentationFormat>On-screen Show (4:3)</PresentationFormat>
  <Paragraphs>333</Paragraphs>
  <Slides>25</Slides>
  <Notes>24</Notes>
  <HiddenSlides>0</HiddenSlides>
  <MMClips>2</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25</vt:i4>
      </vt:variant>
    </vt:vector>
  </HeadingPairs>
  <TitlesOfParts>
    <vt:vector size="27" baseType="lpstr">
      <vt:lpstr>Office Theme</vt:lpstr>
      <vt:lpstr>Bitmap Image</vt:lpstr>
      <vt:lpstr>PowerPoint Presentation</vt:lpstr>
      <vt:lpstr>Aims</vt:lpstr>
      <vt:lpstr>                   </vt:lpstr>
      <vt:lpstr> Our service</vt:lpstr>
      <vt:lpstr>               Who do we work with? </vt:lpstr>
      <vt:lpstr>Facts and Figures</vt:lpstr>
      <vt:lpstr>Communication</vt:lpstr>
      <vt:lpstr>PowerPoint Presentation</vt:lpstr>
      <vt:lpstr>PowerPoint Presentation</vt:lpstr>
      <vt:lpstr>      Case study 1 – Mr Jones</vt:lpstr>
      <vt:lpstr>Swallowing</vt:lpstr>
      <vt:lpstr>Normal Swallowing</vt:lpstr>
      <vt:lpstr>Swallowing Difficulty</vt:lpstr>
      <vt:lpstr>PowerPoint Presentation</vt:lpstr>
      <vt:lpstr>Swallowing</vt:lpstr>
      <vt:lpstr>Case Study 2 - Mr Smith</vt:lpstr>
      <vt:lpstr>Our patients can tell you about their communication and swallowing difficulties</vt:lpstr>
      <vt:lpstr>Speech Therapy  at Salford Royal</vt:lpstr>
      <vt:lpstr> Increased demand for service </vt:lpstr>
      <vt:lpstr>Community Referrals </vt:lpstr>
      <vt:lpstr>Hospital Referrals</vt:lpstr>
      <vt:lpstr>Why campaign?</vt:lpstr>
      <vt:lpstr>                                Invest in speech therapy,                                 SAVE money -  How?</vt:lpstr>
      <vt:lpstr>   Why campaign?</vt:lpstr>
      <vt:lpstr>Key Messages</vt:lpstr>
    </vt:vector>
  </TitlesOfParts>
  <Company>Salford Royal NHS Foundation Trust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Clark Nikki</dc:creator>
  <cp:lastModifiedBy>Peter Just</cp:lastModifiedBy>
  <cp:revision>96</cp:revision>
  <cp:lastPrinted>2016-02-25T15:09:32Z</cp:lastPrinted>
  <dcterms:created xsi:type="dcterms:W3CDTF">2016-02-10T17:23:09Z</dcterms:created>
  <dcterms:modified xsi:type="dcterms:W3CDTF">2016-09-02T11:26:06Z</dcterms:modified>
</cp:coreProperties>
</file>