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DE433-6195-4719-BA6B-2D6FD0F16C68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6BE30-754C-4904-B283-67CBAF757F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2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47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4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4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0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6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4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2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64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9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b="1" dirty="0" smtClean="0"/>
              <a:t>Spheres of influence</a:t>
            </a:r>
            <a:endParaRPr lang="en-GB" sz="3800" b="1" dirty="0"/>
          </a:p>
        </p:txBody>
      </p:sp>
      <p:sp>
        <p:nvSpPr>
          <p:cNvPr id="4" name="Oval 3"/>
          <p:cNvSpPr/>
          <p:nvPr/>
        </p:nvSpPr>
        <p:spPr>
          <a:xfrm>
            <a:off x="4067944" y="3212976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743908" y="2888940"/>
            <a:ext cx="1296144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421755" y="2543215"/>
            <a:ext cx="1940450" cy="198759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059832" y="2204863"/>
            <a:ext cx="2664296" cy="26642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26795" y="1880828"/>
            <a:ext cx="3330370" cy="33123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411760" y="1592795"/>
            <a:ext cx="3960440" cy="3888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23529" y="1196752"/>
            <a:ext cx="230425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Each </a:t>
            </a:r>
            <a:r>
              <a:rPr lang="en-US" sz="1400" dirty="0"/>
              <a:t>one of us – whether or not we pay attention to it – exists in a sphere of influence. </a:t>
            </a:r>
            <a:r>
              <a:rPr lang="en-US" sz="1400" dirty="0" smtClean="0"/>
              <a:t>We </a:t>
            </a:r>
            <a:r>
              <a:rPr lang="en-US" sz="1400" dirty="0"/>
              <a:t>are influenced by people and in turn have the power </a:t>
            </a:r>
            <a:r>
              <a:rPr lang="en-US" sz="1400" dirty="0" smtClean="0"/>
              <a:t>to influence </a:t>
            </a:r>
            <a:r>
              <a:rPr lang="en-US" sz="1400" dirty="0"/>
              <a:t>others. </a:t>
            </a:r>
            <a:endParaRPr lang="en-GB" sz="1400" dirty="0"/>
          </a:p>
          <a:p>
            <a:endParaRPr lang="en-GB" dirty="0"/>
          </a:p>
        </p:txBody>
      </p:sp>
      <p:cxnSp>
        <p:nvCxnSpPr>
          <p:cNvPr id="17" name="Straight Arrow Connector 16"/>
          <p:cNvCxnSpPr>
            <a:stCxn id="19" idx="1"/>
          </p:cNvCxnSpPr>
          <p:nvPr/>
        </p:nvCxnSpPr>
        <p:spPr>
          <a:xfrm flipH="1">
            <a:off x="4391980" y="1450064"/>
            <a:ext cx="1353038" cy="20869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45018" y="1311564"/>
            <a:ext cx="2718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Service users and their parents/carers</a:t>
            </a:r>
            <a:endParaRPr lang="en-GB" sz="1200" dirty="0"/>
          </a:p>
        </p:txBody>
      </p:sp>
      <p:cxnSp>
        <p:nvCxnSpPr>
          <p:cNvPr id="33" name="Straight Arrow Connector 32"/>
          <p:cNvCxnSpPr>
            <a:stCxn id="36" idx="1"/>
          </p:cNvCxnSpPr>
          <p:nvPr/>
        </p:nvCxnSpPr>
        <p:spPr>
          <a:xfrm flipH="1">
            <a:off x="4849092" y="2019328"/>
            <a:ext cx="1597890" cy="15920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446982" y="1880828"/>
            <a:ext cx="1968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You and your SLT colleagues</a:t>
            </a:r>
            <a:endParaRPr lang="en-GB" sz="1200" b="1" dirty="0"/>
          </a:p>
        </p:txBody>
      </p:sp>
      <p:cxnSp>
        <p:nvCxnSpPr>
          <p:cNvPr id="39" name="Straight Arrow Connector 38"/>
          <p:cNvCxnSpPr>
            <a:stCxn id="44" idx="1"/>
          </p:cNvCxnSpPr>
          <p:nvPr/>
        </p:nvCxnSpPr>
        <p:spPr>
          <a:xfrm flipH="1">
            <a:off x="5148064" y="2487380"/>
            <a:ext cx="1728193" cy="13736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76257" y="2348880"/>
            <a:ext cx="1539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Internal stakeholders</a:t>
            </a:r>
            <a:endParaRPr lang="en-GB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5148064" y="3174214"/>
            <a:ext cx="1728194" cy="1190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876259" y="3068960"/>
            <a:ext cx="2016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Local budget holders and decision-makers</a:t>
            </a:r>
            <a:endParaRPr lang="en-GB" sz="1200" dirty="0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5454086" y="5310900"/>
            <a:ext cx="1514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968136" y="4429548"/>
            <a:ext cx="2098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Local politicians - councillors</a:t>
            </a:r>
            <a:endParaRPr lang="en-GB" sz="1200" dirty="0"/>
          </a:p>
        </p:txBody>
      </p:sp>
      <p:cxnSp>
        <p:nvCxnSpPr>
          <p:cNvPr id="60" name="Straight Arrow Connector 59"/>
          <p:cNvCxnSpPr>
            <a:stCxn id="57" idx="1"/>
          </p:cNvCxnSpPr>
          <p:nvPr/>
        </p:nvCxnSpPr>
        <p:spPr>
          <a:xfrm flipH="1">
            <a:off x="5580112" y="4568048"/>
            <a:ext cx="1388024" cy="312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908068" y="5080067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National politicians – MPs, MSPs, AMs, MLAs</a:t>
            </a:r>
            <a:endParaRPr lang="en-GB" sz="1200" dirty="0"/>
          </a:p>
        </p:txBody>
      </p:sp>
      <p:sp>
        <p:nvSpPr>
          <p:cNvPr id="64" name="Oval 63"/>
          <p:cNvSpPr/>
          <p:nvPr/>
        </p:nvSpPr>
        <p:spPr>
          <a:xfrm>
            <a:off x="2123727" y="1311565"/>
            <a:ext cx="4608513" cy="4493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5454087" y="3933056"/>
            <a:ext cx="1566185" cy="597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7020272" y="3816973"/>
            <a:ext cx="18638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prstClr val="black"/>
                </a:solidFill>
              </a:rPr>
              <a:t>Partnership organisations</a:t>
            </a:r>
          </a:p>
        </p:txBody>
      </p:sp>
    </p:spTree>
    <p:extLst>
      <p:ext uri="{BB962C8B-B14F-4D97-AF65-F5344CB8AC3E}">
        <p14:creationId xmlns:p14="http://schemas.microsoft.com/office/powerpoint/2010/main" val="2386127842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53876"/>
            <a:ext cx="8229600" cy="850106"/>
          </a:xfrm>
        </p:spPr>
        <p:txBody>
          <a:bodyPr>
            <a:normAutofit/>
          </a:bodyPr>
          <a:lstStyle/>
          <a:p>
            <a:r>
              <a:rPr lang="en-GB" sz="3800" b="1" dirty="0" smtClean="0"/>
              <a:t>Example spheres of influence</a:t>
            </a:r>
            <a:endParaRPr lang="en-GB" sz="3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69377"/>
              </p:ext>
            </p:extLst>
          </p:nvPr>
        </p:nvGraphicFramePr>
        <p:xfrm>
          <a:off x="179512" y="1412776"/>
          <a:ext cx="8775740" cy="5208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864"/>
                <a:gridCol w="2461802"/>
                <a:gridCol w="2766066"/>
                <a:gridCol w="2008008"/>
              </a:tblGrid>
              <a:tr h="3621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Stakeholder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Find yours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Who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Notes </a:t>
                      </a:r>
                      <a:r>
                        <a:rPr lang="en-GB" sz="1200" smtClean="0"/>
                        <a:t>on contact</a:t>
                      </a:r>
                      <a:endParaRPr lang="en-GB" sz="1200" dirty="0"/>
                    </a:p>
                  </a:txBody>
                  <a:tcPr/>
                </a:tc>
              </a:tr>
              <a:tr h="45269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www.parliament.uk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Neil Coyle</a:t>
                      </a:r>
                      <a:r>
                        <a:rPr lang="en-GB" sz="1200" baseline="0" dirty="0" smtClean="0"/>
                        <a:t> MP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Wrote to him after</a:t>
                      </a:r>
                      <a:r>
                        <a:rPr lang="en-GB" sz="1200" baseline="0" dirty="0" smtClean="0"/>
                        <a:t> the election</a:t>
                      </a:r>
                      <a:endParaRPr lang="en-GB" sz="1200" dirty="0"/>
                    </a:p>
                  </a:txBody>
                  <a:tcPr/>
                </a:tc>
              </a:tr>
              <a:tr h="1773833"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Council – councillors and officers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http://www.southwark.gov.uk/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Council</a:t>
                      </a:r>
                      <a:r>
                        <a:rPr lang="en-GB" sz="1200" baseline="0" dirty="0" smtClean="0"/>
                        <a:t> Leader – Cllr Peter John OBE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Cllr Maisie Anderson – Cabinet Member for Public Health, Parks and Leisure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Cllr Richard Livingstone – Cabinet Member for Adult Care and Financial Inclusion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Cllr Victoria Mills – Cabinet Member for Children and Schools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David Quirke-Thornton – Strategic Director, Children’s and Adults’ Services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1539161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Clinical</a:t>
                      </a:r>
                      <a:r>
                        <a:rPr lang="en-GB" sz="1200" baseline="0" dirty="0" smtClean="0"/>
                        <a:t> Commissioning Group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http://www.southwarkccg.nhs.uk/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Dr Jonty </a:t>
                      </a:r>
                      <a:r>
                        <a:rPr lang="en-GB" sz="1200" dirty="0" err="1" smtClean="0"/>
                        <a:t>Heaversedge</a:t>
                      </a:r>
                      <a:r>
                        <a:rPr lang="en-GB" sz="1200" baseline="0" dirty="0" smtClean="0"/>
                        <a:t> – Chair</a:t>
                      </a:r>
                    </a:p>
                    <a:p>
                      <a:r>
                        <a:rPr lang="en-GB" sz="1200" baseline="0" dirty="0" smtClean="0"/>
                        <a:t>Linda Drake – Governing body link for children services</a:t>
                      </a:r>
                    </a:p>
                    <a:p>
                      <a:r>
                        <a:rPr lang="en-GB" sz="1200" baseline="0" dirty="0" smtClean="0"/>
                        <a:t>Dr </a:t>
                      </a:r>
                      <a:r>
                        <a:rPr lang="en-GB" sz="1200" baseline="0" dirty="0" err="1" smtClean="0"/>
                        <a:t>Yvonneke</a:t>
                      </a:r>
                      <a:r>
                        <a:rPr lang="en-GB" sz="1200" baseline="0" dirty="0" smtClean="0"/>
                        <a:t> Roe – clinical lead for prevention and supports on Health and Wellbeing Board</a:t>
                      </a:r>
                    </a:p>
                    <a:p>
                      <a:r>
                        <a:rPr lang="en-GB" sz="1200" baseline="0" dirty="0" smtClean="0"/>
                        <a:t>Caroline </a:t>
                      </a:r>
                      <a:r>
                        <a:rPr lang="en-GB" sz="1200" baseline="0" dirty="0" err="1" smtClean="0"/>
                        <a:t>Gilmartin</a:t>
                      </a:r>
                      <a:r>
                        <a:rPr lang="en-GB" sz="1200" baseline="0" dirty="0" smtClean="0"/>
                        <a:t> – Director of Integrated Commissioning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</a:tr>
              <a:tr h="45484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Schools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http://schoolsfinder.direct.gov.uk/schoolsfinder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Head teachers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of local schools accessible from school websites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  <a:tr h="45269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Youth</a:t>
                      </a:r>
                      <a:r>
                        <a:rPr lang="en-GB" sz="1200" baseline="0" dirty="0" smtClean="0"/>
                        <a:t> offending teams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https://www.gov.uk/guidance/youth-offending-teams-london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</a:t>
                      </a: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enny Brennan, Youth Offending Team Manager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980727"/>
            <a:ext cx="5787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/>
              <a:t>Here’s an example of the external spheres of influence in which White Hart Yard operates.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8956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241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Spheres of influence</vt:lpstr>
      <vt:lpstr>Example spheres of influence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tips on influencing target mapping</dc:title>
  <dc:creator>Peter Just</dc:creator>
  <cp:lastModifiedBy>Chris Springett</cp:lastModifiedBy>
  <cp:revision>16</cp:revision>
  <dcterms:created xsi:type="dcterms:W3CDTF">2016-07-27T10:18:07Z</dcterms:created>
  <dcterms:modified xsi:type="dcterms:W3CDTF">2018-10-19T11:00:20Z</dcterms:modified>
</cp:coreProperties>
</file>